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63" r:id="rId2"/>
    <p:sldId id="264" r:id="rId3"/>
    <p:sldId id="265" r:id="rId4"/>
    <p:sldId id="267" r:id="rId5"/>
    <p:sldId id="268" r:id="rId6"/>
    <p:sldId id="269" r:id="rId7"/>
    <p:sldId id="266" r:id="rId8"/>
    <p:sldId id="270" r:id="rId9"/>
    <p:sldId id="272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2503"/>
    <a:srgbClr val="F57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51"/>
    <p:restoredTop sz="86396"/>
  </p:normalViewPr>
  <p:slideViewPr>
    <p:cSldViewPr snapToGrid="0" snapToObjects="1">
      <p:cViewPr>
        <p:scale>
          <a:sx n="62" d="100"/>
          <a:sy n="62" d="100"/>
        </p:scale>
        <p:origin x="2184" y="12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9" d="100"/>
          <a:sy n="149" d="100"/>
        </p:scale>
        <p:origin x="316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CEA1B-389E-2E4F-9CF8-27740C7E46AA}" type="datetimeFigureOut">
              <a:rPr lang="sv-SE" smtClean="0"/>
              <a:t>2021-10-24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84DD8-3F8B-D848-9C98-A6609EC1BC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2640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2021-10-24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647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2021-10-24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026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2021-10-24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549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2021-10-24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891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2021-10-24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032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2021-10-24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354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2021-10-24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185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2021-10-24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261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2021-10-24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279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2021-10-24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655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114D-161E-3947-8D31-961E48CECACC}" type="datetimeFigureOut">
              <a:rPr lang="sv-SE" smtClean="0"/>
              <a:t>2021-10-24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281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8114D-161E-3947-8D31-961E48CECACC}" type="datetimeFigureOut">
              <a:rPr lang="sv-SE" smtClean="0"/>
              <a:t>2021-10-24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D286A-89E7-2948-B780-3305AA55C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432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5AB25EA-5A6D-7448-8115-973BD7D001FE}"/>
              </a:ext>
            </a:extLst>
          </p:cNvPr>
          <p:cNvSpPr/>
          <p:nvPr/>
        </p:nvSpPr>
        <p:spPr>
          <a:xfrm>
            <a:off x="4075210" y="899752"/>
            <a:ext cx="13536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Längdskala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F4F28FE-433F-0E4E-8629-3742D6F62142}"/>
              </a:ext>
            </a:extLst>
          </p:cNvPr>
          <p:cNvSpPr/>
          <p:nvPr/>
        </p:nvSpPr>
        <p:spPr>
          <a:xfrm>
            <a:off x="593336" y="1654366"/>
            <a:ext cx="4671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karta kan vara ritad i </a:t>
            </a:r>
            <a:r>
              <a:rPr lang="sv-SE" i="1" dirty="0">
                <a:solidFill>
                  <a:srgbClr val="C00000"/>
                </a:solidFill>
              </a:rPr>
              <a:t>längdskalan</a:t>
            </a:r>
            <a:r>
              <a:rPr lang="sv-SE" i="1" dirty="0"/>
              <a:t> </a:t>
            </a:r>
            <a:r>
              <a:rPr lang="sv-SE" dirty="0"/>
              <a:t>1 : 5 000.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2E6D7D9-3DE2-1946-9D34-9DF8D053C669}"/>
              </a:ext>
            </a:extLst>
          </p:cNvPr>
          <p:cNvSpPr/>
          <p:nvPr/>
        </p:nvSpPr>
        <p:spPr>
          <a:xfrm>
            <a:off x="595203" y="2139398"/>
            <a:ext cx="5890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betyder att 1 cm på kartan motsvarar 5 000 cm i verk-</a:t>
            </a:r>
            <a:r>
              <a:rPr lang="sv-SE" dirty="0" err="1"/>
              <a:t>ligheten</a:t>
            </a:r>
            <a:r>
              <a:rPr lang="sv-SE" dirty="0"/>
              <a:t>. Istället för längdskala säger vi ofta bara </a:t>
            </a:r>
            <a:r>
              <a:rPr lang="sv-SE" i="1" dirty="0">
                <a:solidFill>
                  <a:srgbClr val="C00000"/>
                </a:solidFill>
              </a:rPr>
              <a:t>skala</a:t>
            </a:r>
            <a:r>
              <a:rPr lang="sv-SE" dirty="0"/>
              <a:t>.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4294CB9-DA5E-5742-8025-645FC2A82F2C}"/>
              </a:ext>
            </a:extLst>
          </p:cNvPr>
          <p:cNvSpPr/>
          <p:nvPr/>
        </p:nvSpPr>
        <p:spPr>
          <a:xfrm>
            <a:off x="593336" y="2899371"/>
            <a:ext cx="5575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kvoten mellan en sträcka i bilden och samma sträcka i verkligheten är </a:t>
            </a:r>
            <a:r>
              <a:rPr lang="sv-SE" dirty="0">
                <a:solidFill>
                  <a:srgbClr val="C00000"/>
                </a:solidFill>
              </a:rPr>
              <a:t>mindre än 1</a:t>
            </a:r>
            <a:r>
              <a:rPr lang="sv-SE" dirty="0"/>
              <a:t>, så är bilden </a:t>
            </a:r>
            <a:r>
              <a:rPr lang="sv-SE" dirty="0">
                <a:solidFill>
                  <a:srgbClr val="C00000"/>
                </a:solidFill>
              </a:rPr>
              <a:t>en </a:t>
            </a:r>
            <a:r>
              <a:rPr lang="sv-SE" i="1" dirty="0">
                <a:solidFill>
                  <a:srgbClr val="C00000"/>
                </a:solidFill>
              </a:rPr>
              <a:t>förminskning</a:t>
            </a:r>
            <a:r>
              <a:rPr lang="sv-SE" dirty="0"/>
              <a:t>.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2D17E37-ADC6-1B4A-B962-021FEBF4E0B1}"/>
              </a:ext>
            </a:extLst>
          </p:cNvPr>
          <p:cNvSpPr/>
          <p:nvPr/>
        </p:nvSpPr>
        <p:spPr>
          <a:xfrm>
            <a:off x="593336" y="4398379"/>
            <a:ext cx="5809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kvoten mellan en sträcka i bilden och samma sträcka i verkligheten är </a:t>
            </a:r>
            <a:r>
              <a:rPr lang="sv-SE" dirty="0">
                <a:solidFill>
                  <a:srgbClr val="C00000"/>
                </a:solidFill>
              </a:rPr>
              <a:t>större än 1</a:t>
            </a:r>
            <a:r>
              <a:rPr lang="sv-SE" dirty="0"/>
              <a:t>, så är bilden en </a:t>
            </a:r>
            <a:r>
              <a:rPr lang="sv-SE" i="1" dirty="0">
                <a:solidFill>
                  <a:srgbClr val="C00000"/>
                </a:solidFill>
              </a:rPr>
              <a:t>förstoring</a:t>
            </a:r>
            <a:r>
              <a:rPr lang="sv-SE" dirty="0"/>
              <a:t>.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4200F76-E55B-F149-8FD2-57AD6C58F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435" y="5572885"/>
            <a:ext cx="4349676" cy="994791"/>
          </a:xfrm>
          <a:prstGeom prst="rect">
            <a:avLst/>
          </a:prstGeom>
        </p:spPr>
      </p:pic>
      <p:grpSp>
        <p:nvGrpSpPr>
          <p:cNvPr id="21" name="Grupp 20">
            <a:extLst>
              <a:ext uri="{FF2B5EF4-FFF2-40B4-BE49-F238E27FC236}">
                <a16:creationId xmlns:a16="http://schemas.microsoft.com/office/drawing/2014/main" id="{336704D8-27E0-5B45-9042-8C2F09FFD7B2}"/>
              </a:ext>
            </a:extLst>
          </p:cNvPr>
          <p:cNvGrpSpPr/>
          <p:nvPr/>
        </p:nvGrpSpPr>
        <p:grpSpPr>
          <a:xfrm>
            <a:off x="6334815" y="1460081"/>
            <a:ext cx="2981674" cy="1650442"/>
            <a:chOff x="6697549" y="897969"/>
            <a:chExt cx="3975565" cy="2200591"/>
          </a:xfrm>
        </p:grpSpPr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F97C21BF-6105-1748-9FCF-EAA61EAF451F}"/>
                </a:ext>
              </a:extLst>
            </p:cNvPr>
            <p:cNvGrpSpPr/>
            <p:nvPr/>
          </p:nvGrpSpPr>
          <p:grpSpPr>
            <a:xfrm>
              <a:off x="6697549" y="897969"/>
              <a:ext cx="3975565" cy="2200591"/>
              <a:chOff x="6697549" y="897969"/>
              <a:chExt cx="3975565" cy="2200591"/>
            </a:xfrm>
          </p:grpSpPr>
          <p:pic>
            <p:nvPicPr>
              <p:cNvPr id="14" name="Bildobjekt 13">
                <a:extLst>
                  <a:ext uri="{FF2B5EF4-FFF2-40B4-BE49-F238E27FC236}">
                    <a16:creationId xmlns:a16="http://schemas.microsoft.com/office/drawing/2014/main" id="{0528389D-AB59-9342-836E-E544EA46AB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97549" y="897969"/>
                <a:ext cx="3724240" cy="2200591"/>
              </a:xfrm>
              <a:prstGeom prst="rect">
                <a:avLst/>
              </a:prstGeom>
            </p:spPr>
          </p:pic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07908198-2C9B-D842-9993-7CD4479E4806}"/>
                  </a:ext>
                </a:extLst>
              </p:cNvPr>
              <p:cNvSpPr/>
              <p:nvPr/>
            </p:nvSpPr>
            <p:spPr>
              <a:xfrm>
                <a:off x="9574942" y="2601278"/>
                <a:ext cx="782328" cy="43149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 sz="1350"/>
              </a:p>
            </p:txBody>
          </p:sp>
          <p:sp>
            <p:nvSpPr>
              <p:cNvPr id="15" name="textruta 14">
                <a:extLst>
                  <a:ext uri="{FF2B5EF4-FFF2-40B4-BE49-F238E27FC236}">
                    <a16:creationId xmlns:a16="http://schemas.microsoft.com/office/drawing/2014/main" id="{9297982B-CE6E-7F48-9243-BED06F0E47B4}"/>
                  </a:ext>
                </a:extLst>
              </p:cNvPr>
              <p:cNvSpPr txBox="1"/>
              <p:nvPr/>
            </p:nvSpPr>
            <p:spPr>
              <a:xfrm>
                <a:off x="9119011" y="2540025"/>
                <a:ext cx="155410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sv-SE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sv-SE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Skala 1 : 5 000</a:t>
                </a:r>
              </a:p>
            </p:txBody>
          </p:sp>
        </p:grp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F4173AFE-86E5-FC4B-8A2F-370ED4F2691A}"/>
                </a:ext>
              </a:extLst>
            </p:cNvPr>
            <p:cNvSpPr/>
            <p:nvPr/>
          </p:nvSpPr>
          <p:spPr>
            <a:xfrm>
              <a:off x="6755478" y="2832689"/>
              <a:ext cx="751017" cy="2150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634D322E-6AF5-B242-9325-A47547C5ECEF}"/>
                </a:ext>
              </a:extLst>
            </p:cNvPr>
            <p:cNvSpPr/>
            <p:nvPr/>
          </p:nvSpPr>
          <p:spPr>
            <a:xfrm>
              <a:off x="7404654" y="3009171"/>
              <a:ext cx="203683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A7314258-A8E1-C243-BA35-2B5129A3A152}"/>
                </a:ext>
              </a:extLst>
            </p:cNvPr>
            <p:cNvSpPr/>
            <p:nvPr/>
          </p:nvSpPr>
          <p:spPr>
            <a:xfrm>
              <a:off x="6898582" y="2248962"/>
              <a:ext cx="395984" cy="1033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</p:grpSp>
      <p:grpSp>
        <p:nvGrpSpPr>
          <p:cNvPr id="24" name="Grupp 23">
            <a:extLst>
              <a:ext uri="{FF2B5EF4-FFF2-40B4-BE49-F238E27FC236}">
                <a16:creationId xmlns:a16="http://schemas.microsoft.com/office/drawing/2014/main" id="{5DB858E4-71CC-B34D-A476-9F1C85F16B9D}"/>
              </a:ext>
            </a:extLst>
          </p:cNvPr>
          <p:cNvGrpSpPr/>
          <p:nvPr/>
        </p:nvGrpSpPr>
        <p:grpSpPr>
          <a:xfrm>
            <a:off x="7300489" y="3503436"/>
            <a:ext cx="1657962" cy="1507587"/>
            <a:chOff x="7660640" y="3429000"/>
            <a:chExt cx="1739240" cy="1457642"/>
          </a:xfrm>
        </p:grpSpPr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FFAA85CB-DAB4-4448-B272-90A5AFA4F6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130" t="11027" r="4368" b="8849"/>
            <a:stretch/>
          </p:blipFill>
          <p:spPr>
            <a:xfrm>
              <a:off x="7660640" y="3429000"/>
              <a:ext cx="1739240" cy="1145727"/>
            </a:xfrm>
            <a:prstGeom prst="ellipse">
              <a:avLst/>
            </a:prstGeom>
          </p:spPr>
        </p:pic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5FDFD060-6AAB-AC49-B83C-D9654F701F05}"/>
                </a:ext>
              </a:extLst>
            </p:cNvPr>
            <p:cNvSpPr txBox="1"/>
            <p:nvPr/>
          </p:nvSpPr>
          <p:spPr>
            <a:xfrm>
              <a:off x="8022382" y="4484909"/>
              <a:ext cx="1114263" cy="401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v-SE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sv-SE" sz="1050" dirty="0">
                  <a:latin typeface="Arial" panose="020B0604020202020204" pitchFamily="34" charset="0"/>
                  <a:cs typeface="Arial" panose="020B0604020202020204" pitchFamily="34" charset="0"/>
                </a:rPr>
                <a:t>Skala 10 : 1</a:t>
              </a:r>
            </a:p>
          </p:txBody>
        </p:sp>
      </p:grpSp>
      <p:sp>
        <p:nvSpPr>
          <p:cNvPr id="25" name="Rektangel 24">
            <a:extLst>
              <a:ext uri="{FF2B5EF4-FFF2-40B4-BE49-F238E27FC236}">
                <a16:creationId xmlns:a16="http://schemas.microsoft.com/office/drawing/2014/main" id="{35F38582-C96C-D347-B3B3-72767CB7808C}"/>
              </a:ext>
            </a:extLst>
          </p:cNvPr>
          <p:cNvSpPr/>
          <p:nvPr/>
        </p:nvSpPr>
        <p:spPr>
          <a:xfrm>
            <a:off x="593336" y="3827138"/>
            <a:ext cx="5168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Nyckelpigan är avbildad i </a:t>
            </a:r>
            <a:r>
              <a:rPr lang="sv-SE" i="1" dirty="0">
                <a:solidFill>
                  <a:srgbClr val="C00000"/>
                </a:solidFill>
              </a:rPr>
              <a:t>längdskalan</a:t>
            </a:r>
            <a:r>
              <a:rPr lang="sv-SE" i="1" dirty="0"/>
              <a:t> </a:t>
            </a:r>
            <a:r>
              <a:rPr lang="sv-SE" dirty="0"/>
              <a:t>10 : 1.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D92497C1-632C-FF4F-BB2D-00C04F1E33D2}"/>
              </a:ext>
            </a:extLst>
          </p:cNvPr>
          <p:cNvSpPr/>
          <p:nvPr/>
        </p:nvSpPr>
        <p:spPr>
          <a:xfrm>
            <a:off x="312138" y="277869"/>
            <a:ext cx="8879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 5.4				                         Skala </a:t>
            </a:r>
          </a:p>
        </p:txBody>
      </p:sp>
    </p:spTree>
    <p:extLst>
      <p:ext uri="{BB962C8B-B14F-4D97-AF65-F5344CB8AC3E}">
        <p14:creationId xmlns:p14="http://schemas.microsoft.com/office/powerpoint/2010/main" val="213231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848101" y="507822"/>
            <a:ext cx="2172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Vilken är skalan?</a:t>
            </a:r>
          </a:p>
        </p:txBody>
      </p:sp>
      <p:sp>
        <p:nvSpPr>
          <p:cNvPr id="5" name="Rektangel 4"/>
          <p:cNvSpPr/>
          <p:nvPr/>
        </p:nvSpPr>
        <p:spPr>
          <a:xfrm>
            <a:off x="1094877" y="2175517"/>
            <a:ext cx="2753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1 cm</a:t>
            </a:r>
            <a:r>
              <a:rPr lang="pt-BR" baseline="30000" dirty="0"/>
              <a:t>3</a:t>
            </a:r>
            <a:r>
              <a:rPr lang="pt-BR" dirty="0"/>
              <a:t>	            2 dm</a:t>
            </a:r>
            <a:r>
              <a:rPr lang="pt-BR" baseline="30000" dirty="0"/>
              <a:t>3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1096746" y="3269252"/>
            <a:ext cx="2886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1 </a:t>
            </a:r>
            <a:r>
              <a:rPr lang="pt-BR" dirty="0"/>
              <a:t>dm</a:t>
            </a:r>
            <a:r>
              <a:rPr lang="pt-BR" baseline="30000" dirty="0"/>
              <a:t>3</a:t>
            </a:r>
            <a:r>
              <a:rPr lang="pl-PL" dirty="0"/>
              <a:t>   	          200 mm</a:t>
            </a:r>
            <a:r>
              <a:rPr lang="pt-BR" baseline="30000" dirty="0"/>
              <a:t>3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1096746" y="4396056"/>
            <a:ext cx="2753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5 cm</a:t>
            </a:r>
            <a:r>
              <a:rPr lang="pt-BR" baseline="30000" dirty="0"/>
              <a:t>3</a:t>
            </a:r>
            <a:r>
              <a:rPr lang="sk-SK" dirty="0"/>
              <a:t> 	            0,5 m</a:t>
            </a:r>
            <a:r>
              <a:rPr lang="pt-BR" baseline="30000" dirty="0"/>
              <a:t>3</a:t>
            </a:r>
            <a:endParaRPr lang="sv-SE" dirty="0"/>
          </a:p>
        </p:txBody>
      </p:sp>
      <p:sp>
        <p:nvSpPr>
          <p:cNvPr id="2" name="Rektangel 1"/>
          <p:cNvSpPr/>
          <p:nvPr/>
        </p:nvSpPr>
        <p:spPr>
          <a:xfrm>
            <a:off x="7050474" y="2175517"/>
            <a:ext cx="1313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: 2 000</a:t>
            </a:r>
          </a:p>
        </p:txBody>
      </p:sp>
      <p:sp>
        <p:nvSpPr>
          <p:cNvPr id="9" name="Rektangel 8"/>
          <p:cNvSpPr/>
          <p:nvPr/>
        </p:nvSpPr>
        <p:spPr>
          <a:xfrm>
            <a:off x="7121030" y="3269252"/>
            <a:ext cx="1243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5 000 : 1</a:t>
            </a:r>
          </a:p>
        </p:txBody>
      </p:sp>
      <p:sp>
        <p:nvSpPr>
          <p:cNvPr id="10" name="Rektangel 9"/>
          <p:cNvSpPr/>
          <p:nvPr/>
        </p:nvSpPr>
        <p:spPr>
          <a:xfrm>
            <a:off x="7050474" y="4396056"/>
            <a:ext cx="1650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: 100 000</a:t>
            </a:r>
          </a:p>
        </p:txBody>
      </p:sp>
      <p:sp>
        <p:nvSpPr>
          <p:cNvPr id="13" name="Rektangel 12"/>
          <p:cNvSpPr/>
          <p:nvPr/>
        </p:nvSpPr>
        <p:spPr>
          <a:xfrm>
            <a:off x="4254631" y="2168779"/>
            <a:ext cx="1960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2 dm</a:t>
            </a:r>
            <a:r>
              <a:rPr lang="pt-BR" baseline="30000" dirty="0"/>
              <a:t>3</a:t>
            </a:r>
            <a:r>
              <a:rPr lang="sv-SE" dirty="0">
                <a:cs typeface="Bradley Hand Bold"/>
              </a:rPr>
              <a:t> = 2 000 cm</a:t>
            </a:r>
            <a:r>
              <a:rPr lang="sv-SE" baseline="30000" dirty="0">
                <a:cs typeface="Bradley Hand Bold"/>
              </a:rPr>
              <a:t>3</a:t>
            </a:r>
            <a:endParaRPr lang="sv-SE" dirty="0">
              <a:cs typeface="Bradley Hand Bold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4120657" y="3269252"/>
            <a:ext cx="2480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dm</a:t>
            </a:r>
            <a:r>
              <a:rPr lang="pt-BR" baseline="30000" dirty="0"/>
              <a:t>3</a:t>
            </a:r>
            <a:r>
              <a:rPr lang="sv-SE" dirty="0">
                <a:cs typeface="Bradley Hand Bold"/>
              </a:rPr>
              <a:t> = 1 000 000 mm</a:t>
            </a:r>
            <a:r>
              <a:rPr lang="pt-BR" baseline="30000" dirty="0"/>
              <a:t>3</a:t>
            </a:r>
            <a:endParaRPr lang="sv-SE" dirty="0">
              <a:cs typeface="Bradley Hand Bold"/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4141131" y="4396056"/>
            <a:ext cx="2187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0,5 m</a:t>
            </a:r>
            <a:r>
              <a:rPr lang="pt-BR" baseline="30000" dirty="0"/>
              <a:t>3</a:t>
            </a:r>
            <a:r>
              <a:rPr lang="sv-SE" dirty="0">
                <a:cs typeface="Bradley Hand Bold"/>
              </a:rPr>
              <a:t> = 500 000 cm</a:t>
            </a:r>
            <a:r>
              <a:rPr lang="pt-BR" baseline="30000" dirty="0"/>
              <a:t>3</a:t>
            </a:r>
            <a:endParaRPr lang="sv-SE" dirty="0">
              <a:cs typeface="Bradley Hand Bold"/>
            </a:endParaRP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C64CE0F0-66A6-494A-845B-3D476E2DF53B}"/>
              </a:ext>
            </a:extLst>
          </p:cNvPr>
          <p:cNvGrpSpPr/>
          <p:nvPr/>
        </p:nvGrpSpPr>
        <p:grpSpPr>
          <a:xfrm>
            <a:off x="875898" y="1465349"/>
            <a:ext cx="7392203" cy="369332"/>
            <a:chOff x="-356137" y="1550063"/>
            <a:chExt cx="9856270" cy="492441"/>
          </a:xfrm>
        </p:grpSpPr>
        <p:sp>
          <p:nvSpPr>
            <p:cNvPr id="4" name="Rektangel 3"/>
            <p:cNvSpPr/>
            <p:nvPr/>
          </p:nvSpPr>
          <p:spPr>
            <a:xfrm>
              <a:off x="-356137" y="1550063"/>
              <a:ext cx="3962937" cy="492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/>
                <a:t>     Bild 		    Verklighet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4512165" y="1550063"/>
              <a:ext cx="2050065" cy="492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>
                  <a:cs typeface="Bradley Hand Bold"/>
                </a:rPr>
                <a:t>Omvandling</a:t>
              </a:r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11FA845D-93C7-BC42-8AA0-46576155EF12}"/>
                </a:ext>
              </a:extLst>
            </p:cNvPr>
            <p:cNvSpPr/>
            <p:nvPr/>
          </p:nvSpPr>
          <p:spPr>
            <a:xfrm>
              <a:off x="7656465" y="1550063"/>
              <a:ext cx="1843668" cy="492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>
                  <a:cs typeface="Bradley Hand Bold"/>
                </a:rPr>
                <a:t>Volymskala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462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2" grpId="0"/>
      <p:bldP spid="9" grpId="0"/>
      <p:bldP spid="10" grpId="0"/>
      <p:bldP spid="13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69CFB85-9762-4C48-B4F6-C96FFEAAA544}"/>
              </a:ext>
            </a:extLst>
          </p:cNvPr>
          <p:cNvSpPr/>
          <p:nvPr/>
        </p:nvSpPr>
        <p:spPr>
          <a:xfrm>
            <a:off x="4817296" y="2882384"/>
            <a:ext cx="114946" cy="1186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EFC0B87-EACC-D746-BE28-D9129DB45B07}"/>
              </a:ext>
            </a:extLst>
          </p:cNvPr>
          <p:cNvSpPr/>
          <p:nvPr/>
        </p:nvSpPr>
        <p:spPr>
          <a:xfrm>
            <a:off x="3876185" y="199818"/>
            <a:ext cx="1223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Areaskala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344DD3A-9864-8C43-891B-9F7BBD2E025F}"/>
              </a:ext>
            </a:extLst>
          </p:cNvPr>
          <p:cNvSpPr/>
          <p:nvPr/>
        </p:nvSpPr>
        <p:spPr>
          <a:xfrm>
            <a:off x="616653" y="1055363"/>
            <a:ext cx="2526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Ett frimärket har sidorna 1 cm och 2 cm.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D7C5FD5-DF03-0C4D-8121-94B8DA27EB23}"/>
              </a:ext>
            </a:extLst>
          </p:cNvPr>
          <p:cNvSpPr/>
          <p:nvPr/>
        </p:nvSpPr>
        <p:spPr>
          <a:xfrm>
            <a:off x="602861" y="2538998"/>
            <a:ext cx="2198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avbildar frimärket i längdskalan 3 : 1. 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45D9DA14-69B5-374D-AA2C-72595C4918EA}"/>
              </a:ext>
            </a:extLst>
          </p:cNvPr>
          <p:cNvGrpSpPr/>
          <p:nvPr/>
        </p:nvGrpSpPr>
        <p:grpSpPr>
          <a:xfrm>
            <a:off x="3736721" y="798093"/>
            <a:ext cx="1710759" cy="1296573"/>
            <a:chOff x="4991226" y="1016263"/>
            <a:chExt cx="2281011" cy="1728764"/>
          </a:xfrm>
        </p:grpSpPr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BD420AD3-4563-E343-931C-FA08FECFFD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173" t="24139" b="21553"/>
            <a:stretch/>
          </p:blipFill>
          <p:spPr>
            <a:xfrm>
              <a:off x="5290868" y="1364283"/>
              <a:ext cx="1350182" cy="717559"/>
            </a:xfrm>
            <a:prstGeom prst="rect">
              <a:avLst/>
            </a:prstGeom>
          </p:spPr>
        </p:pic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957FF5FD-F97E-0C41-923E-D5C6F4D75187}"/>
                </a:ext>
              </a:extLst>
            </p:cNvPr>
            <p:cNvSpPr/>
            <p:nvPr/>
          </p:nvSpPr>
          <p:spPr>
            <a:xfrm>
              <a:off x="5156282" y="1016263"/>
              <a:ext cx="1619353" cy="451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VERKLIGHET</a:t>
              </a: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27AD7CB1-DA3A-014C-8D38-F40BEDBC6B6D}"/>
                </a:ext>
              </a:extLst>
            </p:cNvPr>
            <p:cNvSpPr/>
            <p:nvPr/>
          </p:nvSpPr>
          <p:spPr>
            <a:xfrm>
              <a:off x="4991226" y="1551608"/>
              <a:ext cx="386967" cy="779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1 </a:t>
              </a: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8E943264-44F0-414E-854A-DFC1769E42D2}"/>
                </a:ext>
              </a:extLst>
            </p:cNvPr>
            <p:cNvSpPr/>
            <p:nvPr/>
          </p:nvSpPr>
          <p:spPr>
            <a:xfrm>
              <a:off x="5830628" y="1965327"/>
              <a:ext cx="386966" cy="779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2 </a:t>
              </a:r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498219C7-58AD-0A45-A092-C05AF117E4ED}"/>
                </a:ext>
              </a:extLst>
            </p:cNvPr>
            <p:cNvSpPr/>
            <p:nvPr/>
          </p:nvSpPr>
          <p:spPr>
            <a:xfrm>
              <a:off x="6601424" y="1367422"/>
              <a:ext cx="6708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200" dirty="0"/>
                <a:t>(cm)</a:t>
              </a:r>
            </a:p>
          </p:txBody>
        </p: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B9505316-6CC2-C348-8A7D-B7CFF07539D9}"/>
              </a:ext>
            </a:extLst>
          </p:cNvPr>
          <p:cNvGrpSpPr/>
          <p:nvPr/>
        </p:nvGrpSpPr>
        <p:grpSpPr>
          <a:xfrm>
            <a:off x="3077626" y="2278912"/>
            <a:ext cx="2780288" cy="1899056"/>
            <a:chOff x="7395510" y="878025"/>
            <a:chExt cx="3707051" cy="2532073"/>
          </a:xfrm>
        </p:grpSpPr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7441E5C9-0711-A246-9632-E7E3569AF2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74" t="10367" b="10985"/>
            <a:stretch/>
          </p:blipFill>
          <p:spPr>
            <a:xfrm>
              <a:off x="7634180" y="1203981"/>
              <a:ext cx="2931252" cy="1519881"/>
            </a:xfrm>
            <a:prstGeom prst="rect">
              <a:avLst/>
            </a:prstGeom>
          </p:spPr>
        </p:pic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95576F12-3F55-9A49-8663-27136D0AE54C}"/>
                </a:ext>
              </a:extLst>
            </p:cNvPr>
            <p:cNvSpPr/>
            <p:nvPr/>
          </p:nvSpPr>
          <p:spPr>
            <a:xfrm>
              <a:off x="8317767" y="878025"/>
              <a:ext cx="1716733" cy="451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FÖRSTORING</a:t>
              </a: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4488DE78-30B0-0E4C-A5D0-6A3BDFF228FE}"/>
                </a:ext>
              </a:extLst>
            </p:cNvPr>
            <p:cNvSpPr/>
            <p:nvPr/>
          </p:nvSpPr>
          <p:spPr>
            <a:xfrm>
              <a:off x="7395510" y="1737485"/>
              <a:ext cx="386967" cy="779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3 </a:t>
              </a:r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D85791D6-6413-D549-AA70-27373CB5BD52}"/>
                </a:ext>
              </a:extLst>
            </p:cNvPr>
            <p:cNvSpPr/>
            <p:nvPr/>
          </p:nvSpPr>
          <p:spPr>
            <a:xfrm>
              <a:off x="8982651" y="2630399"/>
              <a:ext cx="386967" cy="779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/>
                <a:t>6 </a:t>
              </a:r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11E3722B-1CA8-A441-8079-BBC4FDDEFC4E}"/>
                </a:ext>
              </a:extLst>
            </p:cNvPr>
            <p:cNvSpPr/>
            <p:nvPr/>
          </p:nvSpPr>
          <p:spPr>
            <a:xfrm>
              <a:off x="10431748" y="1214105"/>
              <a:ext cx="67081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050" dirty="0"/>
                <a:t>(cm)</a:t>
              </a:r>
            </a:p>
          </p:txBody>
        </p:sp>
      </p:grpSp>
      <p:sp>
        <p:nvSpPr>
          <p:cNvPr id="23" name="Rektangel 22">
            <a:extLst>
              <a:ext uri="{FF2B5EF4-FFF2-40B4-BE49-F238E27FC236}">
                <a16:creationId xmlns:a16="http://schemas.microsoft.com/office/drawing/2014/main" id="{BFDCEA84-69B9-0040-AD28-22769713A6DC}"/>
              </a:ext>
            </a:extLst>
          </p:cNvPr>
          <p:cNvSpPr/>
          <p:nvPr/>
        </p:nvSpPr>
        <p:spPr>
          <a:xfrm>
            <a:off x="5442987" y="1044319"/>
            <a:ext cx="3593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Frimärkets area är 2 · 1 cm</a:t>
            </a:r>
            <a:r>
              <a:rPr lang="sv-SE" baseline="30000" dirty="0"/>
              <a:t>2</a:t>
            </a:r>
            <a:r>
              <a:rPr lang="sv-SE" dirty="0"/>
              <a:t> = 2 cm</a:t>
            </a:r>
            <a:r>
              <a:rPr lang="sv-SE" baseline="30000" dirty="0"/>
              <a:t>2</a:t>
            </a:r>
            <a:r>
              <a:rPr lang="sv-SE" dirty="0"/>
              <a:t>. 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E4524D9-0B90-C246-B649-AFB061A763A2}"/>
              </a:ext>
            </a:extLst>
          </p:cNvPr>
          <p:cNvSpPr/>
          <p:nvPr/>
        </p:nvSpPr>
        <p:spPr>
          <a:xfrm>
            <a:off x="6193977" y="2422378"/>
            <a:ext cx="2198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Förstoringens area är 6 · 3 cm</a:t>
            </a:r>
            <a:r>
              <a:rPr lang="sv-SE" baseline="30000" dirty="0"/>
              <a:t>2 </a:t>
            </a:r>
            <a:r>
              <a:rPr lang="sv-SE" dirty="0"/>
              <a:t>= 18 cm</a:t>
            </a:r>
            <a:r>
              <a:rPr lang="sv-SE" baseline="30000" dirty="0"/>
              <a:t>2</a:t>
            </a:r>
            <a:r>
              <a:rPr lang="sv-SE" dirty="0"/>
              <a:t>.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DC1B9B9-E8BC-3847-8D9A-4BBFAFAB985F}"/>
              </a:ext>
            </a:extLst>
          </p:cNvPr>
          <p:cNvSpPr/>
          <p:nvPr/>
        </p:nvSpPr>
        <p:spPr>
          <a:xfrm>
            <a:off x="5550493" y="3147606"/>
            <a:ext cx="3593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Förstoringens area är </a:t>
            </a:r>
            <a:r>
              <a:rPr lang="sv-SE" dirty="0">
                <a:solidFill>
                  <a:srgbClr val="C00000"/>
                </a:solidFill>
              </a:rPr>
              <a:t>18 / 2 = 9 gånger så stor </a:t>
            </a:r>
            <a:r>
              <a:rPr lang="sv-SE" dirty="0"/>
              <a:t>som frimärkets area.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5E6E609B-532E-8E46-A420-9221E379BB59}"/>
              </a:ext>
            </a:extLst>
          </p:cNvPr>
          <p:cNvSpPr/>
          <p:nvPr/>
        </p:nvSpPr>
        <p:spPr>
          <a:xfrm>
            <a:off x="5622070" y="3844304"/>
            <a:ext cx="3342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säger att </a:t>
            </a:r>
            <a:r>
              <a:rPr lang="sv-SE" i="1" dirty="0">
                <a:solidFill>
                  <a:srgbClr val="C00000"/>
                </a:solidFill>
              </a:rPr>
              <a:t>areaskalan </a:t>
            </a:r>
            <a:r>
              <a:rPr lang="sv-SE" dirty="0"/>
              <a:t>är 9 : 1.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7B78101A-1198-4343-8B24-7AF58EC813BD}"/>
              </a:ext>
            </a:extLst>
          </p:cNvPr>
          <p:cNvSpPr/>
          <p:nvPr/>
        </p:nvSpPr>
        <p:spPr>
          <a:xfrm>
            <a:off x="2139467" y="4470610"/>
            <a:ext cx="5273400" cy="646331"/>
          </a:xfrm>
          <a:prstGeom prst="rect">
            <a:avLst/>
          </a:prstGeom>
          <a:ln>
            <a:solidFill>
              <a:srgbClr val="8E2503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Eftersom 9 = 3</a:t>
            </a:r>
            <a:r>
              <a:rPr lang="sv-SE" baseline="30000" dirty="0"/>
              <a:t>2</a:t>
            </a:r>
            <a:r>
              <a:rPr lang="sv-SE" dirty="0"/>
              <a:t> säger man att </a:t>
            </a:r>
            <a:r>
              <a:rPr lang="sv-SE" i="1" dirty="0">
                <a:solidFill>
                  <a:srgbClr val="C00000"/>
                </a:solidFill>
              </a:rPr>
              <a:t>areaskalan </a:t>
            </a:r>
            <a:r>
              <a:rPr lang="sv-SE" dirty="0">
                <a:solidFill>
                  <a:srgbClr val="C00000"/>
                </a:solidFill>
              </a:rPr>
              <a:t>är lika med längdskalan upphöjt till 2 </a:t>
            </a:r>
            <a:r>
              <a:rPr lang="sv-SE" dirty="0"/>
              <a:t>eller längdskalan i kvadrat. </a:t>
            </a: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C27C7B25-A9C5-1D45-99AC-D741FD5AD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102" y="5506269"/>
            <a:ext cx="3703069" cy="909349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65D1898A-13DD-1649-97E2-99BB11670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324" y="5506269"/>
            <a:ext cx="3403500" cy="501866"/>
          </a:xfrm>
          <a:prstGeom prst="rect">
            <a:avLst/>
          </a:prstGeom>
        </p:spPr>
      </p:pic>
      <p:sp>
        <p:nvSpPr>
          <p:cNvPr id="30" name="Rektangel 29">
            <a:extLst>
              <a:ext uri="{FF2B5EF4-FFF2-40B4-BE49-F238E27FC236}">
                <a16:creationId xmlns:a16="http://schemas.microsoft.com/office/drawing/2014/main" id="{40BB9FD9-8BC8-6548-AD9C-A35F3DEC1E7B}"/>
              </a:ext>
            </a:extLst>
          </p:cNvPr>
          <p:cNvSpPr/>
          <p:nvPr/>
        </p:nvSpPr>
        <p:spPr>
          <a:xfrm>
            <a:off x="4426152" y="6137534"/>
            <a:ext cx="21743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En enhet för längd är 1 cm. 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88392A39-47CC-CA40-BB35-AAF84AC06AA1}"/>
              </a:ext>
            </a:extLst>
          </p:cNvPr>
          <p:cNvSpPr/>
          <p:nvPr/>
        </p:nvSpPr>
        <p:spPr>
          <a:xfrm>
            <a:off x="6782765" y="6099552"/>
            <a:ext cx="2455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Motsvarande </a:t>
            </a:r>
            <a:r>
              <a:rPr lang="sv-SE" sz="1400" dirty="0" err="1"/>
              <a:t>areaenhet</a:t>
            </a:r>
            <a:r>
              <a:rPr lang="sv-SE" sz="1400" dirty="0"/>
              <a:t> är</a:t>
            </a:r>
          </a:p>
          <a:p>
            <a:r>
              <a:rPr lang="sv-SE" sz="1400" dirty="0"/>
              <a:t>1 cm · 1 cm = 1</a:t>
            </a:r>
            <a:r>
              <a:rPr lang="sv-SE" sz="1400" baseline="30000" dirty="0"/>
              <a:t>2</a:t>
            </a:r>
            <a:r>
              <a:rPr lang="sv-SE" sz="1400" dirty="0"/>
              <a:t> cm</a:t>
            </a:r>
            <a:r>
              <a:rPr lang="sv-SE" sz="1400" baseline="30000" dirty="0"/>
              <a:t>2</a:t>
            </a:r>
            <a:r>
              <a:rPr lang="sv-SE" sz="1400" dirty="0"/>
              <a:t> = 1 cm</a:t>
            </a:r>
            <a:r>
              <a:rPr lang="sv-SE" sz="1400" baseline="30000" dirty="0"/>
              <a:t>2</a:t>
            </a:r>
            <a:r>
              <a:rPr lang="sv-SE" sz="14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34290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3" grpId="0"/>
      <p:bldP spid="24" grpId="0"/>
      <p:bldP spid="25" grpId="0"/>
      <p:bldP spid="26" grpId="0"/>
      <p:bldP spid="27" grpId="0" animBg="1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B899176-FE88-D247-BFD7-0342C3B8E634}"/>
              </a:ext>
            </a:extLst>
          </p:cNvPr>
          <p:cNvSpPr/>
          <p:nvPr/>
        </p:nvSpPr>
        <p:spPr>
          <a:xfrm>
            <a:off x="4063824" y="176376"/>
            <a:ext cx="1394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Volymskala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CC08C3F-8BD7-C34A-89F1-1AAAE829833A}"/>
              </a:ext>
            </a:extLst>
          </p:cNvPr>
          <p:cNvSpPr/>
          <p:nvPr/>
        </p:nvSpPr>
        <p:spPr>
          <a:xfrm>
            <a:off x="690706" y="1245159"/>
            <a:ext cx="2355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kub har sidan 1 cm. </a:t>
            </a: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38217215-33BB-F049-A5CA-CE258ACE1B2C}"/>
              </a:ext>
            </a:extLst>
          </p:cNvPr>
          <p:cNvGrpSpPr/>
          <p:nvPr/>
        </p:nvGrpSpPr>
        <p:grpSpPr>
          <a:xfrm>
            <a:off x="3598628" y="937382"/>
            <a:ext cx="1361453" cy="1178125"/>
            <a:chOff x="3456323" y="857649"/>
            <a:chExt cx="1815270" cy="1570834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DC8BEEA0-DB59-E648-8414-682E9FBC26EA}"/>
                </a:ext>
              </a:extLst>
            </p:cNvPr>
            <p:cNvSpPr/>
            <p:nvPr/>
          </p:nvSpPr>
          <p:spPr>
            <a:xfrm>
              <a:off x="4600780" y="1172229"/>
              <a:ext cx="670813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050" dirty="0"/>
                <a:t>(cm)</a:t>
              </a:r>
            </a:p>
          </p:txBody>
        </p:sp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61C4A1C4-040F-5D4C-BFA5-A326352B173B}"/>
                </a:ext>
              </a:extLst>
            </p:cNvPr>
            <p:cNvGrpSpPr/>
            <p:nvPr/>
          </p:nvGrpSpPr>
          <p:grpSpPr>
            <a:xfrm>
              <a:off x="3456323" y="857649"/>
              <a:ext cx="1441241" cy="1570834"/>
              <a:chOff x="3508237" y="857650"/>
              <a:chExt cx="1441241" cy="1570834"/>
            </a:xfrm>
          </p:grpSpPr>
          <p:pic>
            <p:nvPicPr>
              <p:cNvPr id="4" name="Bildobjekt 3">
                <a:extLst>
                  <a:ext uri="{FF2B5EF4-FFF2-40B4-BE49-F238E27FC236}">
                    <a16:creationId xmlns:a16="http://schemas.microsoft.com/office/drawing/2014/main" id="{0047C451-1B80-CC4D-ACB9-ACD54D8B79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8614" t="21077" r="1841" b="2190"/>
              <a:stretch/>
            </p:blipFill>
            <p:spPr>
              <a:xfrm>
                <a:off x="3891517" y="1222007"/>
                <a:ext cx="751368" cy="731119"/>
              </a:xfrm>
              <a:prstGeom prst="cube">
                <a:avLst>
                  <a:gd name="adj" fmla="val 25845"/>
                </a:avLst>
              </a:prstGeom>
              <a:ln>
                <a:noFill/>
              </a:ln>
            </p:spPr>
          </p:pic>
          <p:sp>
            <p:nvSpPr>
              <p:cNvPr id="5" name="Rektangel 4">
                <a:extLst>
                  <a:ext uri="{FF2B5EF4-FFF2-40B4-BE49-F238E27FC236}">
                    <a16:creationId xmlns:a16="http://schemas.microsoft.com/office/drawing/2014/main" id="{95A75777-6C06-7E41-9ED2-53E0A920D161}"/>
                  </a:ext>
                </a:extLst>
              </p:cNvPr>
              <p:cNvSpPr/>
              <p:nvPr/>
            </p:nvSpPr>
            <p:spPr>
              <a:xfrm>
                <a:off x="3508237" y="857650"/>
                <a:ext cx="1441241" cy="410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VERKLIGHET</a:t>
                </a:r>
              </a:p>
            </p:txBody>
          </p:sp>
          <p:sp>
            <p:nvSpPr>
              <p:cNvPr id="6" name="Rektangel 5">
                <a:extLst>
                  <a:ext uri="{FF2B5EF4-FFF2-40B4-BE49-F238E27FC236}">
                    <a16:creationId xmlns:a16="http://schemas.microsoft.com/office/drawing/2014/main" id="{E60111B6-ABD3-D74F-A9F5-96F905AFF40C}"/>
                  </a:ext>
                </a:extLst>
              </p:cNvPr>
              <p:cNvSpPr/>
              <p:nvPr/>
            </p:nvSpPr>
            <p:spPr>
              <a:xfrm>
                <a:off x="4035376" y="1860479"/>
                <a:ext cx="386967" cy="410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1</a:t>
                </a:r>
              </a:p>
            </p:txBody>
          </p:sp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8404B3EF-A379-504D-BDBD-A5720BF5023A}"/>
                  </a:ext>
                </a:extLst>
              </p:cNvPr>
              <p:cNvSpPr/>
              <p:nvPr/>
            </p:nvSpPr>
            <p:spPr>
              <a:xfrm>
                <a:off x="4449399" y="1730857"/>
                <a:ext cx="386967" cy="697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1 </a:t>
                </a:r>
              </a:p>
            </p:txBody>
          </p:sp>
          <p:sp>
            <p:nvSpPr>
              <p:cNvPr id="9" name="Rektangel 8">
                <a:extLst>
                  <a:ext uri="{FF2B5EF4-FFF2-40B4-BE49-F238E27FC236}">
                    <a16:creationId xmlns:a16="http://schemas.microsoft.com/office/drawing/2014/main" id="{2F77699B-FEC0-1947-91DF-0108DAC89291}"/>
                  </a:ext>
                </a:extLst>
              </p:cNvPr>
              <p:cNvSpPr/>
              <p:nvPr/>
            </p:nvSpPr>
            <p:spPr>
              <a:xfrm>
                <a:off x="4546143" y="1320852"/>
                <a:ext cx="386967" cy="697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1 </a:t>
                </a:r>
              </a:p>
            </p:txBody>
          </p:sp>
        </p:grpSp>
      </p:grpSp>
      <p:sp>
        <p:nvSpPr>
          <p:cNvPr id="17" name="Rektangel 16">
            <a:extLst>
              <a:ext uri="{FF2B5EF4-FFF2-40B4-BE49-F238E27FC236}">
                <a16:creationId xmlns:a16="http://schemas.microsoft.com/office/drawing/2014/main" id="{19A521C2-7D77-4A49-85D1-36E10646990D}"/>
              </a:ext>
            </a:extLst>
          </p:cNvPr>
          <p:cNvSpPr/>
          <p:nvPr/>
        </p:nvSpPr>
        <p:spPr>
          <a:xfrm>
            <a:off x="5546578" y="1157113"/>
            <a:ext cx="3092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Kubens volym är 1 cm</a:t>
            </a:r>
            <a:r>
              <a:rPr lang="sv-SE" baseline="30000" dirty="0"/>
              <a:t>3</a:t>
            </a:r>
            <a:r>
              <a:rPr lang="sv-SE" dirty="0"/>
              <a:t>. 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07CB10A-B023-6F46-82B2-6D2F44D82F18}"/>
              </a:ext>
            </a:extLst>
          </p:cNvPr>
          <p:cNvSpPr/>
          <p:nvPr/>
        </p:nvSpPr>
        <p:spPr>
          <a:xfrm>
            <a:off x="690706" y="2774825"/>
            <a:ext cx="1965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avbildar kuben i längdskalan 3 : 1. 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74483198-82EE-264A-8348-93C4EA9FF125}"/>
              </a:ext>
            </a:extLst>
          </p:cNvPr>
          <p:cNvGrpSpPr/>
          <p:nvPr/>
        </p:nvGrpSpPr>
        <p:grpSpPr>
          <a:xfrm>
            <a:off x="3550272" y="2175409"/>
            <a:ext cx="1591429" cy="1675424"/>
            <a:chOff x="4525111" y="2133062"/>
            <a:chExt cx="2121906" cy="2233897"/>
          </a:xfrm>
        </p:grpSpPr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902874A4-DC63-2C4D-AB9E-AFAD97A6A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8614" t="21077" r="1841" b="2190"/>
            <a:stretch/>
          </p:blipFill>
          <p:spPr>
            <a:xfrm>
              <a:off x="4525111" y="2506902"/>
              <a:ext cx="1533080" cy="1491764"/>
            </a:xfrm>
            <a:prstGeom prst="cube">
              <a:avLst>
                <a:gd name="adj" fmla="val 25845"/>
              </a:avLst>
            </a:prstGeom>
            <a:ln>
              <a:noFill/>
            </a:ln>
          </p:spPr>
        </p:pic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5768B356-4A89-114B-9E34-9E1E00749271}"/>
                </a:ext>
              </a:extLst>
            </p:cNvPr>
            <p:cNvSpPr/>
            <p:nvPr/>
          </p:nvSpPr>
          <p:spPr>
            <a:xfrm>
              <a:off x="4679343" y="2133062"/>
              <a:ext cx="1786499" cy="410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FÖRSTORING</a:t>
              </a:r>
              <a:endParaRPr lang="sv-SE" sz="1350" dirty="0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D8AB1CBD-DAD0-B94A-B5C4-FCF375EDCD58}"/>
                </a:ext>
              </a:extLst>
            </p:cNvPr>
            <p:cNvSpPr/>
            <p:nvPr/>
          </p:nvSpPr>
          <p:spPr>
            <a:xfrm>
              <a:off x="4919252" y="3956590"/>
              <a:ext cx="386967" cy="410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3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071E609C-CD9E-4C46-A5C7-F143975897EB}"/>
                </a:ext>
              </a:extLst>
            </p:cNvPr>
            <p:cNvSpPr/>
            <p:nvPr/>
          </p:nvSpPr>
          <p:spPr>
            <a:xfrm>
              <a:off x="5838726" y="3651722"/>
              <a:ext cx="386967" cy="6976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3 </a:t>
              </a: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0DA3CE97-6BDD-2F4C-B402-B5CF95EC426D}"/>
                </a:ext>
              </a:extLst>
            </p:cNvPr>
            <p:cNvSpPr/>
            <p:nvPr/>
          </p:nvSpPr>
          <p:spPr>
            <a:xfrm>
              <a:off x="6032208" y="2876234"/>
              <a:ext cx="386967" cy="6976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3 </a:t>
              </a:r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36C6B981-CFBE-EA47-BC3A-8EA50E5CF83D}"/>
                </a:ext>
              </a:extLst>
            </p:cNvPr>
            <p:cNvSpPr/>
            <p:nvPr/>
          </p:nvSpPr>
          <p:spPr>
            <a:xfrm>
              <a:off x="5976203" y="2412900"/>
              <a:ext cx="67081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050" dirty="0"/>
                <a:t>(cm)</a:t>
              </a:r>
            </a:p>
          </p:txBody>
        </p:sp>
      </p:grpSp>
      <p:sp>
        <p:nvSpPr>
          <p:cNvPr id="23" name="Rektangel 22">
            <a:extLst>
              <a:ext uri="{FF2B5EF4-FFF2-40B4-BE49-F238E27FC236}">
                <a16:creationId xmlns:a16="http://schemas.microsoft.com/office/drawing/2014/main" id="{F9C1932A-9E78-4E4B-81B5-7C1CD26ED36A}"/>
              </a:ext>
            </a:extLst>
          </p:cNvPr>
          <p:cNvSpPr/>
          <p:nvPr/>
        </p:nvSpPr>
        <p:spPr>
          <a:xfrm>
            <a:off x="5593729" y="2250808"/>
            <a:ext cx="2382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Förstoringens volym är 3 · 3 · 3 cm</a:t>
            </a:r>
            <a:r>
              <a:rPr lang="sv-SE" baseline="30000" dirty="0"/>
              <a:t>3 </a:t>
            </a:r>
            <a:r>
              <a:rPr lang="sv-SE" dirty="0"/>
              <a:t>= 27 cm</a:t>
            </a:r>
            <a:r>
              <a:rPr lang="sv-SE" baseline="30000" dirty="0"/>
              <a:t>3</a:t>
            </a:r>
            <a:r>
              <a:rPr lang="sv-SE" dirty="0"/>
              <a:t>. 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1FE8A2AB-761B-6D4C-B509-6C37720D7A13}"/>
              </a:ext>
            </a:extLst>
          </p:cNvPr>
          <p:cNvSpPr/>
          <p:nvPr/>
        </p:nvSpPr>
        <p:spPr>
          <a:xfrm>
            <a:off x="5587915" y="2920273"/>
            <a:ext cx="4043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Förstoringen har alltså </a:t>
            </a:r>
            <a:r>
              <a:rPr lang="sv-SE" dirty="0">
                <a:solidFill>
                  <a:srgbClr val="C00000"/>
                </a:solidFill>
              </a:rPr>
              <a:t>27 gånger </a:t>
            </a:r>
          </a:p>
          <a:p>
            <a:r>
              <a:rPr lang="sv-SE" dirty="0">
                <a:solidFill>
                  <a:srgbClr val="C00000"/>
                </a:solidFill>
              </a:rPr>
              <a:t>så stor </a:t>
            </a:r>
            <a:r>
              <a:rPr lang="sv-SE" dirty="0"/>
              <a:t>volym som den första kuben.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AEEEBF6-BBF3-A14C-B788-4BB5E4FF677B}"/>
              </a:ext>
            </a:extLst>
          </p:cNvPr>
          <p:cNvSpPr/>
          <p:nvPr/>
        </p:nvSpPr>
        <p:spPr>
          <a:xfrm>
            <a:off x="5587915" y="3631327"/>
            <a:ext cx="3934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skriver att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i="1" dirty="0">
                <a:solidFill>
                  <a:srgbClr val="C00000"/>
                </a:solidFill>
              </a:rPr>
              <a:t>volymskalan </a:t>
            </a:r>
            <a:r>
              <a:rPr lang="sv-SE" dirty="0"/>
              <a:t>är 27 : 1.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7BC19D67-5145-2E4F-8368-3EB7BE38A555}"/>
              </a:ext>
            </a:extLst>
          </p:cNvPr>
          <p:cNvSpPr/>
          <p:nvPr/>
        </p:nvSpPr>
        <p:spPr>
          <a:xfrm>
            <a:off x="2013989" y="4234543"/>
            <a:ext cx="5532761" cy="646331"/>
          </a:xfrm>
          <a:prstGeom prst="rect">
            <a:avLst/>
          </a:prstGeom>
          <a:ln>
            <a:solidFill>
              <a:srgbClr val="8E2503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Eftersom 27 = 3</a:t>
            </a:r>
            <a:r>
              <a:rPr lang="sv-SE" baseline="30000" dirty="0"/>
              <a:t>3</a:t>
            </a:r>
            <a:r>
              <a:rPr lang="sv-SE" dirty="0"/>
              <a:t> säger man att </a:t>
            </a:r>
            <a:r>
              <a:rPr lang="sv-SE" i="1" dirty="0">
                <a:solidFill>
                  <a:srgbClr val="C00000"/>
                </a:solidFill>
              </a:rPr>
              <a:t>volymskalan </a:t>
            </a:r>
            <a:r>
              <a:rPr lang="sv-SE" dirty="0">
                <a:solidFill>
                  <a:srgbClr val="C00000"/>
                </a:solidFill>
              </a:rPr>
              <a:t>är lika med längdskalan upphöjt till 3 </a:t>
            </a:r>
            <a:r>
              <a:rPr lang="sv-SE" dirty="0"/>
              <a:t>eller längdskalan i kubik. </a:t>
            </a:r>
          </a:p>
        </p:txBody>
      </p: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E5B6D624-05B3-6B41-AEDD-09303687A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74" y="5188237"/>
            <a:ext cx="4395542" cy="941017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A5BA57A3-D359-8E43-887E-1AA1AAF23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116" y="5149011"/>
            <a:ext cx="3269564" cy="471610"/>
          </a:xfrm>
          <a:prstGeom prst="rect">
            <a:avLst/>
          </a:prstGeom>
        </p:spPr>
      </p:pic>
      <p:sp>
        <p:nvSpPr>
          <p:cNvPr id="29" name="Rektangel 28">
            <a:extLst>
              <a:ext uri="{FF2B5EF4-FFF2-40B4-BE49-F238E27FC236}">
                <a16:creationId xmlns:a16="http://schemas.microsoft.com/office/drawing/2014/main" id="{4A4618CB-BBEF-D844-B964-F0B65178CF26}"/>
              </a:ext>
            </a:extLst>
          </p:cNvPr>
          <p:cNvSpPr/>
          <p:nvPr/>
        </p:nvSpPr>
        <p:spPr>
          <a:xfrm>
            <a:off x="2965062" y="6349636"/>
            <a:ext cx="26228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En enhet för längd är 1 cm. 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6386AF58-D0FA-2144-AD33-9DB8FB088E47}"/>
              </a:ext>
            </a:extLst>
          </p:cNvPr>
          <p:cNvSpPr/>
          <p:nvPr/>
        </p:nvSpPr>
        <p:spPr>
          <a:xfrm>
            <a:off x="5723066" y="6142977"/>
            <a:ext cx="32125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Motsvarande volymenhet är</a:t>
            </a:r>
          </a:p>
          <a:p>
            <a:r>
              <a:rPr lang="sv-SE" sz="1600" dirty="0"/>
              <a:t>1 cm · 1 cm · 1 cm = 1</a:t>
            </a:r>
            <a:r>
              <a:rPr lang="sv-SE" sz="1600" baseline="30000" dirty="0"/>
              <a:t>3</a:t>
            </a:r>
            <a:r>
              <a:rPr lang="sv-SE" sz="1600" dirty="0"/>
              <a:t> cm</a:t>
            </a:r>
            <a:r>
              <a:rPr lang="sv-SE" sz="1600" baseline="30000" dirty="0"/>
              <a:t>3</a:t>
            </a:r>
            <a:r>
              <a:rPr lang="sv-SE" sz="1600" dirty="0"/>
              <a:t> = 1 cm</a:t>
            </a:r>
            <a:r>
              <a:rPr lang="sv-SE" sz="1600" baseline="30000" dirty="0"/>
              <a:t>3</a:t>
            </a:r>
            <a:r>
              <a:rPr lang="sv-SE" sz="16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14861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7" grpId="0"/>
      <p:bldP spid="18" grpId="0"/>
      <p:bldP spid="23" grpId="0"/>
      <p:bldP spid="24" grpId="0"/>
      <p:bldP spid="25" grpId="0"/>
      <p:bldP spid="26" grpId="0" animBg="1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/>
          <a:srcRect l="2804" r="6729"/>
          <a:stretch/>
        </p:blipFill>
        <p:spPr>
          <a:xfrm>
            <a:off x="3162172" y="173416"/>
            <a:ext cx="4006271" cy="209904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4018" t="43591" r="59657" b="53105"/>
          <a:stretch/>
        </p:blipFill>
        <p:spPr>
          <a:xfrm rot="2218782">
            <a:off x="3654635" y="1306238"/>
            <a:ext cx="1767031" cy="179154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2760791" y="2342791"/>
            <a:ext cx="5677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långt är det fågelvägen mellan Garphyttan och </a:t>
            </a:r>
          </a:p>
          <a:p>
            <a:r>
              <a:rPr lang="sv-SE" dirty="0"/>
              <a:t>Marieberg i verkligheten? (Mät i hela och halva cm)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768067" y="3275301"/>
            <a:ext cx="2838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på kartan:  7 cm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849004" y="3644633"/>
            <a:ext cx="244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Skala:</a:t>
            </a:r>
            <a:r>
              <a:rPr lang="is-IS" dirty="0">
                <a:cs typeface="Bradley Hand Bold"/>
              </a:rPr>
              <a:t>   </a:t>
            </a:r>
            <a:r>
              <a:rPr lang="sv-SE" dirty="0">
                <a:latin typeface="Bradley Hand Bold"/>
                <a:cs typeface="Bradley Hand Bold"/>
              </a:rPr>
              <a:t>1 : 300 000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346539" y="4031699"/>
            <a:ext cx="267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i verkligheten: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3683729" y="4042878"/>
            <a:ext cx="191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300 000 ∙ 7 cm </a:t>
            </a:r>
            <a:r>
              <a:rPr lang="is-IS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5518114" y="4042878"/>
            <a:ext cx="191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2 100 000 cm </a:t>
            </a:r>
            <a:r>
              <a:rPr lang="is-IS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7168443" y="4054057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21 km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290703" y="4962852"/>
            <a:ext cx="752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Det är 21 km mellan Garphyttan och Marieberg i verkligheten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4C29CA17-59EC-FD4C-9394-BD010C80A87C}"/>
              </a:ext>
            </a:extLst>
          </p:cNvPr>
          <p:cNvSpPr txBox="1"/>
          <p:nvPr/>
        </p:nvSpPr>
        <p:spPr>
          <a:xfrm>
            <a:off x="601632" y="429853"/>
            <a:ext cx="137814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124082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/>
          <a:srcRect l="45189" t="19005" r="2061" b="6787"/>
          <a:stretch/>
        </p:blipFill>
        <p:spPr>
          <a:xfrm>
            <a:off x="5749802" y="291329"/>
            <a:ext cx="3257037" cy="352712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4018" t="43591" r="59657" b="53105"/>
          <a:stretch/>
        </p:blipFill>
        <p:spPr>
          <a:xfrm rot="2784030">
            <a:off x="5816984" y="1879009"/>
            <a:ext cx="2519558" cy="200913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2484208" y="471367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Bilden visar en myra i skala 5 : 1.</a:t>
            </a:r>
          </a:p>
        </p:txBody>
      </p:sp>
      <p:sp>
        <p:nvSpPr>
          <p:cNvPr id="6" name="Rektangel 5"/>
          <p:cNvSpPr/>
          <p:nvPr/>
        </p:nvSpPr>
        <p:spPr>
          <a:xfrm>
            <a:off x="1070150" y="3329594"/>
            <a:ext cx="5150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AutoNum type="alphaLcParenR" startAt="2"/>
            </a:pPr>
            <a:r>
              <a:rPr lang="sv-SE" dirty="0"/>
              <a:t>Antag att myran var avbildad i skala 8 : 1 i stället. Hur långt skulle den då vara på bilden?</a:t>
            </a:r>
          </a:p>
        </p:txBody>
      </p:sp>
      <p:sp>
        <p:nvSpPr>
          <p:cNvPr id="3" name="Rektangel 2"/>
          <p:cNvSpPr/>
          <p:nvPr/>
        </p:nvSpPr>
        <p:spPr>
          <a:xfrm>
            <a:off x="1070150" y="980491"/>
            <a:ext cx="4505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AutoNum type="alphaLcParenR"/>
            </a:pPr>
            <a:r>
              <a:rPr lang="sv-SE" dirty="0"/>
              <a:t>Mät i hela och halva centimeter och räkna   </a:t>
            </a:r>
          </a:p>
          <a:p>
            <a:r>
              <a:rPr lang="sv-SE" dirty="0"/>
              <a:t>       ut hur lång myran är i verkligheten.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684354" y="1786872"/>
            <a:ext cx="3056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på bilden :  6,5 cm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2713854" y="2057812"/>
            <a:ext cx="205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Skala:  5 : 1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1243027" y="2628589"/>
            <a:ext cx="298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i verkligheten:</a:t>
            </a:r>
          </a:p>
        </p:txBody>
      </p:sp>
      <p:grpSp>
        <p:nvGrpSpPr>
          <p:cNvPr id="13" name="Grupp 12"/>
          <p:cNvGrpSpPr/>
          <p:nvPr/>
        </p:nvGrpSpPr>
        <p:grpSpPr>
          <a:xfrm>
            <a:off x="3593017" y="2540942"/>
            <a:ext cx="1008737" cy="607673"/>
            <a:chOff x="1798813" y="5093058"/>
            <a:chExt cx="1344982" cy="810231"/>
          </a:xfrm>
        </p:grpSpPr>
        <p:grpSp>
          <p:nvGrpSpPr>
            <p:cNvPr id="14" name="Grupp 13"/>
            <p:cNvGrpSpPr/>
            <p:nvPr/>
          </p:nvGrpSpPr>
          <p:grpSpPr>
            <a:xfrm>
              <a:off x="1798813" y="5093058"/>
              <a:ext cx="1344982" cy="810231"/>
              <a:chOff x="2582052" y="3406911"/>
              <a:chExt cx="1344982" cy="810231"/>
            </a:xfrm>
          </p:grpSpPr>
          <p:grpSp>
            <p:nvGrpSpPr>
              <p:cNvPr id="16" name="Grupp 15"/>
              <p:cNvGrpSpPr>
                <a:grpSpLocks/>
              </p:cNvGrpSpPr>
              <p:nvPr/>
            </p:nvGrpSpPr>
            <p:grpSpPr bwMode="auto">
              <a:xfrm>
                <a:off x="2582052" y="3406911"/>
                <a:ext cx="712161" cy="810231"/>
                <a:chOff x="3986717" y="1864454"/>
                <a:chExt cx="711829" cy="810458"/>
              </a:xfrm>
            </p:grpSpPr>
            <p:sp>
              <p:nvSpPr>
                <p:cNvPr id="18" name="textruta 29"/>
                <p:cNvSpPr txBox="1">
                  <a:spLocks noChangeArrowheads="1"/>
                </p:cNvSpPr>
                <p:nvPr/>
              </p:nvSpPr>
              <p:spPr bwMode="auto">
                <a:xfrm>
                  <a:off x="3986717" y="1864454"/>
                  <a:ext cx="711829" cy="4925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6,5</a:t>
                  </a:r>
                </a:p>
              </p:txBody>
            </p:sp>
            <p:sp>
              <p:nvSpPr>
                <p:cNvPr id="19" name="textruta 30"/>
                <p:cNvSpPr txBox="1">
                  <a:spLocks noChangeArrowheads="1"/>
                </p:cNvSpPr>
                <p:nvPr/>
              </p:nvSpPr>
              <p:spPr bwMode="auto">
                <a:xfrm>
                  <a:off x="4089444" y="2182331"/>
                  <a:ext cx="434104" cy="4925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5</a:t>
                  </a:r>
                </a:p>
              </p:txBody>
            </p:sp>
            <p:cxnSp>
              <p:nvCxnSpPr>
                <p:cNvPr id="20" name="Rak 19"/>
                <p:cNvCxnSpPr/>
                <p:nvPr/>
              </p:nvCxnSpPr>
              <p:spPr>
                <a:xfrm>
                  <a:off x="4043392" y="2260334"/>
                  <a:ext cx="545976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ruta 16"/>
              <p:cNvSpPr txBox="1"/>
              <p:nvPr/>
            </p:nvSpPr>
            <p:spPr>
              <a:xfrm>
                <a:off x="3671563" y="3484990"/>
                <a:ext cx="25547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sp>
          <p:nvSpPr>
            <p:cNvPr id="15" name="textruta 14"/>
            <p:cNvSpPr txBox="1"/>
            <p:nvPr/>
          </p:nvSpPr>
          <p:spPr>
            <a:xfrm>
              <a:off x="2405876" y="5204385"/>
              <a:ext cx="7121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cm</a:t>
              </a:r>
            </a:p>
          </p:txBody>
        </p:sp>
      </p:grpSp>
      <p:sp>
        <p:nvSpPr>
          <p:cNvPr id="21" name="textruta 20"/>
          <p:cNvSpPr txBox="1"/>
          <p:nvPr/>
        </p:nvSpPr>
        <p:spPr>
          <a:xfrm>
            <a:off x="4613832" y="2600448"/>
            <a:ext cx="105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1,3 cm 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22" name="textruta 21"/>
          <p:cNvSpPr txBox="1"/>
          <p:nvPr/>
        </p:nvSpPr>
        <p:spPr>
          <a:xfrm>
            <a:off x="1349973" y="4218582"/>
            <a:ext cx="341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i verkligheten:  1,3 cm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2862282" y="4658867"/>
            <a:ext cx="200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Skala:  8 : 1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1869314" y="5246964"/>
            <a:ext cx="222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på bilden: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3655077" y="5244201"/>
            <a:ext cx="154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8 ∙ 1,3 cm </a:t>
            </a:r>
            <a:r>
              <a:rPr lang="is-IS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27" name="Rektangel 26"/>
          <p:cNvSpPr/>
          <p:nvPr/>
        </p:nvSpPr>
        <p:spPr>
          <a:xfrm>
            <a:off x="4943970" y="5244201"/>
            <a:ext cx="1116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10,4 cm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1458635" y="5920340"/>
            <a:ext cx="6549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a) Myran är 1,3 cm i verkligheten</a:t>
            </a:r>
          </a:p>
          <a:p>
            <a:r>
              <a:rPr lang="sv-SE" dirty="0">
                <a:latin typeface="Bradley Hand Bold"/>
                <a:cs typeface="Bradley Hand Bold"/>
              </a:rPr>
              <a:t>	    b) I skala 8 : 1 skulle myran vara 10,4 cm.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A73CB44D-C730-EA41-9FDF-C548128D9C64}"/>
              </a:ext>
            </a:extLst>
          </p:cNvPr>
          <p:cNvSpPr txBox="1"/>
          <p:nvPr/>
        </p:nvSpPr>
        <p:spPr>
          <a:xfrm>
            <a:off x="324635" y="324732"/>
            <a:ext cx="120188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1705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3" grpId="0"/>
      <p:bldP spid="9" grpId="0"/>
      <p:bldP spid="10" grpId="0"/>
      <p:bldP spid="11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687011" y="466082"/>
            <a:ext cx="25969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Vilken är skalan?</a:t>
            </a:r>
          </a:p>
        </p:txBody>
      </p:sp>
      <p:sp>
        <p:nvSpPr>
          <p:cNvPr id="5" name="Rektangel 4"/>
          <p:cNvSpPr/>
          <p:nvPr/>
        </p:nvSpPr>
        <p:spPr>
          <a:xfrm>
            <a:off x="1438033" y="1726739"/>
            <a:ext cx="2386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1 cm	                   20 m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1441275" y="2536577"/>
            <a:ext cx="2637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1 cm   	           5 mm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1438033" y="3289307"/>
            <a:ext cx="2636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3 cm 	           4,5 km</a:t>
            </a:r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>
            <a:off x="1297548" y="4155270"/>
            <a:ext cx="2655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30 mm 	               6 mil</a:t>
            </a:r>
            <a:endParaRPr lang="sv-SE" dirty="0"/>
          </a:p>
        </p:txBody>
      </p:sp>
      <p:sp>
        <p:nvSpPr>
          <p:cNvPr id="2" name="Rektangel 1"/>
          <p:cNvSpPr/>
          <p:nvPr/>
        </p:nvSpPr>
        <p:spPr>
          <a:xfrm>
            <a:off x="6921469" y="1727215"/>
            <a:ext cx="1873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: 2 000</a:t>
            </a:r>
          </a:p>
        </p:txBody>
      </p:sp>
      <p:sp>
        <p:nvSpPr>
          <p:cNvPr id="9" name="Rektangel 8"/>
          <p:cNvSpPr/>
          <p:nvPr/>
        </p:nvSpPr>
        <p:spPr>
          <a:xfrm>
            <a:off x="7160156" y="2536577"/>
            <a:ext cx="756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2 : 1</a:t>
            </a:r>
          </a:p>
        </p:txBody>
      </p:sp>
      <p:sp>
        <p:nvSpPr>
          <p:cNvPr id="10" name="Rektangel 9"/>
          <p:cNvSpPr/>
          <p:nvPr/>
        </p:nvSpPr>
        <p:spPr>
          <a:xfrm>
            <a:off x="6921469" y="3249906"/>
            <a:ext cx="1233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: 150 000</a:t>
            </a:r>
          </a:p>
        </p:txBody>
      </p:sp>
      <p:sp>
        <p:nvSpPr>
          <p:cNvPr id="11" name="Rektangel 10"/>
          <p:cNvSpPr/>
          <p:nvPr/>
        </p:nvSpPr>
        <p:spPr>
          <a:xfrm>
            <a:off x="6921469" y="4164585"/>
            <a:ext cx="1800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: 2 000 000</a:t>
            </a:r>
          </a:p>
        </p:txBody>
      </p:sp>
      <p:sp>
        <p:nvSpPr>
          <p:cNvPr id="13" name="Rektangel 12"/>
          <p:cNvSpPr/>
          <p:nvPr/>
        </p:nvSpPr>
        <p:spPr>
          <a:xfrm>
            <a:off x="4337926" y="1769016"/>
            <a:ext cx="1969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20 m = 2 000 cm</a:t>
            </a:r>
          </a:p>
        </p:txBody>
      </p:sp>
      <p:sp>
        <p:nvSpPr>
          <p:cNvPr id="15" name="Rektangel 14"/>
          <p:cNvSpPr/>
          <p:nvPr/>
        </p:nvSpPr>
        <p:spPr>
          <a:xfrm>
            <a:off x="4417068" y="2525503"/>
            <a:ext cx="1641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cm = 10 mm</a:t>
            </a:r>
          </a:p>
        </p:txBody>
      </p:sp>
      <p:sp>
        <p:nvSpPr>
          <p:cNvPr id="16" name="Rektangel 15"/>
          <p:cNvSpPr/>
          <p:nvPr/>
        </p:nvSpPr>
        <p:spPr>
          <a:xfrm>
            <a:off x="4162116" y="3289307"/>
            <a:ext cx="2222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4,5 km = 450 000 cm</a:t>
            </a:r>
          </a:p>
        </p:txBody>
      </p:sp>
      <p:sp>
        <p:nvSpPr>
          <p:cNvPr id="17" name="Rektangel 16"/>
          <p:cNvSpPr/>
          <p:nvPr/>
        </p:nvSpPr>
        <p:spPr>
          <a:xfrm>
            <a:off x="4182125" y="4155270"/>
            <a:ext cx="2655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6 mil = 60 000 000 mm</a:t>
            </a: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C64CE0F0-66A6-494A-845B-3D476E2DF53B}"/>
              </a:ext>
            </a:extLst>
          </p:cNvPr>
          <p:cNvGrpSpPr/>
          <p:nvPr/>
        </p:nvGrpSpPr>
        <p:grpSpPr>
          <a:xfrm>
            <a:off x="890702" y="1132938"/>
            <a:ext cx="7139629" cy="371985"/>
            <a:chOff x="249887" y="1303842"/>
            <a:chExt cx="7614890" cy="495978"/>
          </a:xfrm>
        </p:grpSpPr>
        <p:sp>
          <p:nvSpPr>
            <p:cNvPr id="4" name="Rektangel 3"/>
            <p:cNvSpPr/>
            <p:nvPr/>
          </p:nvSpPr>
          <p:spPr>
            <a:xfrm>
              <a:off x="249887" y="1303842"/>
              <a:ext cx="3356913" cy="492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/>
                <a:t>          Bild 	         Verklighet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4059075" y="1303842"/>
              <a:ext cx="1602939" cy="492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>
                  <a:cs typeface="Bradley Hand Bold"/>
                </a:rPr>
                <a:t>Omvandling</a:t>
              </a:r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11FA845D-93C7-BC42-8AA0-46576155EF12}"/>
                </a:ext>
              </a:extLst>
            </p:cNvPr>
            <p:cNvSpPr/>
            <p:nvPr/>
          </p:nvSpPr>
          <p:spPr>
            <a:xfrm>
              <a:off x="6815172" y="1307379"/>
              <a:ext cx="1049605" cy="492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>
                  <a:cs typeface="Bradley Hand Bold"/>
                </a:rPr>
                <a:t>Skala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76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2" grpId="0"/>
      <p:bldP spid="9" grpId="0"/>
      <p:bldP spid="10" grpId="0"/>
      <p:bldP spid="11" grpId="0"/>
      <p:bldP spid="13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9FE74046-66BE-6A4C-9DE8-8DC21E767155}"/>
              </a:ext>
            </a:extLst>
          </p:cNvPr>
          <p:cNvSpPr txBox="1"/>
          <p:nvPr/>
        </p:nvSpPr>
        <p:spPr>
          <a:xfrm>
            <a:off x="481264" y="805928"/>
            <a:ext cx="137814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0828F6E-183E-2B4C-8E16-3EA3587B9B59}"/>
              </a:ext>
            </a:extLst>
          </p:cNvPr>
          <p:cNvSpPr/>
          <p:nvPr/>
        </p:nvSpPr>
        <p:spPr>
          <a:xfrm>
            <a:off x="1700606" y="828093"/>
            <a:ext cx="7064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På en ritning är ett rum en kvadrat med arean 16 cm</a:t>
            </a:r>
            <a:r>
              <a:rPr lang="sv-SE" baseline="30000" dirty="0"/>
              <a:t>2</a:t>
            </a:r>
            <a:r>
              <a:rPr lang="sv-SE" dirty="0"/>
              <a:t>. Skalan är 1 : 100.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0D7849E-8657-EC4C-8A57-B0006EC2E226}"/>
              </a:ext>
            </a:extLst>
          </p:cNvPr>
          <p:cNvSpPr/>
          <p:nvPr/>
        </p:nvSpPr>
        <p:spPr>
          <a:xfrm>
            <a:off x="1700605" y="1128175"/>
            <a:ext cx="4421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stor är rummets area i verkligheten? 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4917794-F9AB-524B-8D93-114351D83816}"/>
              </a:ext>
            </a:extLst>
          </p:cNvPr>
          <p:cNvSpPr txBox="1"/>
          <p:nvPr/>
        </p:nvSpPr>
        <p:spPr>
          <a:xfrm>
            <a:off x="2065861" y="2112385"/>
            <a:ext cx="158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Längdskala: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8BDED6E-2880-7D47-8525-154EB53CA547}"/>
              </a:ext>
            </a:extLst>
          </p:cNvPr>
          <p:cNvSpPr txBox="1"/>
          <p:nvPr/>
        </p:nvSpPr>
        <p:spPr>
          <a:xfrm>
            <a:off x="3493172" y="2104456"/>
            <a:ext cx="104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 : 100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4E86C31-58B8-6648-9F39-9B6F4081D2F8}"/>
              </a:ext>
            </a:extLst>
          </p:cNvPr>
          <p:cNvSpPr txBox="1"/>
          <p:nvPr/>
        </p:nvSpPr>
        <p:spPr>
          <a:xfrm>
            <a:off x="2248995" y="2756880"/>
            <a:ext cx="174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Areaskala: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E39AA88-9934-0341-883B-8A625274F6C6}"/>
              </a:ext>
            </a:extLst>
          </p:cNvPr>
          <p:cNvSpPr txBox="1"/>
          <p:nvPr/>
        </p:nvSpPr>
        <p:spPr>
          <a:xfrm>
            <a:off x="3393466" y="2747216"/>
            <a:ext cx="1570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(1 : 100)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67F83D7-4450-7642-91C5-103AB3EE2B7A}"/>
              </a:ext>
            </a:extLst>
          </p:cNvPr>
          <p:cNvSpPr txBox="1"/>
          <p:nvPr/>
        </p:nvSpPr>
        <p:spPr>
          <a:xfrm>
            <a:off x="4640511" y="2714015"/>
            <a:ext cx="144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: 100</a:t>
            </a:r>
            <a:r>
              <a:rPr lang="sv-SE" baseline="30000" dirty="0">
                <a:latin typeface="Bradley Hand Bold"/>
                <a:cs typeface="Bradley Hand Bold"/>
              </a:rPr>
              <a:t>2 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509AE5F-DA65-894A-BA5A-72C82A097DDB}"/>
              </a:ext>
            </a:extLst>
          </p:cNvPr>
          <p:cNvSpPr txBox="1"/>
          <p:nvPr/>
        </p:nvSpPr>
        <p:spPr>
          <a:xfrm>
            <a:off x="5813466" y="2711444"/>
            <a:ext cx="1586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 : 10 000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3A41BFE-CD6A-174E-99F0-1D5F19AE4027}"/>
              </a:ext>
            </a:extLst>
          </p:cNvPr>
          <p:cNvSpPr txBox="1"/>
          <p:nvPr/>
        </p:nvSpPr>
        <p:spPr>
          <a:xfrm>
            <a:off x="1372386" y="3345526"/>
            <a:ext cx="262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Area i verkligheten: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8F588887-BD77-9D42-97EE-94DBA7A468AB}"/>
              </a:ext>
            </a:extLst>
          </p:cNvPr>
          <p:cNvSpPr txBox="1"/>
          <p:nvPr/>
        </p:nvSpPr>
        <p:spPr>
          <a:xfrm>
            <a:off x="3493172" y="3345526"/>
            <a:ext cx="232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16 · 10 000 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6100E197-A27C-2F40-B1F2-89EC90244BDA}"/>
              </a:ext>
            </a:extLst>
          </p:cNvPr>
          <p:cNvSpPr txBox="1"/>
          <p:nvPr/>
        </p:nvSpPr>
        <p:spPr>
          <a:xfrm>
            <a:off x="5393411" y="3345078"/>
            <a:ext cx="207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160 000 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3F242BA7-23C9-3548-AF6F-41AB80FADA8A}"/>
              </a:ext>
            </a:extLst>
          </p:cNvPr>
          <p:cNvSpPr txBox="1"/>
          <p:nvPr/>
        </p:nvSpPr>
        <p:spPr>
          <a:xfrm>
            <a:off x="3493172" y="3866683"/>
            <a:ext cx="182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=  </a:t>
            </a:r>
            <a:r>
              <a:rPr lang="sv-SE" dirty="0">
                <a:latin typeface="Bradley Hand Bold"/>
                <a:cs typeface="Bradley Hand Bold"/>
              </a:rPr>
              <a:t>1 600 dm</a:t>
            </a:r>
            <a:r>
              <a:rPr lang="sv-SE" baseline="30000" dirty="0">
                <a:latin typeface="Bradley Hand Bold"/>
                <a:cs typeface="Bradley Hand Bold"/>
              </a:rPr>
              <a:t>2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8C16F9C0-C69F-F245-90B0-8722FAA94970}"/>
              </a:ext>
            </a:extLst>
          </p:cNvPr>
          <p:cNvSpPr txBox="1"/>
          <p:nvPr/>
        </p:nvSpPr>
        <p:spPr>
          <a:xfrm>
            <a:off x="5075555" y="3870214"/>
            <a:ext cx="104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16 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B78850F5-290B-E54B-BEDE-136FBD2AE80D}"/>
              </a:ext>
            </a:extLst>
          </p:cNvPr>
          <p:cNvSpPr txBox="1"/>
          <p:nvPr/>
        </p:nvSpPr>
        <p:spPr>
          <a:xfrm>
            <a:off x="2737153" y="5113013"/>
            <a:ext cx="615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Rummets area är 16 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i verkligheten.</a:t>
            </a:r>
          </a:p>
        </p:txBody>
      </p:sp>
    </p:spTree>
    <p:extLst>
      <p:ext uri="{BB962C8B-B14F-4D97-AF65-F5344CB8AC3E}">
        <p14:creationId xmlns:p14="http://schemas.microsoft.com/office/powerpoint/2010/main" val="35872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705995" y="737766"/>
            <a:ext cx="20275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Vilken är skalan?</a:t>
            </a:r>
          </a:p>
        </p:txBody>
      </p:sp>
      <p:sp>
        <p:nvSpPr>
          <p:cNvPr id="5" name="Rektangel 4"/>
          <p:cNvSpPr/>
          <p:nvPr/>
        </p:nvSpPr>
        <p:spPr>
          <a:xfrm>
            <a:off x="1138910" y="2467301"/>
            <a:ext cx="2685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1 cm</a:t>
            </a:r>
            <a:r>
              <a:rPr lang="pt-BR" baseline="30000" dirty="0"/>
              <a:t>2</a:t>
            </a:r>
            <a:r>
              <a:rPr lang="pt-BR" dirty="0"/>
              <a:t>	            4 dm</a:t>
            </a:r>
            <a:r>
              <a:rPr lang="pt-BR" baseline="30000" dirty="0"/>
              <a:t>2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1111079" y="3360348"/>
            <a:ext cx="2517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1 </a:t>
            </a:r>
            <a:r>
              <a:rPr lang="pt-BR" dirty="0"/>
              <a:t>cm</a:t>
            </a:r>
            <a:r>
              <a:rPr lang="pt-BR" baseline="30000" dirty="0"/>
              <a:t>2</a:t>
            </a:r>
            <a:r>
              <a:rPr lang="pl-PL" dirty="0"/>
              <a:t>   	            5 mm</a:t>
            </a:r>
            <a:r>
              <a:rPr lang="pt-BR" baseline="30000" dirty="0"/>
              <a:t>2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1179197" y="4211592"/>
            <a:ext cx="2277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5 cm</a:t>
            </a:r>
            <a:r>
              <a:rPr lang="pt-BR" baseline="30000" dirty="0"/>
              <a:t>2</a:t>
            </a:r>
            <a:r>
              <a:rPr lang="sk-SK" dirty="0"/>
              <a:t> 	           5,5 m</a:t>
            </a:r>
            <a:r>
              <a:rPr lang="pt-BR" baseline="30000" dirty="0"/>
              <a:t>2</a:t>
            </a:r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>
            <a:off x="1111079" y="4987908"/>
            <a:ext cx="2425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20 mm</a:t>
            </a:r>
            <a:r>
              <a:rPr lang="pt-BR" baseline="30000" dirty="0"/>
              <a:t>2</a:t>
            </a:r>
            <a:r>
              <a:rPr lang="pt-BR" dirty="0"/>
              <a:t> 	               8 m</a:t>
            </a:r>
            <a:r>
              <a:rPr lang="pt-BR" baseline="30000" dirty="0"/>
              <a:t>2</a:t>
            </a:r>
            <a:endParaRPr lang="sv-SE" dirty="0"/>
          </a:p>
        </p:txBody>
      </p:sp>
      <p:sp>
        <p:nvSpPr>
          <p:cNvPr id="2" name="Rektangel 1"/>
          <p:cNvSpPr/>
          <p:nvPr/>
        </p:nvSpPr>
        <p:spPr>
          <a:xfrm>
            <a:off x="6996332" y="2461742"/>
            <a:ext cx="822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: 400</a:t>
            </a:r>
          </a:p>
        </p:txBody>
      </p:sp>
      <p:sp>
        <p:nvSpPr>
          <p:cNvPr id="9" name="Rektangel 8"/>
          <p:cNvSpPr/>
          <p:nvPr/>
        </p:nvSpPr>
        <p:spPr>
          <a:xfrm>
            <a:off x="7093746" y="3360348"/>
            <a:ext cx="939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20 : 1</a:t>
            </a:r>
          </a:p>
        </p:txBody>
      </p:sp>
      <p:sp>
        <p:nvSpPr>
          <p:cNvPr id="10" name="Rektangel 9"/>
          <p:cNvSpPr/>
          <p:nvPr/>
        </p:nvSpPr>
        <p:spPr>
          <a:xfrm>
            <a:off x="6938156" y="4211592"/>
            <a:ext cx="1480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: 55 000</a:t>
            </a:r>
          </a:p>
        </p:txBody>
      </p:sp>
      <p:sp>
        <p:nvSpPr>
          <p:cNvPr id="11" name="Rektangel 10"/>
          <p:cNvSpPr/>
          <p:nvPr/>
        </p:nvSpPr>
        <p:spPr>
          <a:xfrm>
            <a:off x="6938156" y="4987908"/>
            <a:ext cx="1328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: 400 000</a:t>
            </a:r>
          </a:p>
        </p:txBody>
      </p:sp>
      <p:sp>
        <p:nvSpPr>
          <p:cNvPr id="13" name="Rektangel 12"/>
          <p:cNvSpPr/>
          <p:nvPr/>
        </p:nvSpPr>
        <p:spPr>
          <a:xfrm>
            <a:off x="4306021" y="2467301"/>
            <a:ext cx="1709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4 dm</a:t>
            </a:r>
            <a:r>
              <a:rPr lang="pt-BR" baseline="30000" dirty="0"/>
              <a:t>2</a:t>
            </a:r>
            <a:r>
              <a:rPr lang="sv-SE" dirty="0">
                <a:cs typeface="Bradley Hand Bold"/>
              </a:rPr>
              <a:t> = 400 cm</a:t>
            </a:r>
            <a:r>
              <a:rPr lang="sv-SE" baseline="30000" dirty="0">
                <a:cs typeface="Bradley Hand Bold"/>
              </a:rPr>
              <a:t>2</a:t>
            </a:r>
            <a:endParaRPr lang="sv-SE" dirty="0">
              <a:cs typeface="Bradley Hand Bold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4133866" y="3360794"/>
            <a:ext cx="1822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cm</a:t>
            </a:r>
            <a:r>
              <a:rPr lang="pt-BR" baseline="30000" dirty="0"/>
              <a:t>2</a:t>
            </a:r>
            <a:r>
              <a:rPr lang="sv-SE" dirty="0">
                <a:cs typeface="Bradley Hand Bold"/>
              </a:rPr>
              <a:t> = 100 mm</a:t>
            </a:r>
            <a:r>
              <a:rPr lang="pt-BR" baseline="30000" dirty="0"/>
              <a:t>2</a:t>
            </a:r>
            <a:endParaRPr lang="sv-SE" dirty="0">
              <a:cs typeface="Bradley Hand Bold"/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4085630" y="4215349"/>
            <a:ext cx="223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5,5 m</a:t>
            </a:r>
            <a:r>
              <a:rPr lang="pt-BR" baseline="30000" dirty="0"/>
              <a:t>2</a:t>
            </a:r>
            <a:r>
              <a:rPr lang="sv-SE" dirty="0">
                <a:cs typeface="Bradley Hand Bold"/>
              </a:rPr>
              <a:t> = 55 000 cm</a:t>
            </a:r>
            <a:r>
              <a:rPr lang="pt-BR" baseline="30000" dirty="0"/>
              <a:t>2</a:t>
            </a:r>
            <a:endParaRPr lang="sv-SE" dirty="0">
              <a:cs typeface="Bradley Hand Bold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4085630" y="4987908"/>
            <a:ext cx="2425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8 m</a:t>
            </a:r>
            <a:r>
              <a:rPr lang="pt-BR" baseline="30000" dirty="0"/>
              <a:t>2</a:t>
            </a:r>
            <a:r>
              <a:rPr lang="sv-SE" dirty="0">
                <a:cs typeface="Bradley Hand Bold"/>
              </a:rPr>
              <a:t> = 8 000 000 mm</a:t>
            </a:r>
            <a:r>
              <a:rPr lang="pt-BR" baseline="30000" dirty="0"/>
              <a:t>2</a:t>
            </a:r>
            <a:endParaRPr lang="sv-SE" dirty="0">
              <a:cs typeface="Bradley Hand Bold"/>
            </a:endParaRP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C64CE0F0-66A6-494A-845B-3D476E2DF53B}"/>
              </a:ext>
            </a:extLst>
          </p:cNvPr>
          <p:cNvGrpSpPr/>
          <p:nvPr/>
        </p:nvGrpSpPr>
        <p:grpSpPr>
          <a:xfrm>
            <a:off x="691434" y="1744110"/>
            <a:ext cx="7341487" cy="376715"/>
            <a:chOff x="-674139" y="2048173"/>
            <a:chExt cx="9788648" cy="502285"/>
          </a:xfrm>
        </p:grpSpPr>
        <p:sp>
          <p:nvSpPr>
            <p:cNvPr id="4" name="Rektangel 3"/>
            <p:cNvSpPr/>
            <p:nvPr/>
          </p:nvSpPr>
          <p:spPr>
            <a:xfrm>
              <a:off x="-674139" y="2048173"/>
              <a:ext cx="4125622" cy="492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/>
                <a:t>          Bild 	       Verklighet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4304456" y="2048173"/>
              <a:ext cx="1857383" cy="492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>
                  <a:cs typeface="Bradley Hand Bold"/>
                </a:rPr>
                <a:t>Omvandling</a:t>
              </a:r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11FA845D-93C7-BC42-8AA0-46576155EF12}"/>
                </a:ext>
              </a:extLst>
            </p:cNvPr>
            <p:cNvSpPr/>
            <p:nvPr/>
          </p:nvSpPr>
          <p:spPr>
            <a:xfrm>
              <a:off x="7343493" y="2058017"/>
              <a:ext cx="1771016" cy="492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>
                  <a:cs typeface="Bradley Hand Bold"/>
                </a:rPr>
                <a:t>Areaskala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588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2" grpId="0"/>
      <p:bldP spid="9" grpId="0"/>
      <p:bldP spid="10" grpId="0"/>
      <p:bldP spid="11" grpId="0"/>
      <p:bldP spid="13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9FE74046-66BE-6A4C-9DE8-8DC21E767155}"/>
              </a:ext>
            </a:extLst>
          </p:cNvPr>
          <p:cNvSpPr txBox="1"/>
          <p:nvPr/>
        </p:nvSpPr>
        <p:spPr>
          <a:xfrm>
            <a:off x="481264" y="805928"/>
            <a:ext cx="137814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0828F6E-183E-2B4C-8E16-3EA3587B9B59}"/>
              </a:ext>
            </a:extLst>
          </p:cNvPr>
          <p:cNvSpPr/>
          <p:nvPr/>
        </p:nvSpPr>
        <p:spPr>
          <a:xfrm>
            <a:off x="1785215" y="805928"/>
            <a:ext cx="7064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 en förminskad modell av ett klot är längdskalan 1 : 200.</a:t>
            </a:r>
          </a:p>
          <a:p>
            <a:r>
              <a:rPr lang="sv-SE" dirty="0"/>
              <a:t>Klotets volym i verkligheten är 120 m</a:t>
            </a:r>
            <a:r>
              <a:rPr lang="sv-SE" baseline="30000" dirty="0"/>
              <a:t>3</a:t>
            </a:r>
            <a:r>
              <a:rPr lang="sv-SE" dirty="0"/>
              <a:t>. Vilken volym har modellen?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4917794-F9AB-524B-8D93-114351D83816}"/>
              </a:ext>
            </a:extLst>
          </p:cNvPr>
          <p:cNvSpPr txBox="1"/>
          <p:nvPr/>
        </p:nvSpPr>
        <p:spPr>
          <a:xfrm>
            <a:off x="2065861" y="2112385"/>
            <a:ext cx="158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Längdskala: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8BDED6E-2880-7D47-8525-154EB53CA547}"/>
              </a:ext>
            </a:extLst>
          </p:cNvPr>
          <p:cNvSpPr txBox="1"/>
          <p:nvPr/>
        </p:nvSpPr>
        <p:spPr>
          <a:xfrm>
            <a:off x="3493172" y="2104456"/>
            <a:ext cx="104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 : 200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4E86C31-58B8-6648-9F39-9B6F4081D2F8}"/>
              </a:ext>
            </a:extLst>
          </p:cNvPr>
          <p:cNvSpPr txBox="1"/>
          <p:nvPr/>
        </p:nvSpPr>
        <p:spPr>
          <a:xfrm>
            <a:off x="2248995" y="2756880"/>
            <a:ext cx="174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Areaskala: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E39AA88-9934-0341-883B-8A625274F6C6}"/>
              </a:ext>
            </a:extLst>
          </p:cNvPr>
          <p:cNvSpPr txBox="1"/>
          <p:nvPr/>
        </p:nvSpPr>
        <p:spPr>
          <a:xfrm>
            <a:off x="3393466" y="2747216"/>
            <a:ext cx="1570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(1 : 200)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67F83D7-4450-7642-91C5-103AB3EE2B7A}"/>
              </a:ext>
            </a:extLst>
          </p:cNvPr>
          <p:cNvSpPr txBox="1"/>
          <p:nvPr/>
        </p:nvSpPr>
        <p:spPr>
          <a:xfrm>
            <a:off x="4640511" y="2714015"/>
            <a:ext cx="144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sv-SE" dirty="0">
                <a:latin typeface="Bradley Hand Bold"/>
                <a:cs typeface="Bradley Hand Bold"/>
              </a:rPr>
              <a:t> : 200</a:t>
            </a:r>
            <a:r>
              <a:rPr lang="sv-SE" baseline="30000" dirty="0">
                <a:latin typeface="Bradley Hand Bold"/>
                <a:cs typeface="Bradley Hand Bold"/>
              </a:rPr>
              <a:t>3 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509AE5F-DA65-894A-BA5A-72C82A097DDB}"/>
              </a:ext>
            </a:extLst>
          </p:cNvPr>
          <p:cNvSpPr txBox="1"/>
          <p:nvPr/>
        </p:nvSpPr>
        <p:spPr>
          <a:xfrm>
            <a:off x="5813466" y="2711444"/>
            <a:ext cx="174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 : 8 000 000</a:t>
            </a:r>
            <a:r>
              <a:rPr lang="sv-SE" dirty="0">
                <a:cs typeface="Bradley Hand Bold"/>
              </a:rPr>
              <a:t> 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3A41BFE-CD6A-174E-99F0-1D5F19AE4027}"/>
              </a:ext>
            </a:extLst>
          </p:cNvPr>
          <p:cNvSpPr txBox="1"/>
          <p:nvPr/>
        </p:nvSpPr>
        <p:spPr>
          <a:xfrm>
            <a:off x="1170335" y="3367386"/>
            <a:ext cx="262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Volym i verkligheten: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8F588887-BD77-9D42-97EE-94DBA7A468AB}"/>
              </a:ext>
            </a:extLst>
          </p:cNvPr>
          <p:cNvSpPr txBox="1"/>
          <p:nvPr/>
        </p:nvSpPr>
        <p:spPr>
          <a:xfrm>
            <a:off x="3493172" y="3345526"/>
            <a:ext cx="232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120 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6100E197-A27C-2F40-B1F2-89EC90244BDA}"/>
              </a:ext>
            </a:extLst>
          </p:cNvPr>
          <p:cNvSpPr txBox="1"/>
          <p:nvPr/>
        </p:nvSpPr>
        <p:spPr>
          <a:xfrm>
            <a:off x="4540188" y="3335528"/>
            <a:ext cx="207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120 000 dm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3F242BA7-23C9-3548-AF6F-41AB80FADA8A}"/>
              </a:ext>
            </a:extLst>
          </p:cNvPr>
          <p:cNvSpPr txBox="1"/>
          <p:nvPr/>
        </p:nvSpPr>
        <p:spPr>
          <a:xfrm>
            <a:off x="3525933" y="3687277"/>
            <a:ext cx="232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=  </a:t>
            </a:r>
            <a:r>
              <a:rPr lang="sv-SE" dirty="0">
                <a:latin typeface="Bradley Hand Bold"/>
                <a:cs typeface="Bradley Hand Bold"/>
              </a:rPr>
              <a:t>120 000 000 cm</a:t>
            </a:r>
            <a:r>
              <a:rPr lang="sv-SE" baseline="30000" dirty="0">
                <a:latin typeface="Bradley Hand Bold"/>
                <a:cs typeface="Bradley Hand Bold"/>
              </a:rPr>
              <a:t>3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8C16F9C0-C69F-F245-90B0-8722FAA94970}"/>
              </a:ext>
            </a:extLst>
          </p:cNvPr>
          <p:cNvSpPr txBox="1"/>
          <p:nvPr/>
        </p:nvSpPr>
        <p:spPr>
          <a:xfrm>
            <a:off x="5722895" y="3687277"/>
            <a:ext cx="155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1,2 · 10</a:t>
            </a:r>
            <a:r>
              <a:rPr lang="sv-SE" baseline="30000" dirty="0">
                <a:latin typeface="Bradley Hand Bold"/>
                <a:cs typeface="Bradley Hand Bold"/>
              </a:rPr>
              <a:t>8</a:t>
            </a:r>
            <a:r>
              <a:rPr lang="sv-SE" dirty="0">
                <a:latin typeface="Bradley Hand Bold"/>
                <a:cs typeface="Bradley Hand Bold"/>
              </a:rPr>
              <a:t> cm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B78850F5-290B-E54B-BEDE-136FBD2AE80D}"/>
              </a:ext>
            </a:extLst>
          </p:cNvPr>
          <p:cNvSpPr txBox="1"/>
          <p:nvPr/>
        </p:nvSpPr>
        <p:spPr>
          <a:xfrm>
            <a:off x="2568854" y="5629985"/>
            <a:ext cx="393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Modellens volym är 15 cm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sv-SE" dirty="0">
                <a:latin typeface="Bradley Hand Bold"/>
                <a:cs typeface="Bradley Hand Bold"/>
              </a:rPr>
              <a:t>.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4C42198E-7250-7E4D-A821-596270A3A62C}"/>
              </a:ext>
            </a:extLst>
          </p:cNvPr>
          <p:cNvSpPr txBox="1"/>
          <p:nvPr/>
        </p:nvSpPr>
        <p:spPr>
          <a:xfrm>
            <a:off x="7449323" y="2707252"/>
            <a:ext cx="144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 : 8 · 10</a:t>
            </a:r>
            <a:r>
              <a:rPr lang="sv-SE" baseline="30000" dirty="0">
                <a:latin typeface="Bradley Hand Bold"/>
                <a:cs typeface="Bradley Hand Bold"/>
              </a:rPr>
              <a:t>6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9E258CDE-E702-D744-A029-E8DD38234629}"/>
              </a:ext>
            </a:extLst>
          </p:cNvPr>
          <p:cNvSpPr txBox="1"/>
          <p:nvPr/>
        </p:nvSpPr>
        <p:spPr>
          <a:xfrm>
            <a:off x="1595060" y="4437721"/>
            <a:ext cx="298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Modellens volym: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57E207E0-B658-9146-85AA-5B850F82D18A}"/>
              </a:ext>
            </a:extLst>
          </p:cNvPr>
          <p:cNvGrpSpPr/>
          <p:nvPr/>
        </p:nvGrpSpPr>
        <p:grpSpPr>
          <a:xfrm>
            <a:off x="3561642" y="4333309"/>
            <a:ext cx="1532678" cy="624940"/>
            <a:chOff x="1798813" y="5093059"/>
            <a:chExt cx="2043570" cy="833254"/>
          </a:xfrm>
        </p:grpSpPr>
        <p:grpSp>
          <p:nvGrpSpPr>
            <p:cNvPr id="21" name="Grupp 20">
              <a:extLst>
                <a:ext uri="{FF2B5EF4-FFF2-40B4-BE49-F238E27FC236}">
                  <a16:creationId xmlns:a16="http://schemas.microsoft.com/office/drawing/2014/main" id="{2A6FA479-FABF-5E4D-87E8-5DA1D25049CF}"/>
                </a:ext>
              </a:extLst>
            </p:cNvPr>
            <p:cNvGrpSpPr/>
            <p:nvPr/>
          </p:nvGrpSpPr>
          <p:grpSpPr>
            <a:xfrm>
              <a:off x="1798813" y="5093059"/>
              <a:ext cx="2043570" cy="833254"/>
              <a:chOff x="2582052" y="3406912"/>
              <a:chExt cx="2043570" cy="833254"/>
            </a:xfrm>
          </p:grpSpPr>
          <p:grpSp>
            <p:nvGrpSpPr>
              <p:cNvPr id="23" name="Grupp 22">
                <a:extLst>
                  <a:ext uri="{FF2B5EF4-FFF2-40B4-BE49-F238E27FC236}">
                    <a16:creationId xmlns:a16="http://schemas.microsoft.com/office/drawing/2014/main" id="{8FD71019-DE40-764A-A396-0C6EEE36DE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82052" y="3406912"/>
                <a:ext cx="1364049" cy="833254"/>
                <a:chOff x="3986717" y="1864454"/>
                <a:chExt cx="1363413" cy="833487"/>
              </a:xfrm>
            </p:grpSpPr>
            <p:sp>
              <p:nvSpPr>
                <p:cNvPr id="25" name="textruta 29">
                  <a:extLst>
                    <a:ext uri="{FF2B5EF4-FFF2-40B4-BE49-F238E27FC236}">
                      <a16:creationId xmlns:a16="http://schemas.microsoft.com/office/drawing/2014/main" id="{D0DFDA31-5BFC-0846-9241-051252D315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86717" y="1864454"/>
                  <a:ext cx="1363413" cy="4925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1,2 · 10</a:t>
                  </a:r>
                  <a:r>
                    <a:rPr lang="sv-SE" sz="1800" baseline="30000" dirty="0">
                      <a:latin typeface="Bradley Hand Bold"/>
                      <a:cs typeface="Bradley Hand Bold"/>
                    </a:rPr>
                    <a:t>8</a:t>
                  </a:r>
                  <a:endParaRPr lang="sv-SE" sz="1800" dirty="0">
                    <a:latin typeface="Bradley Hand Bold"/>
                    <a:cs typeface="Bradley Hand Bold"/>
                  </a:endParaRPr>
                </a:p>
              </p:txBody>
            </p:sp>
            <p:sp>
              <p:nvSpPr>
                <p:cNvPr id="26" name="textruta 30">
                  <a:extLst>
                    <a:ext uri="{FF2B5EF4-FFF2-40B4-BE49-F238E27FC236}">
                      <a16:creationId xmlns:a16="http://schemas.microsoft.com/office/drawing/2014/main" id="{8AEF4294-475E-6442-B639-327A338ED9D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10625" y="2205360"/>
                  <a:ext cx="1115597" cy="4925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8 · 10</a:t>
                  </a:r>
                  <a:r>
                    <a:rPr lang="sv-SE" sz="1800" baseline="30000" dirty="0">
                      <a:latin typeface="Bradley Hand Bold"/>
                      <a:cs typeface="Bradley Hand Bold"/>
                    </a:rPr>
                    <a:t>6</a:t>
                  </a:r>
                  <a:endParaRPr lang="sv-SE" sz="1800" dirty="0">
                    <a:latin typeface="Bradley Hand Bold"/>
                    <a:cs typeface="Bradley Hand Bold"/>
                  </a:endParaRPr>
                </a:p>
              </p:txBody>
            </p:sp>
            <p:cxnSp>
              <p:nvCxnSpPr>
                <p:cNvPr id="27" name="Rak 26">
                  <a:extLst>
                    <a:ext uri="{FF2B5EF4-FFF2-40B4-BE49-F238E27FC236}">
                      <a16:creationId xmlns:a16="http://schemas.microsoft.com/office/drawing/2014/main" id="{196A1E68-D845-E64A-93AB-518E4D26ED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3392" y="2260334"/>
                  <a:ext cx="1105200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textruta 23">
                <a:extLst>
                  <a:ext uri="{FF2B5EF4-FFF2-40B4-BE49-F238E27FC236}">
                    <a16:creationId xmlns:a16="http://schemas.microsoft.com/office/drawing/2014/main" id="{F1377EE2-62D4-2649-BBEF-9B8B89BDB0FD}"/>
                  </a:ext>
                </a:extLst>
              </p:cNvPr>
              <p:cNvSpPr txBox="1"/>
              <p:nvPr/>
            </p:nvSpPr>
            <p:spPr>
              <a:xfrm>
                <a:off x="4370151" y="3515439"/>
                <a:ext cx="25547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1DB90655-8EC4-2542-A354-AFB799DE3B2C}"/>
                </a:ext>
              </a:extLst>
            </p:cNvPr>
            <p:cNvSpPr txBox="1"/>
            <p:nvPr/>
          </p:nvSpPr>
          <p:spPr>
            <a:xfrm>
              <a:off x="2961230" y="5208391"/>
              <a:ext cx="79818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cm</a:t>
              </a:r>
              <a:r>
                <a:rPr lang="sv-SE" baseline="30000" dirty="0">
                  <a:latin typeface="Bradley Hand Bold"/>
                  <a:cs typeface="Bradley Hand Bold"/>
                </a:rPr>
                <a:t>3</a:t>
              </a:r>
            </a:p>
          </p:txBody>
        </p:sp>
      </p:grpSp>
      <p:sp>
        <p:nvSpPr>
          <p:cNvPr id="28" name="textruta 27">
            <a:extLst>
              <a:ext uri="{FF2B5EF4-FFF2-40B4-BE49-F238E27FC236}">
                <a16:creationId xmlns:a16="http://schemas.microsoft.com/office/drawing/2014/main" id="{1DDA7A49-2F6B-1440-AC04-7A38972E2201}"/>
              </a:ext>
            </a:extLst>
          </p:cNvPr>
          <p:cNvSpPr txBox="1"/>
          <p:nvPr/>
        </p:nvSpPr>
        <p:spPr>
          <a:xfrm>
            <a:off x="5094320" y="4414704"/>
            <a:ext cx="185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0,15 · </a:t>
            </a:r>
            <a:r>
              <a:rPr lang="sv-SE" dirty="0">
                <a:latin typeface="Bradley Hand Bold"/>
                <a:cs typeface="Bradley Hand Bold"/>
              </a:rPr>
              <a:t>10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is-IS" dirty="0">
                <a:latin typeface="Bradley Hand Bold"/>
                <a:cs typeface="Bradley Hand Bold"/>
              </a:rPr>
              <a:t> cm</a:t>
            </a:r>
            <a:r>
              <a:rPr lang="is-IS" baseline="30000" dirty="0">
                <a:latin typeface="Bradley Hand Bold"/>
                <a:cs typeface="Bradley Hand Bold"/>
              </a:rPr>
              <a:t>3 </a:t>
            </a:r>
            <a:r>
              <a:rPr lang="sv-SE" dirty="0"/>
              <a:t>=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D7EE5057-E633-BB41-86EA-AC081D715197}"/>
              </a:ext>
            </a:extLst>
          </p:cNvPr>
          <p:cNvSpPr txBox="1"/>
          <p:nvPr/>
        </p:nvSpPr>
        <p:spPr>
          <a:xfrm>
            <a:off x="6749036" y="4404251"/>
            <a:ext cx="1053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15 cm</a:t>
            </a:r>
            <a:r>
              <a:rPr lang="is-IS" baseline="30000" dirty="0">
                <a:latin typeface="Bradley Hand Bold"/>
                <a:cs typeface="Bradley Hand Bold"/>
              </a:rPr>
              <a:t>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365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1745</TotalTime>
  <Words>931</Words>
  <Application>Microsoft Macintosh PowerPoint</Application>
  <PresentationFormat>Bildspel på skärmen (4:3)</PresentationFormat>
  <Paragraphs>165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6" baseType="lpstr">
      <vt:lpstr>Arial</vt:lpstr>
      <vt:lpstr>Bradley Hand</vt:lpstr>
      <vt:lpstr>Bradley Hand Bold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Kristina Johnson</dc:creator>
  <cp:lastModifiedBy>Kristina Johnson</cp:lastModifiedBy>
  <cp:revision>43</cp:revision>
  <dcterms:created xsi:type="dcterms:W3CDTF">2020-02-01T13:58:22Z</dcterms:created>
  <dcterms:modified xsi:type="dcterms:W3CDTF">2021-10-24T15:18:03Z</dcterms:modified>
</cp:coreProperties>
</file>