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6" r:id="rId3"/>
    <p:sldId id="270" r:id="rId4"/>
    <p:sldId id="269" r:id="rId5"/>
    <p:sldId id="271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2"/>
    <a:srgbClr val="A7A7FC"/>
    <a:srgbClr val="969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/>
    <p:restoredTop sz="94694"/>
  </p:normalViewPr>
  <p:slideViewPr>
    <p:cSldViewPr snapToGrid="0" snapToObjects="1">
      <p:cViewPr>
        <p:scale>
          <a:sx n="119" d="100"/>
          <a:sy n="119" d="100"/>
        </p:scale>
        <p:origin x="86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2021-08-09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1B32C55-90ED-CA46-A15B-35EAB02C2CF9}"/>
              </a:ext>
            </a:extLst>
          </p:cNvPr>
          <p:cNvSpPr/>
          <p:nvPr/>
        </p:nvSpPr>
        <p:spPr>
          <a:xfrm>
            <a:off x="139551" y="172852"/>
            <a:ext cx="8818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3.5			 		         Uttryck med potenser</a:t>
            </a:r>
            <a:endParaRPr lang="sv-SE" b="1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ADADE85-A8E5-5A46-8E77-A77A97E54BD9}"/>
              </a:ext>
            </a:extLst>
          </p:cNvPr>
          <p:cNvSpPr/>
          <p:nvPr/>
        </p:nvSpPr>
        <p:spPr>
          <a:xfrm>
            <a:off x="2653993" y="3316882"/>
            <a:ext cx="455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Även variabler kan skrivas som potenser:</a:t>
            </a:r>
            <a:endParaRPr lang="sv-SE" dirty="0">
              <a:effectLst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D388E53-C810-6246-8196-D022B7F276DB}"/>
              </a:ext>
            </a:extLst>
          </p:cNvPr>
          <p:cNvSpPr txBox="1"/>
          <p:nvPr/>
        </p:nvSpPr>
        <p:spPr>
          <a:xfrm>
            <a:off x="3450111" y="766553"/>
            <a:ext cx="189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Vad är en potens?</a:t>
            </a:r>
          </a:p>
        </p:txBody>
      </p:sp>
      <p:sp>
        <p:nvSpPr>
          <p:cNvPr id="38" name="Rektangel 2">
            <a:extLst>
              <a:ext uri="{FF2B5EF4-FFF2-40B4-BE49-F238E27FC236}">
                <a16:creationId xmlns:a16="http://schemas.microsoft.com/office/drawing/2014/main" id="{E1877495-56A4-D347-ACCF-38D9FF1A5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133" y="1079351"/>
            <a:ext cx="662641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En potens visar hur många gånger ett tal multipliceras med sig själv.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75C680E8-4DAC-8E42-BE82-BF902944EF62}"/>
              </a:ext>
            </a:extLst>
          </p:cNvPr>
          <p:cNvGrpSpPr/>
          <p:nvPr/>
        </p:nvGrpSpPr>
        <p:grpSpPr>
          <a:xfrm>
            <a:off x="2455810" y="1431607"/>
            <a:ext cx="6626410" cy="400110"/>
            <a:chOff x="1808505" y="1760504"/>
            <a:chExt cx="6626410" cy="400110"/>
          </a:xfrm>
        </p:grpSpPr>
        <p:sp>
          <p:nvSpPr>
            <p:cNvPr id="40" name="Rektangel 2">
              <a:extLst>
                <a:ext uri="{FF2B5EF4-FFF2-40B4-BE49-F238E27FC236}">
                  <a16:creationId xmlns:a16="http://schemas.microsoft.com/office/drawing/2014/main" id="{2C3A5EC1-C78C-1848-B741-EF25D8627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9F063172-7E32-2B4F-B98F-0E2F15487BC9}"/>
                </a:ext>
              </a:extLst>
            </p:cNvPr>
            <p:cNvSpPr/>
            <p:nvPr/>
          </p:nvSpPr>
          <p:spPr>
            <a:xfrm>
              <a:off x="3101726" y="1760504"/>
              <a:ext cx="17956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000" dirty="0">
                  <a:solidFill>
                    <a:srgbClr val="A70001"/>
                  </a:solidFill>
                </a:rPr>
                <a:t>3 ∙ 3 ∙ 3 ∙ 3 ∙ 3  </a:t>
              </a:r>
              <a:r>
                <a:rPr lang="de-DE" sz="2000" dirty="0"/>
                <a:t>=</a:t>
              </a:r>
              <a:endParaRPr lang="sv-SE" sz="2000" dirty="0">
                <a:solidFill>
                  <a:srgbClr val="A70001"/>
                </a:solidFill>
              </a:endParaRPr>
            </a:p>
          </p:txBody>
        </p:sp>
      </p:grpSp>
      <p:pic>
        <p:nvPicPr>
          <p:cNvPr id="42" name="Bildobjekt 41">
            <a:extLst>
              <a:ext uri="{FF2B5EF4-FFF2-40B4-BE49-F238E27FC236}">
                <a16:creationId xmlns:a16="http://schemas.microsoft.com/office/drawing/2014/main" id="{7472A450-E685-2349-AABD-B2CDC36A7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604" y="2040844"/>
            <a:ext cx="858402" cy="811887"/>
          </a:xfrm>
          <a:prstGeom prst="rect">
            <a:avLst/>
          </a:prstGeom>
        </p:spPr>
      </p:pic>
      <p:pic>
        <p:nvPicPr>
          <p:cNvPr id="43" name="Bildobjekt 42">
            <a:extLst>
              <a:ext uri="{FF2B5EF4-FFF2-40B4-BE49-F238E27FC236}">
                <a16:creationId xmlns:a16="http://schemas.microsoft.com/office/drawing/2014/main" id="{1B7B9D5B-74B8-C242-90C7-FAB370BAF38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1191" y="2401462"/>
            <a:ext cx="1053898" cy="236769"/>
          </a:xfrm>
          <a:prstGeom prst="rect">
            <a:avLst/>
          </a:prstGeom>
        </p:spPr>
      </p:pic>
      <p:sp>
        <p:nvSpPr>
          <p:cNvPr id="44" name="Rektangel 43">
            <a:extLst>
              <a:ext uri="{FF2B5EF4-FFF2-40B4-BE49-F238E27FC236}">
                <a16:creationId xmlns:a16="http://schemas.microsoft.com/office/drawing/2014/main" id="{CC3FA37E-061C-8846-8CF9-0E00F327799B}"/>
              </a:ext>
            </a:extLst>
          </p:cNvPr>
          <p:cNvSpPr/>
          <p:nvPr/>
        </p:nvSpPr>
        <p:spPr>
          <a:xfrm>
            <a:off x="3280560" y="2297394"/>
            <a:ext cx="831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Potens</a:t>
            </a:r>
            <a:endParaRPr lang="sv-SE" dirty="0"/>
          </a:p>
        </p:txBody>
      </p:sp>
      <p:cxnSp>
        <p:nvCxnSpPr>
          <p:cNvPr id="45" name="Rak pil 44">
            <a:extLst>
              <a:ext uri="{FF2B5EF4-FFF2-40B4-BE49-F238E27FC236}">
                <a16:creationId xmlns:a16="http://schemas.microsoft.com/office/drawing/2014/main" id="{399F7391-ED79-3144-8DD8-79DEFD2248E6}"/>
              </a:ext>
            </a:extLst>
          </p:cNvPr>
          <p:cNvCxnSpPr>
            <a:cxnSpLocks/>
          </p:cNvCxnSpPr>
          <p:nvPr/>
        </p:nvCxnSpPr>
        <p:spPr>
          <a:xfrm flipH="1" flipV="1">
            <a:off x="4697243" y="2778162"/>
            <a:ext cx="366155" cy="226954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Rektangel 45">
            <a:extLst>
              <a:ext uri="{FF2B5EF4-FFF2-40B4-BE49-F238E27FC236}">
                <a16:creationId xmlns:a16="http://schemas.microsoft.com/office/drawing/2014/main" id="{18A1A0F2-8DB7-0444-A25F-A82AE01C60DE}"/>
              </a:ext>
            </a:extLst>
          </p:cNvPr>
          <p:cNvSpPr/>
          <p:nvPr/>
        </p:nvSpPr>
        <p:spPr>
          <a:xfrm>
            <a:off x="5017006" y="2829224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Bas</a:t>
            </a:r>
            <a:endParaRPr lang="sv-SE" dirty="0"/>
          </a:p>
        </p:txBody>
      </p:sp>
      <p:cxnSp>
        <p:nvCxnSpPr>
          <p:cNvPr id="47" name="Rak pil 46">
            <a:extLst>
              <a:ext uri="{FF2B5EF4-FFF2-40B4-BE49-F238E27FC236}">
                <a16:creationId xmlns:a16="http://schemas.microsoft.com/office/drawing/2014/main" id="{F5BD63AF-396E-C84E-9118-896BC7D30F7A}"/>
              </a:ext>
            </a:extLst>
          </p:cNvPr>
          <p:cNvCxnSpPr>
            <a:cxnSpLocks/>
          </p:cNvCxnSpPr>
          <p:nvPr/>
        </p:nvCxnSpPr>
        <p:spPr>
          <a:xfrm flipH="1">
            <a:off x="5063398" y="2239610"/>
            <a:ext cx="366154" cy="0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ktangel 47">
            <a:extLst>
              <a:ext uri="{FF2B5EF4-FFF2-40B4-BE49-F238E27FC236}">
                <a16:creationId xmlns:a16="http://schemas.microsoft.com/office/drawing/2014/main" id="{EE16C680-D017-9341-9EF4-E7F4E5F7D327}"/>
              </a:ext>
            </a:extLst>
          </p:cNvPr>
          <p:cNvSpPr/>
          <p:nvPr/>
        </p:nvSpPr>
        <p:spPr>
          <a:xfrm>
            <a:off x="5361100" y="2054479"/>
            <a:ext cx="1081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Exponent</a:t>
            </a:r>
            <a:endParaRPr lang="sv-SE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ACA7A2F-BF5E-BE46-ACA8-514CC444F862}"/>
              </a:ext>
            </a:extLst>
          </p:cNvPr>
          <p:cNvSpPr/>
          <p:nvPr/>
        </p:nvSpPr>
        <p:spPr>
          <a:xfrm>
            <a:off x="5385564" y="1439115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3</a:t>
            </a:r>
            <a:r>
              <a:rPr lang="de-DE" sz="2000" baseline="30000" dirty="0">
                <a:solidFill>
                  <a:srgbClr val="A70001"/>
                </a:solidFill>
              </a:rPr>
              <a:t>5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44ED66BA-4E3A-8444-B8B8-629EF3A2C694}"/>
              </a:ext>
            </a:extLst>
          </p:cNvPr>
          <p:cNvSpPr/>
          <p:nvPr/>
        </p:nvSpPr>
        <p:spPr>
          <a:xfrm>
            <a:off x="3657902" y="3766947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x </a:t>
            </a:r>
            <a:r>
              <a:rPr lang="de-DE" sz="2000" dirty="0">
                <a:solidFill>
                  <a:srgbClr val="A70001"/>
                </a:solidFill>
              </a:rPr>
              <a:t>∙</a:t>
            </a:r>
            <a:r>
              <a:rPr lang="de-DE" sz="2000" i="1" dirty="0">
                <a:solidFill>
                  <a:srgbClr val="A70001"/>
                </a:solidFill>
              </a:rPr>
              <a:t> x ∙ x ∙ x </a:t>
            </a:r>
            <a:r>
              <a:rPr lang="de-DE" sz="2000" dirty="0"/>
              <a:t>=</a:t>
            </a:r>
            <a:endParaRPr lang="sv-SE" sz="2000" dirty="0">
              <a:solidFill>
                <a:srgbClr val="A7000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60EE2B7-714D-AE4E-81D5-071260E38254}"/>
              </a:ext>
            </a:extLst>
          </p:cNvPr>
          <p:cNvSpPr/>
          <p:nvPr/>
        </p:nvSpPr>
        <p:spPr>
          <a:xfrm>
            <a:off x="4905114" y="3756245"/>
            <a:ext cx="4395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4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6C91304C-2C94-284E-B515-53A78990A157}"/>
              </a:ext>
            </a:extLst>
          </p:cNvPr>
          <p:cNvSpPr/>
          <p:nvPr/>
        </p:nvSpPr>
        <p:spPr>
          <a:xfrm>
            <a:off x="4204732" y="4052422"/>
            <a:ext cx="8130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 ∙ a </a:t>
            </a:r>
            <a:r>
              <a:rPr lang="de-DE" sz="2000" dirty="0"/>
              <a:t>=</a:t>
            </a:r>
            <a:endParaRPr lang="sv-SE" sz="2000" dirty="0">
              <a:solidFill>
                <a:srgbClr val="A7000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4866C73B-8900-CF4B-AA30-733215C5C960}"/>
              </a:ext>
            </a:extLst>
          </p:cNvPr>
          <p:cNvSpPr/>
          <p:nvPr/>
        </p:nvSpPr>
        <p:spPr>
          <a:xfrm>
            <a:off x="4900718" y="4052422"/>
            <a:ext cx="460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19614F34-6EA6-DA49-A446-81B3D3E1941B}"/>
              </a:ext>
            </a:extLst>
          </p:cNvPr>
          <p:cNvSpPr/>
          <p:nvPr/>
        </p:nvSpPr>
        <p:spPr>
          <a:xfrm>
            <a:off x="619617" y="4861643"/>
            <a:ext cx="2938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Potenser av samma slag kan adderas och subtraheras….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06686FEE-C5FD-554C-B6C7-2545FBEF8033}"/>
              </a:ext>
            </a:extLst>
          </p:cNvPr>
          <p:cNvSpPr/>
          <p:nvPr/>
        </p:nvSpPr>
        <p:spPr>
          <a:xfrm>
            <a:off x="3881641" y="4800462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+ </a:t>
            </a:r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AA91874-9867-A74E-9607-5FAFF9E50EC8}"/>
              </a:ext>
            </a:extLst>
          </p:cNvPr>
          <p:cNvSpPr/>
          <p:nvPr/>
        </p:nvSpPr>
        <p:spPr>
          <a:xfrm>
            <a:off x="4795338" y="4809942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2</a:t>
            </a:r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EFEBFB1B-76A0-1843-BF43-3B5A8A13AD9D}"/>
              </a:ext>
            </a:extLst>
          </p:cNvPr>
          <p:cNvSpPr/>
          <p:nvPr/>
        </p:nvSpPr>
        <p:spPr>
          <a:xfrm>
            <a:off x="3696254" y="5219532"/>
            <a:ext cx="1249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6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3ACF1B84-962B-1649-AEEB-05E0A7B89263}"/>
              </a:ext>
            </a:extLst>
          </p:cNvPr>
          <p:cNvSpPr/>
          <p:nvPr/>
        </p:nvSpPr>
        <p:spPr>
          <a:xfrm>
            <a:off x="4805757" y="521953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3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AF90C1A-E1EF-B54A-9A6F-CBEF6AF71A16}"/>
              </a:ext>
            </a:extLst>
          </p:cNvPr>
          <p:cNvSpPr/>
          <p:nvPr/>
        </p:nvSpPr>
        <p:spPr>
          <a:xfrm>
            <a:off x="1010636" y="5758844"/>
            <a:ext cx="2660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…….men observera att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74FE0C81-92D8-974E-9301-100F45046C96}"/>
              </a:ext>
            </a:extLst>
          </p:cNvPr>
          <p:cNvSpPr/>
          <p:nvPr/>
        </p:nvSpPr>
        <p:spPr>
          <a:xfrm>
            <a:off x="3749031" y="5728066"/>
            <a:ext cx="1204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8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BA40A58B-E9E1-454F-A681-517EEED35250}"/>
              </a:ext>
            </a:extLst>
          </p:cNvPr>
          <p:cNvSpPr/>
          <p:nvPr/>
        </p:nvSpPr>
        <p:spPr>
          <a:xfrm>
            <a:off x="4827464" y="5719188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8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endParaRPr lang="sv-SE" sz="2000" dirty="0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F4FCBCCB-07F4-4C43-837A-BC643AAF6A4D}"/>
              </a:ext>
            </a:extLst>
          </p:cNvPr>
          <p:cNvSpPr/>
          <p:nvPr/>
        </p:nvSpPr>
        <p:spPr>
          <a:xfrm>
            <a:off x="5984020" y="5419587"/>
            <a:ext cx="27637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Termer som inte är av samma slag kan inte adderas eller subtraheras.</a:t>
            </a:r>
          </a:p>
        </p:txBody>
      </p:sp>
    </p:spTree>
    <p:extLst>
      <p:ext uri="{BB962C8B-B14F-4D97-AF65-F5344CB8AC3E}">
        <p14:creationId xmlns:p14="http://schemas.microsoft.com/office/powerpoint/2010/main" val="28133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  <p:bldP spid="38" grpId="0"/>
      <p:bldP spid="44" grpId="0"/>
      <p:bldP spid="46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2" grpId="0"/>
      <p:bldP spid="63" grpId="0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ktangel 76">
            <a:extLst>
              <a:ext uri="{FF2B5EF4-FFF2-40B4-BE49-F238E27FC236}">
                <a16:creationId xmlns:a16="http://schemas.microsoft.com/office/drawing/2014/main" id="{B6086D01-6944-CA47-A108-3B4641232576}"/>
              </a:ext>
            </a:extLst>
          </p:cNvPr>
          <p:cNvSpPr/>
          <p:nvPr/>
        </p:nvSpPr>
        <p:spPr>
          <a:xfrm>
            <a:off x="708577" y="868873"/>
            <a:ext cx="8111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uttrycken utan parentes. 	</a:t>
            </a:r>
            <a:r>
              <a:rPr lang="sv-SE" sz="2000" b="1" dirty="0">
                <a:solidFill>
                  <a:srgbClr val="9F0002"/>
                </a:solidFill>
              </a:rPr>
              <a:t>a) 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+ 5) 		b) 4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(2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</a:t>
            </a:r>
            <a:r>
              <a:rPr lang="sv-SE" sz="2000" b="1" i="1" dirty="0">
                <a:solidFill>
                  <a:srgbClr val="9F0002"/>
                </a:solidFill>
              </a:rPr>
              <a:t>y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534B20E1-90A4-C14C-98A7-F94200B26819}"/>
              </a:ext>
            </a:extLst>
          </p:cNvPr>
          <p:cNvSpPr/>
          <p:nvPr/>
        </p:nvSpPr>
        <p:spPr>
          <a:xfrm>
            <a:off x="904205" y="2059645"/>
            <a:ext cx="164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x(x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5) </a:t>
            </a:r>
            <a:r>
              <a:rPr lang="sv-SE" dirty="0"/>
              <a:t>= 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31055766-CB65-344C-B117-5DF7B2BECC48}"/>
              </a:ext>
            </a:extLst>
          </p:cNvPr>
          <p:cNvSpPr/>
          <p:nvPr/>
        </p:nvSpPr>
        <p:spPr>
          <a:xfrm>
            <a:off x="2260391" y="2059645"/>
            <a:ext cx="1451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</a:t>
            </a:r>
            <a:r>
              <a:rPr lang="sv-SE" dirty="0"/>
              <a:t> + </a:t>
            </a:r>
            <a:r>
              <a:rPr lang="sv-SE" dirty="0">
                <a:latin typeface="Bradley Hand" pitchFamily="2" charset="77"/>
              </a:rPr>
              <a:t>5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 </a:t>
            </a:r>
            <a:r>
              <a:rPr lang="sv-SE" dirty="0"/>
              <a:t>= </a:t>
            </a:r>
          </a:p>
        </p:txBody>
      </p:sp>
      <p:sp>
        <p:nvSpPr>
          <p:cNvPr id="83" name="Uppåtböjd 82">
            <a:extLst>
              <a:ext uri="{FF2B5EF4-FFF2-40B4-BE49-F238E27FC236}">
                <a16:creationId xmlns:a16="http://schemas.microsoft.com/office/drawing/2014/main" id="{B7D32C1F-8F0B-0141-A20A-B45362F40826}"/>
              </a:ext>
            </a:extLst>
          </p:cNvPr>
          <p:cNvSpPr/>
          <p:nvPr/>
        </p:nvSpPr>
        <p:spPr>
          <a:xfrm>
            <a:off x="1291279" y="2338289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4" name="Uppåtböjd 83">
            <a:extLst>
              <a:ext uri="{FF2B5EF4-FFF2-40B4-BE49-F238E27FC236}">
                <a16:creationId xmlns:a16="http://schemas.microsoft.com/office/drawing/2014/main" id="{A18414E4-7E6A-514B-BD9B-8A807A95EFD8}"/>
              </a:ext>
            </a:extLst>
          </p:cNvPr>
          <p:cNvSpPr/>
          <p:nvPr/>
        </p:nvSpPr>
        <p:spPr>
          <a:xfrm>
            <a:off x="1291280" y="2338289"/>
            <a:ext cx="661228" cy="213395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E764BCD3-970D-FB41-8848-EF97C71F34FA}"/>
              </a:ext>
            </a:extLst>
          </p:cNvPr>
          <p:cNvSpPr/>
          <p:nvPr/>
        </p:nvSpPr>
        <p:spPr>
          <a:xfrm>
            <a:off x="904204" y="2882774"/>
            <a:ext cx="2078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4x(2x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y) </a:t>
            </a:r>
            <a:r>
              <a:rPr lang="sv-SE" dirty="0"/>
              <a:t>= </a:t>
            </a:r>
          </a:p>
        </p:txBody>
      </p:sp>
      <p:sp>
        <p:nvSpPr>
          <p:cNvPr id="89" name="Uppåtböjd 88">
            <a:extLst>
              <a:ext uri="{FF2B5EF4-FFF2-40B4-BE49-F238E27FC236}">
                <a16:creationId xmlns:a16="http://schemas.microsoft.com/office/drawing/2014/main" id="{C6D2BF0C-0170-A947-BA63-EB7E81296DE2}"/>
              </a:ext>
            </a:extLst>
          </p:cNvPr>
          <p:cNvSpPr/>
          <p:nvPr/>
        </p:nvSpPr>
        <p:spPr>
          <a:xfrm>
            <a:off x="1363880" y="3145817"/>
            <a:ext cx="811712" cy="201512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0" name="Uppåtböjd 89">
            <a:extLst>
              <a:ext uri="{FF2B5EF4-FFF2-40B4-BE49-F238E27FC236}">
                <a16:creationId xmlns:a16="http://schemas.microsoft.com/office/drawing/2014/main" id="{9E8DDC60-0C6C-9B4D-ACF5-E45846C5A790}"/>
              </a:ext>
            </a:extLst>
          </p:cNvPr>
          <p:cNvSpPr/>
          <p:nvPr/>
        </p:nvSpPr>
        <p:spPr>
          <a:xfrm>
            <a:off x="1383801" y="3145817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6A8A637E-F764-ED41-BB4D-E5520BFB505F}"/>
              </a:ext>
            </a:extLst>
          </p:cNvPr>
          <p:cNvSpPr/>
          <p:nvPr/>
        </p:nvSpPr>
        <p:spPr>
          <a:xfrm>
            <a:off x="3563223" y="2059645"/>
            <a:ext cx="913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5</a:t>
            </a:r>
            <a:r>
              <a:rPr lang="de-DE" dirty="0">
                <a:latin typeface="Bradley Hand" pitchFamily="2" charset="77"/>
              </a:rPr>
              <a:t>x </a:t>
            </a:r>
            <a:endParaRPr lang="sv-SE" dirty="0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D9095DEB-6A52-7E44-B889-CD59A54329B9}"/>
              </a:ext>
            </a:extLst>
          </p:cNvPr>
          <p:cNvSpPr/>
          <p:nvPr/>
        </p:nvSpPr>
        <p:spPr>
          <a:xfrm>
            <a:off x="2545007" y="2863402"/>
            <a:ext cx="245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4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4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 err="1">
                <a:latin typeface="Bradley Hand" pitchFamily="2" charset="77"/>
              </a:rPr>
              <a:t>y</a:t>
            </a:r>
            <a:r>
              <a:rPr lang="de-DE" dirty="0">
                <a:latin typeface="Bradley Hand" pitchFamily="2" charset="77"/>
              </a:rPr>
              <a:t> </a:t>
            </a:r>
            <a:r>
              <a:rPr lang="sv-SE" dirty="0"/>
              <a:t>= 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1F28F922-517E-EF4A-A1D1-D4944EBAB36D}"/>
              </a:ext>
            </a:extLst>
          </p:cNvPr>
          <p:cNvSpPr/>
          <p:nvPr/>
        </p:nvSpPr>
        <p:spPr>
          <a:xfrm>
            <a:off x="4764366" y="2866746"/>
            <a:ext cx="134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8x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4</a:t>
            </a:r>
            <a:r>
              <a:rPr lang="de-DE" dirty="0" err="1">
                <a:latin typeface="Bradley Hand" pitchFamily="2" charset="77"/>
              </a:rPr>
              <a:t>xy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BA473DF-2F0E-A34F-9616-A56A3E4F5A41}"/>
              </a:ext>
            </a:extLst>
          </p:cNvPr>
          <p:cNvSpPr/>
          <p:nvPr/>
        </p:nvSpPr>
        <p:spPr>
          <a:xfrm>
            <a:off x="202856" y="205720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6A7E496E-E339-CD4F-B86E-72B2444B10AE}"/>
              </a:ext>
            </a:extLst>
          </p:cNvPr>
          <p:cNvSpPr/>
          <p:nvPr/>
        </p:nvSpPr>
        <p:spPr>
          <a:xfrm>
            <a:off x="5914701" y="1982701"/>
            <a:ext cx="2905454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För att skriva uttrycken utan parentes</a:t>
            </a:r>
          </a:p>
          <a:p>
            <a:r>
              <a:rPr lang="sv-SE" sz="1400" dirty="0"/>
              <a:t>multiplicerar du in</a:t>
            </a:r>
            <a:r>
              <a:rPr lang="sv-SE" sz="1400" i="1" dirty="0"/>
              <a:t> x </a:t>
            </a:r>
            <a:r>
              <a:rPr lang="sv-SE" sz="1400" dirty="0"/>
              <a:t>i parentesen.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3F723DB9-1315-BD44-92EA-85DD12364BC1}"/>
              </a:ext>
            </a:extLst>
          </p:cNvPr>
          <p:cNvSpPr/>
          <p:nvPr/>
        </p:nvSpPr>
        <p:spPr>
          <a:xfrm>
            <a:off x="6337235" y="2913551"/>
            <a:ext cx="2482920" cy="307777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4</a:t>
            </a:r>
            <a:r>
              <a:rPr lang="sv-SE" sz="1400" i="1" dirty="0"/>
              <a:t>x</a:t>
            </a:r>
            <a:r>
              <a:rPr lang="sv-SE" sz="1400" dirty="0"/>
              <a:t> · 2</a:t>
            </a:r>
            <a:r>
              <a:rPr lang="sv-SE" sz="1400" i="1" dirty="0"/>
              <a:t>x</a:t>
            </a:r>
            <a:r>
              <a:rPr lang="sv-SE" sz="1400" dirty="0"/>
              <a:t> = 4 · </a:t>
            </a:r>
            <a:r>
              <a:rPr lang="sv-SE" sz="1400" i="1" dirty="0"/>
              <a:t>x </a:t>
            </a:r>
            <a:r>
              <a:rPr lang="sv-SE" sz="1400" dirty="0"/>
              <a:t>· 2 · </a:t>
            </a:r>
            <a:r>
              <a:rPr lang="sv-SE" sz="1400" i="1" dirty="0"/>
              <a:t>x</a:t>
            </a:r>
            <a:r>
              <a:rPr lang="sv-SE" sz="1400" dirty="0"/>
              <a:t> = 4 · 2 · </a:t>
            </a:r>
            <a:r>
              <a:rPr lang="sv-SE" sz="1400" i="1" dirty="0"/>
              <a:t>x</a:t>
            </a:r>
            <a:r>
              <a:rPr lang="sv-SE" sz="1400" dirty="0"/>
              <a:t> · </a:t>
            </a:r>
            <a:r>
              <a:rPr lang="sv-SE" sz="1400" i="1" dirty="0"/>
              <a:t>x</a:t>
            </a:r>
            <a:endParaRPr lang="sv-SE" sz="1400" dirty="0"/>
          </a:p>
        </p:txBody>
      </p:sp>
      <p:grpSp>
        <p:nvGrpSpPr>
          <p:cNvPr id="50" name="Grupp 49">
            <a:extLst>
              <a:ext uri="{FF2B5EF4-FFF2-40B4-BE49-F238E27FC236}">
                <a16:creationId xmlns:a16="http://schemas.microsoft.com/office/drawing/2014/main" id="{6B0C7901-74B4-3344-9DD8-05B62656B9B4}"/>
              </a:ext>
            </a:extLst>
          </p:cNvPr>
          <p:cNvGrpSpPr/>
          <p:nvPr/>
        </p:nvGrpSpPr>
        <p:grpSpPr>
          <a:xfrm>
            <a:off x="1742658" y="4455724"/>
            <a:ext cx="6295656" cy="369332"/>
            <a:chOff x="1074026" y="3632527"/>
            <a:chExt cx="6295656" cy="369332"/>
          </a:xfrm>
        </p:grpSpPr>
        <p:sp>
          <p:nvSpPr>
            <p:cNvPr id="51" name="textruta 50">
              <a:extLst>
                <a:ext uri="{FF2B5EF4-FFF2-40B4-BE49-F238E27FC236}">
                  <a16:creationId xmlns:a16="http://schemas.microsoft.com/office/drawing/2014/main" id="{17A0D337-D386-144D-B3E0-4AE89C484F65}"/>
                </a:ext>
              </a:extLst>
            </p:cNvPr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6B62167C-6D9B-E840-B471-FAECD47B2549}"/>
                </a:ext>
              </a:extLst>
            </p:cNvPr>
            <p:cNvSpPr txBox="1"/>
            <p:nvPr/>
          </p:nvSpPr>
          <p:spPr>
            <a:xfrm>
              <a:off x="1733725" y="3632527"/>
              <a:ext cx="563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lphaLcParenR"/>
              </a:pPr>
              <a:r>
                <a:rPr lang="sv-SE" dirty="0">
                  <a:latin typeface="Bradley Hand" pitchFamily="2" charset="77"/>
                </a:rPr>
                <a:t>x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5</a:t>
              </a:r>
              <a:r>
                <a:rPr lang="de-DE" dirty="0">
                  <a:latin typeface="Bradley Hand" pitchFamily="2" charset="77"/>
                </a:rPr>
                <a:t>x </a:t>
              </a:r>
              <a:r>
                <a:rPr lang="sv-SE" dirty="0">
                  <a:latin typeface="Bradley Hand Bold"/>
                  <a:cs typeface="Bradley Hand Bold"/>
                </a:rPr>
                <a:t>	b</a:t>
              </a:r>
              <a:r>
                <a:rPr lang="sv-SE" dirty="0">
                  <a:latin typeface="Bradley Hand Bold"/>
                </a:rPr>
                <a:t>) </a:t>
              </a:r>
              <a:r>
                <a:rPr lang="sv-SE" dirty="0">
                  <a:latin typeface="Bradley Hand" pitchFamily="2" charset="77"/>
                </a:rPr>
                <a:t>8x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– </a:t>
              </a:r>
              <a:r>
                <a:rPr lang="sv-SE" dirty="0">
                  <a:latin typeface="Bradley Hand" pitchFamily="2" charset="77"/>
                </a:rPr>
                <a:t>4</a:t>
              </a:r>
              <a:r>
                <a:rPr lang="de-DE" dirty="0" err="1">
                  <a:latin typeface="Bradley Hand" pitchFamily="2" charset="77"/>
                </a:rPr>
                <a:t>xy</a:t>
              </a:r>
              <a:r>
                <a:rPr lang="de-DE" dirty="0">
                  <a:latin typeface="Bradley Hand" pitchFamily="2" charset="77"/>
                </a:rPr>
                <a:t> </a:t>
              </a:r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6818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1" grpId="0"/>
      <p:bldP spid="83" grpId="0" animBg="1"/>
      <p:bldP spid="84" grpId="0" animBg="1"/>
      <p:bldP spid="87" grpId="0"/>
      <p:bldP spid="89" grpId="0" animBg="1"/>
      <p:bldP spid="90" grpId="0" animBg="1"/>
      <p:bldP spid="91" grpId="0"/>
      <p:bldP spid="92" grpId="0"/>
      <p:bldP spid="93" grpId="0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02A1534C-8811-BD4F-BD4D-479DEFBE2643}"/>
              </a:ext>
            </a:extLst>
          </p:cNvPr>
          <p:cNvSpPr/>
          <p:nvPr/>
        </p:nvSpPr>
        <p:spPr>
          <a:xfrm>
            <a:off x="845508" y="1052074"/>
            <a:ext cx="8111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uttrycken utan parentes. 	</a:t>
            </a:r>
            <a:r>
              <a:rPr lang="sv-SE" sz="2000" b="1" dirty="0">
                <a:solidFill>
                  <a:srgbClr val="9F0002"/>
                </a:solidFill>
              </a:rPr>
              <a:t>a) 3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(2 + b) 		d) 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(5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 – 4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D55F49D-232C-6847-834F-1531CBC9CCF0}"/>
              </a:ext>
            </a:extLst>
          </p:cNvPr>
          <p:cNvSpPr/>
          <p:nvPr/>
        </p:nvSpPr>
        <p:spPr>
          <a:xfrm>
            <a:off x="947731" y="1752378"/>
            <a:ext cx="164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3b(2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b) </a:t>
            </a:r>
            <a:r>
              <a:rPr lang="sv-SE" dirty="0"/>
              <a:t>= 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F93FFC6-93D6-6C49-95BB-68B33CDAB99F}"/>
              </a:ext>
            </a:extLst>
          </p:cNvPr>
          <p:cNvSpPr/>
          <p:nvPr/>
        </p:nvSpPr>
        <p:spPr>
          <a:xfrm>
            <a:off x="2474365" y="1762064"/>
            <a:ext cx="2061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b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= </a:t>
            </a:r>
          </a:p>
        </p:txBody>
      </p:sp>
      <p:sp>
        <p:nvSpPr>
          <p:cNvPr id="16" name="Uppåtböjd 15">
            <a:extLst>
              <a:ext uri="{FF2B5EF4-FFF2-40B4-BE49-F238E27FC236}">
                <a16:creationId xmlns:a16="http://schemas.microsoft.com/office/drawing/2014/main" id="{1FB54BDE-EABC-AC45-8FDD-DC893C9C7595}"/>
              </a:ext>
            </a:extLst>
          </p:cNvPr>
          <p:cNvSpPr/>
          <p:nvPr/>
        </p:nvSpPr>
        <p:spPr>
          <a:xfrm>
            <a:off x="1334805" y="2031022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7" name="Uppåtböjd 16">
            <a:extLst>
              <a:ext uri="{FF2B5EF4-FFF2-40B4-BE49-F238E27FC236}">
                <a16:creationId xmlns:a16="http://schemas.microsoft.com/office/drawing/2014/main" id="{27C8F295-8F4C-6847-85C8-2A33A1F3A98D}"/>
              </a:ext>
            </a:extLst>
          </p:cNvPr>
          <p:cNvSpPr/>
          <p:nvPr/>
        </p:nvSpPr>
        <p:spPr>
          <a:xfrm>
            <a:off x="1334805" y="2046068"/>
            <a:ext cx="796535" cy="186257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EE76EB8-3808-E146-9861-DDE5E89200C8}"/>
              </a:ext>
            </a:extLst>
          </p:cNvPr>
          <p:cNvSpPr/>
          <p:nvPr/>
        </p:nvSpPr>
        <p:spPr>
          <a:xfrm>
            <a:off x="947730" y="2575507"/>
            <a:ext cx="2078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2a(5a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4b) </a:t>
            </a:r>
            <a:r>
              <a:rPr lang="sv-SE" dirty="0"/>
              <a:t>= </a:t>
            </a:r>
          </a:p>
        </p:txBody>
      </p:sp>
      <p:sp>
        <p:nvSpPr>
          <p:cNvPr id="19" name="Uppåtböjd 18">
            <a:extLst>
              <a:ext uri="{FF2B5EF4-FFF2-40B4-BE49-F238E27FC236}">
                <a16:creationId xmlns:a16="http://schemas.microsoft.com/office/drawing/2014/main" id="{B0AC316B-9427-6A45-BD38-F42AC87431C2}"/>
              </a:ext>
            </a:extLst>
          </p:cNvPr>
          <p:cNvSpPr/>
          <p:nvPr/>
        </p:nvSpPr>
        <p:spPr>
          <a:xfrm>
            <a:off x="1407405" y="2838550"/>
            <a:ext cx="896511" cy="201512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0" name="Uppåtböjd 19">
            <a:extLst>
              <a:ext uri="{FF2B5EF4-FFF2-40B4-BE49-F238E27FC236}">
                <a16:creationId xmlns:a16="http://schemas.microsoft.com/office/drawing/2014/main" id="{B25BBBE9-5342-2A43-8FF3-219C52314815}"/>
              </a:ext>
            </a:extLst>
          </p:cNvPr>
          <p:cNvSpPr/>
          <p:nvPr/>
        </p:nvSpPr>
        <p:spPr>
          <a:xfrm>
            <a:off x="1427327" y="2838550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91A6E29-504C-5D45-AC49-2D744A2C7E6F}"/>
              </a:ext>
            </a:extLst>
          </p:cNvPr>
          <p:cNvSpPr/>
          <p:nvPr/>
        </p:nvSpPr>
        <p:spPr>
          <a:xfrm>
            <a:off x="4350954" y="1756449"/>
            <a:ext cx="1229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6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3b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DC1F836-9CEC-4745-A79B-67BDA10670C3}"/>
              </a:ext>
            </a:extLst>
          </p:cNvPr>
          <p:cNvSpPr/>
          <p:nvPr/>
        </p:nvSpPr>
        <p:spPr>
          <a:xfrm>
            <a:off x="2712003" y="2550220"/>
            <a:ext cx="2799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5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a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a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2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4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a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=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24D2567D-B3EF-AC4B-90AD-F4C7263CB785}"/>
              </a:ext>
            </a:extLst>
          </p:cNvPr>
          <p:cNvSpPr/>
          <p:nvPr/>
        </p:nvSpPr>
        <p:spPr>
          <a:xfrm>
            <a:off x="5206244" y="2535872"/>
            <a:ext cx="1522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10a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8</a:t>
            </a:r>
            <a:r>
              <a:rPr lang="de-DE" dirty="0">
                <a:latin typeface="Bradley Hand" pitchFamily="2" charset="77"/>
              </a:rPr>
              <a:t>ab 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8DC47785-88FE-DB46-AFBA-7B7C5E55F757}"/>
              </a:ext>
            </a:extLst>
          </p:cNvPr>
          <p:cNvSpPr/>
          <p:nvPr/>
        </p:nvSpPr>
        <p:spPr>
          <a:xfrm>
            <a:off x="405433" y="541349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9E91D535-10B7-974B-A3BF-9FACB181EED1}"/>
              </a:ext>
            </a:extLst>
          </p:cNvPr>
          <p:cNvGrpSpPr/>
          <p:nvPr/>
        </p:nvGrpSpPr>
        <p:grpSpPr>
          <a:xfrm>
            <a:off x="1742658" y="4455724"/>
            <a:ext cx="6295656" cy="369332"/>
            <a:chOff x="1074026" y="3632527"/>
            <a:chExt cx="6295656" cy="369332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CAF154FB-D1F4-FA4A-93C3-83A26193ED1B}"/>
                </a:ext>
              </a:extLst>
            </p:cNvPr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79AC7E7C-0340-2B42-9E06-9721F5DB2C28}"/>
                </a:ext>
              </a:extLst>
            </p:cNvPr>
            <p:cNvSpPr txBox="1"/>
            <p:nvPr/>
          </p:nvSpPr>
          <p:spPr>
            <a:xfrm>
              <a:off x="1733725" y="3632527"/>
              <a:ext cx="563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lphaLcParenR"/>
              </a:pPr>
              <a:r>
                <a:rPr lang="sv-SE" dirty="0">
                  <a:latin typeface="Bradley Hand" pitchFamily="2" charset="77"/>
                </a:rPr>
                <a:t>6b </a:t>
              </a:r>
              <a:r>
                <a:rPr lang="sv-SE" dirty="0"/>
                <a:t>+ </a:t>
              </a:r>
              <a:r>
                <a:rPr lang="sv-SE" dirty="0">
                  <a:latin typeface="Bradley Hand" pitchFamily="2" charset="77"/>
                </a:rPr>
                <a:t>3b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	</a:t>
              </a:r>
              <a:r>
                <a:rPr lang="de-DE" dirty="0">
                  <a:latin typeface="Bradley Hand" pitchFamily="2" charset="77"/>
                </a:rPr>
                <a:t> </a:t>
              </a:r>
              <a:r>
                <a:rPr lang="sv-SE" dirty="0">
                  <a:latin typeface="Bradley Hand Bold"/>
                  <a:cs typeface="Bradley Hand Bold"/>
                </a:rPr>
                <a:t>	b</a:t>
              </a:r>
              <a:r>
                <a:rPr lang="sv-SE" dirty="0">
                  <a:latin typeface="Bradley Hand Bold"/>
                </a:rPr>
                <a:t>) </a:t>
              </a:r>
              <a:r>
                <a:rPr lang="sv-SE" dirty="0">
                  <a:latin typeface="Bradley Hand" pitchFamily="2" charset="77"/>
                </a:rPr>
                <a:t>10a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– </a:t>
              </a:r>
              <a:r>
                <a:rPr lang="sv-SE" dirty="0">
                  <a:latin typeface="Bradley Hand" pitchFamily="2" charset="77"/>
                </a:rPr>
                <a:t>8ab</a:t>
              </a:r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5458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ktangel 76">
            <a:extLst>
              <a:ext uri="{FF2B5EF4-FFF2-40B4-BE49-F238E27FC236}">
                <a16:creationId xmlns:a16="http://schemas.microsoft.com/office/drawing/2014/main" id="{B6086D01-6944-CA47-A108-3B4641232576}"/>
              </a:ext>
            </a:extLst>
          </p:cNvPr>
          <p:cNvSpPr/>
          <p:nvPr/>
        </p:nvSpPr>
        <p:spPr>
          <a:xfrm>
            <a:off x="924996" y="983135"/>
            <a:ext cx="440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Förenkla uttrycket 	 </a:t>
            </a:r>
            <a:r>
              <a:rPr lang="sv-SE" sz="2000" b="1" dirty="0">
                <a:solidFill>
                  <a:srgbClr val="9F0002"/>
                </a:solidFill>
              </a:rPr>
              <a:t>4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2) – 3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1)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534B20E1-90A4-C14C-98A7-F94200B26819}"/>
              </a:ext>
            </a:extLst>
          </p:cNvPr>
          <p:cNvSpPr/>
          <p:nvPr/>
        </p:nvSpPr>
        <p:spPr>
          <a:xfrm>
            <a:off x="1593979" y="1868920"/>
            <a:ext cx="268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 4x(x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2)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3x(x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1)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83" name="Uppåtböjd 82">
            <a:extLst>
              <a:ext uri="{FF2B5EF4-FFF2-40B4-BE49-F238E27FC236}">
                <a16:creationId xmlns:a16="http://schemas.microsoft.com/office/drawing/2014/main" id="{B7D32C1F-8F0B-0141-A20A-B45362F40826}"/>
              </a:ext>
            </a:extLst>
          </p:cNvPr>
          <p:cNvSpPr/>
          <p:nvPr/>
        </p:nvSpPr>
        <p:spPr>
          <a:xfrm>
            <a:off x="1856962" y="2134621"/>
            <a:ext cx="340805" cy="79040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4" name="Uppåtböjd 83">
            <a:extLst>
              <a:ext uri="{FF2B5EF4-FFF2-40B4-BE49-F238E27FC236}">
                <a16:creationId xmlns:a16="http://schemas.microsoft.com/office/drawing/2014/main" id="{A18414E4-7E6A-514B-BD9B-8A807A95EFD8}"/>
              </a:ext>
            </a:extLst>
          </p:cNvPr>
          <p:cNvSpPr/>
          <p:nvPr/>
        </p:nvSpPr>
        <p:spPr>
          <a:xfrm>
            <a:off x="1856962" y="2132672"/>
            <a:ext cx="588435" cy="127609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8" name="Uppåtböjd 57">
            <a:extLst>
              <a:ext uri="{FF2B5EF4-FFF2-40B4-BE49-F238E27FC236}">
                <a16:creationId xmlns:a16="http://schemas.microsoft.com/office/drawing/2014/main" id="{1FAB5D4B-8F10-364A-992C-C718D3F0A1C8}"/>
              </a:ext>
            </a:extLst>
          </p:cNvPr>
          <p:cNvSpPr/>
          <p:nvPr/>
        </p:nvSpPr>
        <p:spPr>
          <a:xfrm>
            <a:off x="2987722" y="2138477"/>
            <a:ext cx="314782" cy="103110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6" name="Uppåtböjd 65">
            <a:extLst>
              <a:ext uri="{FF2B5EF4-FFF2-40B4-BE49-F238E27FC236}">
                <a16:creationId xmlns:a16="http://schemas.microsoft.com/office/drawing/2014/main" id="{31879D91-E30E-0141-BC8E-8FE60F5A61A1}"/>
              </a:ext>
            </a:extLst>
          </p:cNvPr>
          <p:cNvSpPr/>
          <p:nvPr/>
        </p:nvSpPr>
        <p:spPr>
          <a:xfrm>
            <a:off x="2987722" y="2125164"/>
            <a:ext cx="639592" cy="155849"/>
          </a:xfrm>
          <a:prstGeom prst="curvedUpArrow">
            <a:avLst>
              <a:gd name="adj1" fmla="val 15665"/>
              <a:gd name="adj2" fmla="val 24986"/>
              <a:gd name="adj3" fmla="val 6284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15F97508-85AA-0547-81BA-4CDB031F232A}"/>
              </a:ext>
            </a:extLst>
          </p:cNvPr>
          <p:cNvSpPr/>
          <p:nvPr/>
        </p:nvSpPr>
        <p:spPr>
          <a:xfrm>
            <a:off x="1442647" y="2564595"/>
            <a:ext cx="2925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(4x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8x)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(3x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3x)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57A6562C-6C8F-9B47-ADF7-8F11733539DD}"/>
              </a:ext>
            </a:extLst>
          </p:cNvPr>
          <p:cNvSpPr/>
          <p:nvPr/>
        </p:nvSpPr>
        <p:spPr>
          <a:xfrm>
            <a:off x="1468527" y="3157852"/>
            <a:ext cx="2925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4x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8x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3x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3x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3F757FD2-AC86-FE43-92A6-5A3746DB8037}"/>
              </a:ext>
            </a:extLst>
          </p:cNvPr>
          <p:cNvGrpSpPr/>
          <p:nvPr/>
        </p:nvGrpSpPr>
        <p:grpSpPr>
          <a:xfrm>
            <a:off x="1736306" y="3458583"/>
            <a:ext cx="1917788" cy="0"/>
            <a:chOff x="4874800" y="3528292"/>
            <a:chExt cx="1917788" cy="0"/>
          </a:xfrm>
        </p:grpSpPr>
        <p:cxnSp>
          <p:nvCxnSpPr>
            <p:cNvPr id="95" name="Rak 94">
              <a:extLst>
                <a:ext uri="{FF2B5EF4-FFF2-40B4-BE49-F238E27FC236}">
                  <a16:creationId xmlns:a16="http://schemas.microsoft.com/office/drawing/2014/main" id="{E1C414F4-6483-6342-B66D-6DF32B961939}"/>
                </a:ext>
              </a:extLst>
            </p:cNvPr>
            <p:cNvCxnSpPr>
              <a:cxnSpLocks/>
            </p:cNvCxnSpPr>
            <p:nvPr/>
          </p:nvCxnSpPr>
          <p:spPr>
            <a:xfrm>
              <a:off x="4874800" y="3528292"/>
              <a:ext cx="384175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Rak 95">
              <a:extLst>
                <a:ext uri="{FF2B5EF4-FFF2-40B4-BE49-F238E27FC236}">
                  <a16:creationId xmlns:a16="http://schemas.microsoft.com/office/drawing/2014/main" id="{113E4577-3560-E64A-AF96-DDF5B247FC48}"/>
                </a:ext>
              </a:extLst>
            </p:cNvPr>
            <p:cNvCxnSpPr>
              <a:cxnSpLocks/>
            </p:cNvCxnSpPr>
            <p:nvPr/>
          </p:nvCxnSpPr>
          <p:spPr>
            <a:xfrm>
              <a:off x="5812783" y="3528292"/>
              <a:ext cx="4745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Rak 97">
              <a:extLst>
                <a:ext uri="{FF2B5EF4-FFF2-40B4-BE49-F238E27FC236}">
                  <a16:creationId xmlns:a16="http://schemas.microsoft.com/office/drawing/2014/main" id="{C4FBF8C2-482E-9C48-8E85-815FB35E430F}"/>
                </a:ext>
              </a:extLst>
            </p:cNvPr>
            <p:cNvCxnSpPr>
              <a:cxnSpLocks/>
            </p:cNvCxnSpPr>
            <p:nvPr/>
          </p:nvCxnSpPr>
          <p:spPr>
            <a:xfrm>
              <a:off x="5330920" y="3528292"/>
              <a:ext cx="388945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Rak 98">
              <a:extLst>
                <a:ext uri="{FF2B5EF4-FFF2-40B4-BE49-F238E27FC236}">
                  <a16:creationId xmlns:a16="http://schemas.microsoft.com/office/drawing/2014/main" id="{CC809668-C10C-2743-9318-078FCFF68631}"/>
                </a:ext>
              </a:extLst>
            </p:cNvPr>
            <p:cNvCxnSpPr>
              <a:cxnSpLocks/>
            </p:cNvCxnSpPr>
            <p:nvPr/>
          </p:nvCxnSpPr>
          <p:spPr>
            <a:xfrm>
              <a:off x="6381257" y="3528292"/>
              <a:ext cx="411331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0" name="Rektangel 99">
            <a:extLst>
              <a:ext uri="{FF2B5EF4-FFF2-40B4-BE49-F238E27FC236}">
                <a16:creationId xmlns:a16="http://schemas.microsoft.com/office/drawing/2014/main" id="{6F63459F-9043-184B-9904-E256D8378001}"/>
              </a:ext>
            </a:extLst>
          </p:cNvPr>
          <p:cNvSpPr/>
          <p:nvPr/>
        </p:nvSpPr>
        <p:spPr>
          <a:xfrm>
            <a:off x="1468527" y="3771321"/>
            <a:ext cx="1315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 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5x 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4EEB9F6-28CC-444E-BC68-B09FC4C1DA51}"/>
              </a:ext>
            </a:extLst>
          </p:cNvPr>
          <p:cNvSpPr/>
          <p:nvPr/>
        </p:nvSpPr>
        <p:spPr>
          <a:xfrm>
            <a:off x="667454" y="405103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E5E71ACF-AE88-974B-8252-C7456A4C9361}"/>
              </a:ext>
            </a:extLst>
          </p:cNvPr>
          <p:cNvSpPr/>
          <p:nvPr/>
        </p:nvSpPr>
        <p:spPr>
          <a:xfrm>
            <a:off x="5238975" y="1757793"/>
            <a:ext cx="3586852" cy="523220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Multiplicera in 4</a:t>
            </a:r>
            <a:r>
              <a:rPr lang="sv-SE" sz="1400" i="1" dirty="0"/>
              <a:t>x</a:t>
            </a:r>
            <a:r>
              <a:rPr lang="sv-SE" sz="1400" dirty="0"/>
              <a:t> i parentesen, men behåll parentesen så länge. Gör samma sak med 3</a:t>
            </a:r>
            <a:r>
              <a:rPr lang="sv-SE" sz="1400" i="1" dirty="0"/>
              <a:t>x</a:t>
            </a:r>
            <a:r>
              <a:rPr lang="sv-SE" sz="1400" dirty="0"/>
              <a:t>.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8856341C-07AE-024E-82DC-6245A4DF1E68}"/>
              </a:ext>
            </a:extLst>
          </p:cNvPr>
          <p:cNvSpPr/>
          <p:nvPr/>
        </p:nvSpPr>
        <p:spPr>
          <a:xfrm>
            <a:off x="5238975" y="2479624"/>
            <a:ext cx="3259566" cy="738664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När du tar bort den andra parentesen måste du ändra tecken inuti parentesen eftersom det är ett minustecken framför.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A944A171-4040-0546-8FA0-E084FE1FBA88}"/>
              </a:ext>
            </a:extLst>
          </p:cNvPr>
          <p:cNvSpPr/>
          <p:nvPr/>
        </p:nvSpPr>
        <p:spPr>
          <a:xfrm>
            <a:off x="5238975" y="3315588"/>
            <a:ext cx="3586852" cy="307777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Förenkla </a:t>
            </a:r>
            <a:r>
              <a:rPr lang="sv-SE" sz="1400" i="1" dirty="0"/>
              <a:t>x</a:t>
            </a:r>
            <a:r>
              <a:rPr lang="sv-SE" sz="1400" dirty="0"/>
              <a:t>-termer för sig och</a:t>
            </a:r>
            <a:r>
              <a:rPr lang="sv-SE" sz="1400" i="1" dirty="0"/>
              <a:t> x</a:t>
            </a:r>
            <a:r>
              <a:rPr lang="sv-SE" sz="1400" baseline="30000" dirty="0"/>
              <a:t>2</a:t>
            </a:r>
            <a:r>
              <a:rPr lang="sv-SE" sz="1400" dirty="0"/>
              <a:t>-termer för sig.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DF3E5CB8-E3CB-844E-9B89-6DFC7B328BE2}"/>
              </a:ext>
            </a:extLst>
          </p:cNvPr>
          <p:cNvSpPr/>
          <p:nvPr/>
        </p:nvSpPr>
        <p:spPr>
          <a:xfrm>
            <a:off x="5238975" y="3798332"/>
            <a:ext cx="1516827" cy="307777"/>
          </a:xfrm>
          <a:prstGeom prst="rect">
            <a:avLst/>
          </a:prstGeom>
          <a:noFill/>
          <a:ln>
            <a:solidFill>
              <a:srgbClr val="9F0002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4</a:t>
            </a:r>
            <a:r>
              <a:rPr lang="sv-SE" sz="1400" i="1" dirty="0"/>
              <a:t>x</a:t>
            </a:r>
            <a:r>
              <a:rPr lang="sv-SE" sz="1400" baseline="30000" dirty="0"/>
              <a:t>2</a:t>
            </a:r>
            <a:r>
              <a:rPr lang="sv-SE" sz="1400" dirty="0"/>
              <a:t> – 3</a:t>
            </a:r>
            <a:r>
              <a:rPr lang="sv-SE" sz="1400" i="1" dirty="0"/>
              <a:t>x</a:t>
            </a:r>
            <a:r>
              <a:rPr lang="sv-SE" sz="1400" baseline="30000" dirty="0"/>
              <a:t>2 </a:t>
            </a:r>
            <a:r>
              <a:rPr lang="sv-SE" sz="1400" dirty="0"/>
              <a:t>= 1</a:t>
            </a:r>
            <a:r>
              <a:rPr lang="sv-SE" sz="1400" i="1" dirty="0"/>
              <a:t>x</a:t>
            </a:r>
            <a:r>
              <a:rPr lang="sv-SE" sz="1400" baseline="30000" dirty="0"/>
              <a:t>2 </a:t>
            </a:r>
            <a:r>
              <a:rPr lang="sv-SE" sz="1400" dirty="0"/>
              <a:t>= </a:t>
            </a:r>
            <a:r>
              <a:rPr lang="sv-SE" sz="1400" i="1" dirty="0"/>
              <a:t>x</a:t>
            </a:r>
            <a:r>
              <a:rPr lang="sv-SE" sz="1400" baseline="30000" dirty="0"/>
              <a:t>2</a:t>
            </a:r>
            <a:endParaRPr lang="sv-SE" sz="1400" dirty="0"/>
          </a:p>
        </p:txBody>
      </p:sp>
      <p:grpSp>
        <p:nvGrpSpPr>
          <p:cNvPr id="35" name="Grupp 34">
            <a:extLst>
              <a:ext uri="{FF2B5EF4-FFF2-40B4-BE49-F238E27FC236}">
                <a16:creationId xmlns:a16="http://schemas.microsoft.com/office/drawing/2014/main" id="{8CD8D05A-0FEB-6E42-8774-E4518378CFC0}"/>
              </a:ext>
            </a:extLst>
          </p:cNvPr>
          <p:cNvGrpSpPr/>
          <p:nvPr/>
        </p:nvGrpSpPr>
        <p:grpSpPr>
          <a:xfrm>
            <a:off x="1593979" y="4657940"/>
            <a:ext cx="6295656" cy="369332"/>
            <a:chOff x="1074026" y="3632527"/>
            <a:chExt cx="6295656" cy="369332"/>
          </a:xfrm>
        </p:grpSpPr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1B470236-5BE8-BA4E-BFEB-1267FAE5B99D}"/>
                </a:ext>
              </a:extLst>
            </p:cNvPr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48DC7CEC-8ACD-D24B-B737-43EE9AD419A5}"/>
                </a:ext>
              </a:extLst>
            </p:cNvPr>
            <p:cNvSpPr txBox="1"/>
            <p:nvPr/>
          </p:nvSpPr>
          <p:spPr>
            <a:xfrm>
              <a:off x="1733725" y="3632527"/>
              <a:ext cx="563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x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– </a:t>
              </a:r>
              <a:r>
                <a:rPr lang="sv-SE" dirty="0">
                  <a:latin typeface="Bradley Hand" pitchFamily="2" charset="77"/>
                </a:rPr>
                <a:t>5</a:t>
              </a:r>
              <a:r>
                <a:rPr lang="de-DE" dirty="0">
                  <a:latin typeface="Bradley Hand" pitchFamily="2" charset="77"/>
                </a:rPr>
                <a:t>x </a:t>
              </a:r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84121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3" grpId="0" animBg="1"/>
      <p:bldP spid="84" grpId="0" animBg="1"/>
      <p:bldP spid="58" grpId="0" animBg="1"/>
      <p:bldP spid="66" grpId="0" animBg="1"/>
      <p:bldP spid="75" grpId="0"/>
      <p:bldP spid="76" grpId="0"/>
      <p:bldP spid="100" grpId="0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7F5D921-A490-9341-A972-13D663C44E23}"/>
              </a:ext>
            </a:extLst>
          </p:cNvPr>
          <p:cNvSpPr/>
          <p:nvPr/>
        </p:nvSpPr>
        <p:spPr>
          <a:xfrm>
            <a:off x="1803333" y="511131"/>
            <a:ext cx="67090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Förenkla uttrycket    </a:t>
            </a:r>
            <a:r>
              <a:rPr lang="sv-SE" sz="2000" b="1" dirty="0">
                <a:solidFill>
                  <a:srgbClr val="9F0002"/>
                </a:solidFill>
              </a:rPr>
              <a:t>2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(2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 + 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) – 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(4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 + 2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2582BBCA-D23D-4242-869C-0D4E79F511CD}"/>
              </a:ext>
            </a:extLst>
          </p:cNvPr>
          <p:cNvSpPr/>
          <p:nvPr/>
        </p:nvSpPr>
        <p:spPr>
          <a:xfrm>
            <a:off x="2748299" y="1563896"/>
            <a:ext cx="2815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r>
              <a:rPr lang="sv-SE" dirty="0">
                <a:latin typeface="Bradley Hand" pitchFamily="2" charset="77"/>
              </a:rPr>
              <a:t>2b(2a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a(4b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2a)</a:t>
            </a:r>
            <a:r>
              <a:rPr lang="sv-SE" dirty="0"/>
              <a:t> 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18" name="Uppåtböjd 17">
            <a:extLst>
              <a:ext uri="{FF2B5EF4-FFF2-40B4-BE49-F238E27FC236}">
                <a16:creationId xmlns:a16="http://schemas.microsoft.com/office/drawing/2014/main" id="{6E361A51-6520-4046-9A66-ECF3D2437983}"/>
              </a:ext>
            </a:extLst>
          </p:cNvPr>
          <p:cNvSpPr/>
          <p:nvPr/>
        </p:nvSpPr>
        <p:spPr>
          <a:xfrm>
            <a:off x="3057013" y="1828210"/>
            <a:ext cx="356093" cy="106778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9" name="Uppåtböjd 18">
            <a:extLst>
              <a:ext uri="{FF2B5EF4-FFF2-40B4-BE49-F238E27FC236}">
                <a16:creationId xmlns:a16="http://schemas.microsoft.com/office/drawing/2014/main" id="{923956F1-F68F-A945-AEBD-8D195A487F79}"/>
              </a:ext>
            </a:extLst>
          </p:cNvPr>
          <p:cNvSpPr/>
          <p:nvPr/>
        </p:nvSpPr>
        <p:spPr>
          <a:xfrm>
            <a:off x="3027404" y="1830359"/>
            <a:ext cx="723713" cy="156573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0" name="Uppåtböjd 19">
            <a:extLst>
              <a:ext uri="{FF2B5EF4-FFF2-40B4-BE49-F238E27FC236}">
                <a16:creationId xmlns:a16="http://schemas.microsoft.com/office/drawing/2014/main" id="{D26E49CA-2D9A-6540-AB2D-48E79E337062}"/>
              </a:ext>
            </a:extLst>
          </p:cNvPr>
          <p:cNvSpPr/>
          <p:nvPr/>
        </p:nvSpPr>
        <p:spPr>
          <a:xfrm>
            <a:off x="4135629" y="1831772"/>
            <a:ext cx="352237" cy="105967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D59F295-74A0-3841-AB92-799C3E7E6F6E}"/>
              </a:ext>
            </a:extLst>
          </p:cNvPr>
          <p:cNvSpPr/>
          <p:nvPr/>
        </p:nvSpPr>
        <p:spPr>
          <a:xfrm>
            <a:off x="2608678" y="2174600"/>
            <a:ext cx="3790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(4ab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)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(4ab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)</a:t>
            </a:r>
            <a:r>
              <a:rPr lang="sv-SE" dirty="0"/>
              <a:t> 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323D82B-B855-4B4B-B3DE-94218FD07903}"/>
              </a:ext>
            </a:extLst>
          </p:cNvPr>
          <p:cNvSpPr/>
          <p:nvPr/>
        </p:nvSpPr>
        <p:spPr>
          <a:xfrm>
            <a:off x="2628188" y="2641232"/>
            <a:ext cx="368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4ab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05B0756-EF43-874E-9889-ABD9A34A7E65}"/>
              </a:ext>
            </a:extLst>
          </p:cNvPr>
          <p:cNvSpPr/>
          <p:nvPr/>
        </p:nvSpPr>
        <p:spPr>
          <a:xfrm>
            <a:off x="2628188" y="3123976"/>
            <a:ext cx="1493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 </a:t>
            </a:r>
            <a:endParaRPr lang="sv-SE" dirty="0"/>
          </a:p>
        </p:txBody>
      </p:sp>
      <p:sp>
        <p:nvSpPr>
          <p:cNvPr id="24" name="Uppåtböjd 23">
            <a:extLst>
              <a:ext uri="{FF2B5EF4-FFF2-40B4-BE49-F238E27FC236}">
                <a16:creationId xmlns:a16="http://schemas.microsoft.com/office/drawing/2014/main" id="{0F594B75-32EB-5149-B2A2-82C8EF490E50}"/>
              </a:ext>
            </a:extLst>
          </p:cNvPr>
          <p:cNvSpPr/>
          <p:nvPr/>
        </p:nvSpPr>
        <p:spPr>
          <a:xfrm>
            <a:off x="4135629" y="1828211"/>
            <a:ext cx="745650" cy="158721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2D50AE0A-5061-7E4A-816A-A7D1510E68D9}"/>
              </a:ext>
            </a:extLst>
          </p:cNvPr>
          <p:cNvGrpSpPr/>
          <p:nvPr/>
        </p:nvGrpSpPr>
        <p:grpSpPr>
          <a:xfrm>
            <a:off x="2912162" y="2937392"/>
            <a:ext cx="2057430" cy="9216"/>
            <a:chOff x="4817463" y="3518620"/>
            <a:chExt cx="1630043" cy="9216"/>
          </a:xfrm>
        </p:grpSpPr>
        <p:cxnSp>
          <p:nvCxnSpPr>
            <p:cNvPr id="26" name="Rak 25">
              <a:extLst>
                <a:ext uri="{FF2B5EF4-FFF2-40B4-BE49-F238E27FC236}">
                  <a16:creationId xmlns:a16="http://schemas.microsoft.com/office/drawing/2014/main" id="{6BF2B5BE-80EA-BC4B-AE1D-836DF0957D46}"/>
                </a:ext>
              </a:extLst>
            </p:cNvPr>
            <p:cNvCxnSpPr>
              <a:cxnSpLocks/>
            </p:cNvCxnSpPr>
            <p:nvPr/>
          </p:nvCxnSpPr>
          <p:spPr>
            <a:xfrm>
              <a:off x="5214347" y="3527836"/>
              <a:ext cx="318815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Rak 26">
              <a:extLst>
                <a:ext uri="{FF2B5EF4-FFF2-40B4-BE49-F238E27FC236}">
                  <a16:creationId xmlns:a16="http://schemas.microsoft.com/office/drawing/2014/main" id="{9B510BC4-FD1E-CB4F-95C6-97614648895D}"/>
                </a:ext>
              </a:extLst>
            </p:cNvPr>
            <p:cNvCxnSpPr>
              <a:cxnSpLocks/>
            </p:cNvCxnSpPr>
            <p:nvPr/>
          </p:nvCxnSpPr>
          <p:spPr>
            <a:xfrm>
              <a:off x="6136115" y="3518620"/>
              <a:ext cx="311391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Rak 27">
              <a:extLst>
                <a:ext uri="{FF2B5EF4-FFF2-40B4-BE49-F238E27FC236}">
                  <a16:creationId xmlns:a16="http://schemas.microsoft.com/office/drawing/2014/main" id="{46EEE045-C3E9-7342-84FC-AF1BED773DDA}"/>
                </a:ext>
              </a:extLst>
            </p:cNvPr>
            <p:cNvCxnSpPr>
              <a:cxnSpLocks/>
            </p:cNvCxnSpPr>
            <p:nvPr/>
          </p:nvCxnSpPr>
          <p:spPr>
            <a:xfrm>
              <a:off x="4817463" y="3522560"/>
              <a:ext cx="320715" cy="358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Rak 28">
              <a:extLst>
                <a:ext uri="{FF2B5EF4-FFF2-40B4-BE49-F238E27FC236}">
                  <a16:creationId xmlns:a16="http://schemas.microsoft.com/office/drawing/2014/main" id="{AD57CD70-8308-B54A-AFBA-87D0E5D60D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3908" y="3521486"/>
              <a:ext cx="393604" cy="107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867B9E32-7F6F-E742-8F0B-4A91C635617C}"/>
              </a:ext>
            </a:extLst>
          </p:cNvPr>
          <p:cNvGrpSpPr/>
          <p:nvPr/>
        </p:nvGrpSpPr>
        <p:grpSpPr>
          <a:xfrm>
            <a:off x="2748299" y="4277741"/>
            <a:ext cx="6295656" cy="369332"/>
            <a:chOff x="1074026" y="3632527"/>
            <a:chExt cx="6295656" cy="369332"/>
          </a:xfrm>
        </p:grpSpPr>
        <p:sp>
          <p:nvSpPr>
            <p:cNvPr id="31" name="textruta 30">
              <a:extLst>
                <a:ext uri="{FF2B5EF4-FFF2-40B4-BE49-F238E27FC236}">
                  <a16:creationId xmlns:a16="http://schemas.microsoft.com/office/drawing/2014/main" id="{8D42A28D-5705-0E4C-A293-126BADCB18EE}"/>
                </a:ext>
              </a:extLst>
            </p:cNvPr>
            <p:cNvSpPr txBox="1"/>
            <p:nvPr/>
          </p:nvSpPr>
          <p:spPr>
            <a:xfrm>
              <a:off x="1074026" y="3632527"/>
              <a:ext cx="1455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u="sng" dirty="0">
                  <a:latin typeface="Bradley Hand Bold"/>
                  <a:cs typeface="Bradley Hand Bold"/>
                </a:rPr>
                <a:t>Svar</a:t>
              </a:r>
              <a:r>
                <a:rPr lang="sv-SE" dirty="0">
                  <a:latin typeface="Bradley Hand Bold"/>
                  <a:cs typeface="Bradley Hand Bold"/>
                </a:rPr>
                <a:t>: </a:t>
              </a:r>
            </a:p>
          </p:txBody>
        </p: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2D57400E-79EF-874A-8AEE-2E58748FA899}"/>
                </a:ext>
              </a:extLst>
            </p:cNvPr>
            <p:cNvSpPr txBox="1"/>
            <p:nvPr/>
          </p:nvSpPr>
          <p:spPr>
            <a:xfrm>
              <a:off x="1733725" y="3632527"/>
              <a:ext cx="5635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2ab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– </a:t>
              </a:r>
              <a:r>
                <a:rPr lang="sv-SE" dirty="0">
                  <a:latin typeface="Bradley Hand" pitchFamily="2" charset="77"/>
                </a:rPr>
                <a:t>2a</a:t>
              </a:r>
              <a:r>
                <a:rPr lang="sv-SE" baseline="30000" dirty="0">
                  <a:latin typeface="Bradley Hand" pitchFamily="2" charset="77"/>
                </a:rPr>
                <a:t>2 </a:t>
              </a:r>
              <a:endParaRPr lang="sv-SE" dirty="0"/>
            </a:p>
          </p:txBody>
        </p:sp>
      </p:grpSp>
      <p:sp>
        <p:nvSpPr>
          <p:cNvPr id="33" name="Rektangel 32">
            <a:extLst>
              <a:ext uri="{FF2B5EF4-FFF2-40B4-BE49-F238E27FC236}">
                <a16:creationId xmlns:a16="http://schemas.microsoft.com/office/drawing/2014/main" id="{2D97AAFE-8B24-E149-B3FC-FDBC9D45EFFE}"/>
              </a:ext>
            </a:extLst>
          </p:cNvPr>
          <p:cNvSpPr/>
          <p:nvPr/>
        </p:nvSpPr>
        <p:spPr>
          <a:xfrm>
            <a:off x="449910" y="507313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5785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10335</TotalTime>
  <Words>507</Words>
  <Application>Microsoft Macintosh PowerPoint</Application>
  <PresentationFormat>Bildspel på skärmen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55</cp:revision>
  <dcterms:created xsi:type="dcterms:W3CDTF">2017-04-14T14:34:08Z</dcterms:created>
  <dcterms:modified xsi:type="dcterms:W3CDTF">2021-08-09T11:31:36Z</dcterms:modified>
</cp:coreProperties>
</file>