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320" r:id="rId2"/>
    <p:sldId id="323" r:id="rId3"/>
    <p:sldId id="328" r:id="rId4"/>
    <p:sldId id="329" r:id="rId5"/>
    <p:sldId id="325" r:id="rId6"/>
    <p:sldId id="326" r:id="rId7"/>
    <p:sldId id="327" r:id="rId8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0002"/>
    <a:srgbClr val="A70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48" autoAdjust="0"/>
    <p:restoredTop sz="94558" autoAdjust="0"/>
  </p:normalViewPr>
  <p:slideViewPr>
    <p:cSldViewPr snapToGrid="0" snapToObjects="1">
      <p:cViewPr>
        <p:scale>
          <a:sx n="152" d="100"/>
          <a:sy n="152" d="100"/>
        </p:scale>
        <p:origin x="42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1"/>
          <p:cNvSpPr>
            <a:spLocks noChangeArrowheads="1"/>
          </p:cNvSpPr>
          <p:nvPr/>
        </p:nvSpPr>
        <p:spPr bwMode="auto">
          <a:xfrm>
            <a:off x="280827" y="234596"/>
            <a:ext cx="878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2.6				          Räkna med tal i grundpotensform </a:t>
            </a:r>
          </a:p>
        </p:txBody>
      </p:sp>
      <p:sp>
        <p:nvSpPr>
          <p:cNvPr id="12" name="Rektangel 2">
            <a:extLst>
              <a:ext uri="{FF2B5EF4-FFF2-40B4-BE49-F238E27FC236}">
                <a16:creationId xmlns:a16="http://schemas.microsoft.com/office/drawing/2014/main" id="{B6954600-4A19-2442-938F-7EE9A5C1B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7973" y="1665838"/>
            <a:ext cx="468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Hur multiplicerar man talen 4 · 10</a:t>
            </a:r>
            <a:r>
              <a:rPr lang="sv-SE" baseline="30000" dirty="0"/>
              <a:t>3</a:t>
            </a:r>
            <a:r>
              <a:rPr lang="sv-SE" dirty="0"/>
              <a:t> och 2 · 10</a:t>
            </a:r>
            <a:r>
              <a:rPr lang="sv-SE" baseline="30000" dirty="0"/>
              <a:t>2</a:t>
            </a:r>
            <a:r>
              <a:rPr lang="sv-SE" dirty="0"/>
              <a:t>? 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FB0CA2B8-1660-724C-9FDB-AF30EC08475B}"/>
              </a:ext>
            </a:extLst>
          </p:cNvPr>
          <p:cNvSpPr/>
          <p:nvPr/>
        </p:nvSpPr>
        <p:spPr>
          <a:xfrm>
            <a:off x="2386016" y="2573779"/>
            <a:ext cx="2405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4 · 10</a:t>
            </a:r>
            <a:r>
              <a:rPr lang="sv-SE" sz="2000" baseline="30000" dirty="0"/>
              <a:t>3</a:t>
            </a:r>
            <a:r>
              <a:rPr lang="sv-SE" sz="2000" dirty="0"/>
              <a:t> · 2 · 10</a:t>
            </a:r>
            <a:r>
              <a:rPr lang="sv-SE" sz="2000" baseline="30000" dirty="0"/>
              <a:t>2</a:t>
            </a:r>
            <a:r>
              <a:rPr lang="sv-SE" sz="2000" dirty="0"/>
              <a:t> = 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14190C59-FB78-9848-89D0-0C82A810A0DE}"/>
              </a:ext>
            </a:extLst>
          </p:cNvPr>
          <p:cNvSpPr/>
          <p:nvPr/>
        </p:nvSpPr>
        <p:spPr>
          <a:xfrm>
            <a:off x="1671237" y="2180067"/>
            <a:ext cx="69874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Ett sätt är att skriva talen utan tiopotens och multiplicera på vanligt sätt: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4C298F2-29ED-D545-AEB2-E5E38D3509F0}"/>
              </a:ext>
            </a:extLst>
          </p:cNvPr>
          <p:cNvSpPr txBox="1"/>
          <p:nvPr/>
        </p:nvSpPr>
        <p:spPr>
          <a:xfrm>
            <a:off x="4183137" y="1099212"/>
            <a:ext cx="1911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A70001"/>
                </a:solidFill>
              </a:rPr>
              <a:t>Multiplikation 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26945AF0-649F-804D-BB68-9E129AD10CE0}"/>
              </a:ext>
            </a:extLst>
          </p:cNvPr>
          <p:cNvSpPr/>
          <p:nvPr/>
        </p:nvSpPr>
        <p:spPr>
          <a:xfrm>
            <a:off x="4791545" y="2573779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200  =</a:t>
            </a:r>
            <a:endParaRPr lang="sv-SE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F6C8DD9-8E74-0148-9BA1-B1043E0CAFAF}"/>
              </a:ext>
            </a:extLst>
          </p:cNvPr>
          <p:cNvSpPr/>
          <p:nvPr/>
        </p:nvSpPr>
        <p:spPr>
          <a:xfrm>
            <a:off x="4673440" y="256828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A2937924-2E46-F949-B962-110EFF93537B}"/>
              </a:ext>
            </a:extLst>
          </p:cNvPr>
          <p:cNvSpPr/>
          <p:nvPr/>
        </p:nvSpPr>
        <p:spPr>
          <a:xfrm>
            <a:off x="6483692" y="2576213"/>
            <a:ext cx="8847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8 </a:t>
            </a:r>
            <a:r>
              <a:rPr lang="sv-SE" dirty="0">
                <a:solidFill>
                  <a:srgbClr val="A70001"/>
                </a:solidFill>
              </a:rPr>
              <a:t>· </a:t>
            </a:r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5</a:t>
            </a:r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54288BF2-0C27-B940-848A-0F06363565E2}"/>
              </a:ext>
            </a:extLst>
          </p:cNvPr>
          <p:cNvSpPr/>
          <p:nvPr/>
        </p:nvSpPr>
        <p:spPr>
          <a:xfrm>
            <a:off x="4126211" y="2576213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4 000</a:t>
            </a:r>
            <a:endParaRPr lang="sv-SE" dirty="0"/>
          </a:p>
        </p:txBody>
      </p:sp>
      <p:sp>
        <p:nvSpPr>
          <p:cNvPr id="25" name="Uppåtböjd 24">
            <a:extLst>
              <a:ext uri="{FF2B5EF4-FFF2-40B4-BE49-F238E27FC236}">
                <a16:creationId xmlns:a16="http://schemas.microsoft.com/office/drawing/2014/main" id="{AC20BBB7-071A-6946-A0F9-A15ACEEFBF3E}"/>
              </a:ext>
            </a:extLst>
          </p:cNvPr>
          <p:cNvSpPr/>
          <p:nvPr/>
        </p:nvSpPr>
        <p:spPr>
          <a:xfrm>
            <a:off x="2723684" y="2876470"/>
            <a:ext cx="1726004" cy="236661"/>
          </a:xfrm>
          <a:prstGeom prst="curvedUpArrow">
            <a:avLst>
              <a:gd name="adj1" fmla="val 15665"/>
              <a:gd name="adj2" fmla="val 50000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6" name="Uppåtböjd 25">
            <a:extLst>
              <a:ext uri="{FF2B5EF4-FFF2-40B4-BE49-F238E27FC236}">
                <a16:creationId xmlns:a16="http://schemas.microsoft.com/office/drawing/2014/main" id="{3E6DEF16-2368-D44F-848F-233AD1378DAA}"/>
              </a:ext>
            </a:extLst>
          </p:cNvPr>
          <p:cNvSpPr/>
          <p:nvPr/>
        </p:nvSpPr>
        <p:spPr>
          <a:xfrm>
            <a:off x="3482420" y="2899379"/>
            <a:ext cx="1682530" cy="346423"/>
          </a:xfrm>
          <a:prstGeom prst="curvedUpArrow">
            <a:avLst>
              <a:gd name="adj1" fmla="val 15665"/>
              <a:gd name="adj2" fmla="val 24986"/>
              <a:gd name="adj3" fmla="val 28080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0000"/>
              </a:solidFill>
            </a:endParaRP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EFC429C6-2A01-114C-83D9-DB7B72361EF8}"/>
              </a:ext>
            </a:extLst>
          </p:cNvPr>
          <p:cNvSpPr/>
          <p:nvPr/>
        </p:nvSpPr>
        <p:spPr>
          <a:xfrm>
            <a:off x="5453534" y="2580352"/>
            <a:ext cx="1283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800 000  =</a:t>
            </a:r>
            <a:endParaRPr lang="sv-SE" dirty="0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73131618-FFB7-C041-958F-DF0C7EDFB5F7}"/>
              </a:ext>
            </a:extLst>
          </p:cNvPr>
          <p:cNvSpPr/>
          <p:nvPr/>
        </p:nvSpPr>
        <p:spPr>
          <a:xfrm>
            <a:off x="1671237" y="3571402"/>
            <a:ext cx="661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Men man kan också göra så här och då slipper man skriva alla nollor: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17FCAD90-5521-FF4C-8920-6625C149E942}"/>
              </a:ext>
            </a:extLst>
          </p:cNvPr>
          <p:cNvSpPr/>
          <p:nvPr/>
        </p:nvSpPr>
        <p:spPr>
          <a:xfrm>
            <a:off x="2635306" y="4168915"/>
            <a:ext cx="24055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4 · 10</a:t>
            </a:r>
            <a:r>
              <a:rPr lang="sv-SE" sz="2000" baseline="30000" dirty="0"/>
              <a:t>3</a:t>
            </a:r>
            <a:r>
              <a:rPr lang="sv-SE" sz="2000" dirty="0"/>
              <a:t> · 2 · 10</a:t>
            </a:r>
            <a:r>
              <a:rPr lang="sv-SE" sz="2000" baseline="30000" dirty="0"/>
              <a:t>2</a:t>
            </a:r>
            <a:r>
              <a:rPr lang="sv-SE" sz="2000" dirty="0"/>
              <a:t> = 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1A57B078-3988-0541-9E59-A1A04D60B017}"/>
              </a:ext>
            </a:extLst>
          </p:cNvPr>
          <p:cNvSpPr/>
          <p:nvPr/>
        </p:nvSpPr>
        <p:spPr>
          <a:xfrm>
            <a:off x="5040835" y="4168915"/>
            <a:ext cx="1176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10</a:t>
            </a:r>
            <a:r>
              <a:rPr lang="sv-SE" baseline="30000" dirty="0"/>
              <a:t>3 </a:t>
            </a:r>
            <a:r>
              <a:rPr lang="sv-SE" dirty="0"/>
              <a:t>· 10</a:t>
            </a:r>
            <a:r>
              <a:rPr lang="sv-SE" baseline="30000" dirty="0"/>
              <a:t>2</a:t>
            </a:r>
            <a:r>
              <a:rPr lang="de-DE" dirty="0"/>
              <a:t>  =</a:t>
            </a:r>
            <a:endParaRPr lang="sv-SE" dirty="0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D697E1FE-E8B9-7740-B01E-01CCA21455BB}"/>
              </a:ext>
            </a:extLst>
          </p:cNvPr>
          <p:cNvSpPr/>
          <p:nvPr/>
        </p:nvSpPr>
        <p:spPr>
          <a:xfrm>
            <a:off x="4907026" y="4173186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0503B00E-5089-4045-B77A-5D82898BD898}"/>
              </a:ext>
            </a:extLst>
          </p:cNvPr>
          <p:cNvSpPr/>
          <p:nvPr/>
        </p:nvSpPr>
        <p:spPr>
          <a:xfrm>
            <a:off x="4385010" y="4182305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4 </a:t>
            </a:r>
            <a:r>
              <a:rPr lang="sv-SE" dirty="0"/>
              <a:t>· 2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D77EEB2B-EE34-A648-884B-5E08F9F58D6B}"/>
              </a:ext>
            </a:extLst>
          </p:cNvPr>
          <p:cNvSpPr/>
          <p:nvPr/>
        </p:nvSpPr>
        <p:spPr>
          <a:xfrm>
            <a:off x="6156658" y="4167128"/>
            <a:ext cx="2559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8</a:t>
            </a:r>
            <a:endParaRPr lang="sv-SE" dirty="0"/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0D1CE185-711D-5144-AEC6-4178A1034B01}"/>
              </a:ext>
            </a:extLst>
          </p:cNvPr>
          <p:cNvGrpSpPr/>
          <p:nvPr/>
        </p:nvGrpSpPr>
        <p:grpSpPr>
          <a:xfrm>
            <a:off x="4491756" y="4515338"/>
            <a:ext cx="1845169" cy="247516"/>
            <a:chOff x="4491756" y="3947779"/>
            <a:chExt cx="1845169" cy="247516"/>
          </a:xfrm>
        </p:grpSpPr>
        <p:sp>
          <p:nvSpPr>
            <p:cNvPr id="44" name="Uppåtböjd 43">
              <a:extLst>
                <a:ext uri="{FF2B5EF4-FFF2-40B4-BE49-F238E27FC236}">
                  <a16:creationId xmlns:a16="http://schemas.microsoft.com/office/drawing/2014/main" id="{C72332EF-FBF9-3748-8461-3A65E81237EF}"/>
                </a:ext>
              </a:extLst>
            </p:cNvPr>
            <p:cNvSpPr/>
            <p:nvPr/>
          </p:nvSpPr>
          <p:spPr>
            <a:xfrm>
              <a:off x="4673440" y="3963371"/>
              <a:ext cx="1663485" cy="231924"/>
            </a:xfrm>
            <a:prstGeom prst="curvedUpArrow">
              <a:avLst>
                <a:gd name="adj1" fmla="val 24032"/>
                <a:gd name="adj2" fmla="val 50000"/>
                <a:gd name="adj3" fmla="val 30214"/>
              </a:avLst>
            </a:prstGeom>
            <a:solidFill>
              <a:srgbClr val="9F0002"/>
            </a:solidFill>
            <a:ln w="6350">
              <a:solidFill>
                <a:srgbClr val="9F00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cxnSp>
          <p:nvCxnSpPr>
            <p:cNvPr id="6" name="Rak 5">
              <a:extLst>
                <a:ext uri="{FF2B5EF4-FFF2-40B4-BE49-F238E27FC236}">
                  <a16:creationId xmlns:a16="http://schemas.microsoft.com/office/drawing/2014/main" id="{9FAE971D-BF8C-2144-BB80-77C4292D4B19}"/>
                </a:ext>
              </a:extLst>
            </p:cNvPr>
            <p:cNvCxnSpPr/>
            <p:nvPr/>
          </p:nvCxnSpPr>
          <p:spPr>
            <a:xfrm>
              <a:off x="4491756" y="3947779"/>
              <a:ext cx="424058" cy="0"/>
            </a:xfrm>
            <a:prstGeom prst="line">
              <a:avLst/>
            </a:prstGeom>
            <a:ln>
              <a:solidFill>
                <a:srgbClr val="9A000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ktangel 50">
            <a:extLst>
              <a:ext uri="{FF2B5EF4-FFF2-40B4-BE49-F238E27FC236}">
                <a16:creationId xmlns:a16="http://schemas.microsoft.com/office/drawing/2014/main" id="{069F7506-DF09-0642-9818-84D0E121BD34}"/>
              </a:ext>
            </a:extLst>
          </p:cNvPr>
          <p:cNvSpPr/>
          <p:nvPr/>
        </p:nvSpPr>
        <p:spPr>
          <a:xfrm>
            <a:off x="6330837" y="416891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·</a:t>
            </a:r>
            <a:endParaRPr lang="sv-SE" dirty="0"/>
          </a:p>
        </p:txBody>
      </p:sp>
      <p:grpSp>
        <p:nvGrpSpPr>
          <p:cNvPr id="52" name="Grupp 51">
            <a:extLst>
              <a:ext uri="{FF2B5EF4-FFF2-40B4-BE49-F238E27FC236}">
                <a16:creationId xmlns:a16="http://schemas.microsoft.com/office/drawing/2014/main" id="{A357CACC-DFD4-7E47-8DFE-A808D1897718}"/>
              </a:ext>
            </a:extLst>
          </p:cNvPr>
          <p:cNvGrpSpPr/>
          <p:nvPr/>
        </p:nvGrpSpPr>
        <p:grpSpPr>
          <a:xfrm>
            <a:off x="5219952" y="4515338"/>
            <a:ext cx="1532243" cy="247510"/>
            <a:chOff x="4333872" y="3963371"/>
            <a:chExt cx="2003053" cy="231924"/>
          </a:xfrm>
        </p:grpSpPr>
        <p:sp>
          <p:nvSpPr>
            <p:cNvPr id="53" name="Uppåtböjd 52">
              <a:extLst>
                <a:ext uri="{FF2B5EF4-FFF2-40B4-BE49-F238E27FC236}">
                  <a16:creationId xmlns:a16="http://schemas.microsoft.com/office/drawing/2014/main" id="{E801DF7F-0668-2646-8B90-4926311C019F}"/>
                </a:ext>
              </a:extLst>
            </p:cNvPr>
            <p:cNvSpPr/>
            <p:nvPr/>
          </p:nvSpPr>
          <p:spPr>
            <a:xfrm>
              <a:off x="4673440" y="3963371"/>
              <a:ext cx="1663485" cy="231924"/>
            </a:xfrm>
            <a:prstGeom prst="curvedUpArrow">
              <a:avLst>
                <a:gd name="adj1" fmla="val 24032"/>
                <a:gd name="adj2" fmla="val 50000"/>
                <a:gd name="adj3" fmla="val 30214"/>
              </a:avLst>
            </a:prstGeom>
            <a:solidFill>
              <a:srgbClr val="9F0002"/>
            </a:solidFill>
            <a:ln w="6350">
              <a:solidFill>
                <a:srgbClr val="9F000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solidFill>
                  <a:srgbClr val="FF0000"/>
                </a:solidFill>
              </a:endParaRPr>
            </a:p>
          </p:txBody>
        </p:sp>
        <p:cxnSp>
          <p:nvCxnSpPr>
            <p:cNvPr id="54" name="Rak 53">
              <a:extLst>
                <a:ext uri="{FF2B5EF4-FFF2-40B4-BE49-F238E27FC236}">
                  <a16:creationId xmlns:a16="http://schemas.microsoft.com/office/drawing/2014/main" id="{28EB0EBE-EED5-794F-8DAF-D79989500FC0}"/>
                </a:ext>
              </a:extLst>
            </p:cNvPr>
            <p:cNvCxnSpPr>
              <a:cxnSpLocks/>
            </p:cNvCxnSpPr>
            <p:nvPr/>
          </p:nvCxnSpPr>
          <p:spPr>
            <a:xfrm>
              <a:off x="4333872" y="3963371"/>
              <a:ext cx="799550" cy="0"/>
            </a:xfrm>
            <a:prstGeom prst="line">
              <a:avLst/>
            </a:prstGeom>
            <a:ln>
              <a:solidFill>
                <a:srgbClr val="9A000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ktangel 54">
            <a:extLst>
              <a:ext uri="{FF2B5EF4-FFF2-40B4-BE49-F238E27FC236}">
                <a16:creationId xmlns:a16="http://schemas.microsoft.com/office/drawing/2014/main" id="{6A7EB876-B8BB-1145-B535-82C935BC5D0F}"/>
              </a:ext>
            </a:extLst>
          </p:cNvPr>
          <p:cNvSpPr/>
          <p:nvPr/>
        </p:nvSpPr>
        <p:spPr>
          <a:xfrm>
            <a:off x="6445490" y="4168915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33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5" grpId="0"/>
      <p:bldP spid="49" grpId="0"/>
      <p:bldP spid="19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3" grpId="0"/>
      <p:bldP spid="34" grpId="0"/>
      <p:bldP spid="51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2DFAFB9B-9961-674A-8DB2-663E8720A7ED}"/>
              </a:ext>
            </a:extLst>
          </p:cNvPr>
          <p:cNvSpPr txBox="1"/>
          <p:nvPr/>
        </p:nvSpPr>
        <p:spPr>
          <a:xfrm>
            <a:off x="3889622" y="293127"/>
            <a:ext cx="1164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solidFill>
                  <a:srgbClr val="A70001"/>
                </a:solidFill>
              </a:rPr>
              <a:t>Division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D3BD29D-789A-114D-9EE5-6C8F911CF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6571" y="868836"/>
            <a:ext cx="46804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dirty="0"/>
              <a:t>Hur dividerar man talen 6 · 10</a:t>
            </a:r>
            <a:r>
              <a:rPr lang="sv-SE" baseline="30000" dirty="0"/>
              <a:t>4</a:t>
            </a:r>
            <a:r>
              <a:rPr lang="sv-SE" dirty="0"/>
              <a:t> och 3 · 10</a:t>
            </a:r>
            <a:r>
              <a:rPr lang="sv-SE" baseline="30000" dirty="0"/>
              <a:t>2</a:t>
            </a:r>
            <a:r>
              <a:rPr lang="sv-SE" dirty="0"/>
              <a:t>? 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C4FDCCC8-D6AE-0346-9C08-CEA81696094C}"/>
              </a:ext>
            </a:extLst>
          </p:cNvPr>
          <p:cNvGrpSpPr/>
          <p:nvPr/>
        </p:nvGrpSpPr>
        <p:grpSpPr>
          <a:xfrm>
            <a:off x="2482385" y="2119454"/>
            <a:ext cx="977704" cy="671348"/>
            <a:chOff x="2208655" y="3560174"/>
            <a:chExt cx="977704" cy="671348"/>
          </a:xfrm>
        </p:grpSpPr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19557FAC-EDB4-F149-A406-17ABCFC64628}"/>
                </a:ext>
              </a:extLst>
            </p:cNvPr>
            <p:cNvGrpSpPr/>
            <p:nvPr/>
          </p:nvGrpSpPr>
          <p:grpSpPr>
            <a:xfrm>
              <a:off x="2208655" y="3560174"/>
              <a:ext cx="882115" cy="671348"/>
              <a:chOff x="3692939" y="1855448"/>
              <a:chExt cx="882115" cy="671348"/>
            </a:xfrm>
          </p:grpSpPr>
          <p:sp>
            <p:nvSpPr>
              <p:cNvPr id="7" name="textruta 6">
                <a:extLst>
                  <a:ext uri="{FF2B5EF4-FFF2-40B4-BE49-F238E27FC236}">
                    <a16:creationId xmlns:a16="http://schemas.microsoft.com/office/drawing/2014/main" id="{F25FAEAA-3099-2847-819C-B01AF8570632}"/>
                  </a:ext>
                </a:extLst>
              </p:cNvPr>
              <p:cNvSpPr txBox="1"/>
              <p:nvPr/>
            </p:nvSpPr>
            <p:spPr>
              <a:xfrm>
                <a:off x="3755580" y="1855448"/>
                <a:ext cx="819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6 · 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8" name="textruta 7">
                <a:extLst>
                  <a:ext uri="{FF2B5EF4-FFF2-40B4-BE49-F238E27FC236}">
                    <a16:creationId xmlns:a16="http://schemas.microsoft.com/office/drawing/2014/main" id="{D7764128-DFF7-0948-A0EA-AD098F00E41D}"/>
                  </a:ext>
                </a:extLst>
              </p:cNvPr>
              <p:cNvSpPr txBox="1"/>
              <p:nvPr/>
            </p:nvSpPr>
            <p:spPr>
              <a:xfrm>
                <a:off x="3692939" y="2157464"/>
                <a:ext cx="879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3 · 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9" name="Rak 8">
                <a:extLst>
                  <a:ext uri="{FF2B5EF4-FFF2-40B4-BE49-F238E27FC236}">
                    <a16:creationId xmlns:a16="http://schemas.microsoft.com/office/drawing/2014/main" id="{8798B205-1B75-1B46-AE06-38004DD0DF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83848"/>
                <a:ext cx="554410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88F97058-63BB-6245-91BB-4BDC9A2694BC}"/>
                </a:ext>
              </a:extLst>
            </p:cNvPr>
            <p:cNvSpPr/>
            <p:nvPr/>
          </p:nvSpPr>
          <p:spPr>
            <a:xfrm>
              <a:off x="2887833" y="3703908"/>
              <a:ext cx="2985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0ED8D8B7-2A07-F345-8DE5-62266A29639C}"/>
              </a:ext>
            </a:extLst>
          </p:cNvPr>
          <p:cNvGrpSpPr/>
          <p:nvPr/>
        </p:nvGrpSpPr>
        <p:grpSpPr>
          <a:xfrm>
            <a:off x="3437063" y="2132693"/>
            <a:ext cx="1359627" cy="641306"/>
            <a:chOff x="3399777" y="1687275"/>
            <a:chExt cx="1180030" cy="641306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05ACE934-B3D6-1A4F-839C-03962921E0A5}"/>
                </a:ext>
              </a:extLst>
            </p:cNvPr>
            <p:cNvSpPr txBox="1"/>
            <p:nvPr/>
          </p:nvSpPr>
          <p:spPr>
            <a:xfrm>
              <a:off x="3460768" y="1959249"/>
              <a:ext cx="7791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</a:t>
              </a:r>
              <a:r>
                <a:rPr lang="de-DE" dirty="0"/>
                <a:t>300</a:t>
              </a:r>
              <a:endParaRPr lang="sv-SE" dirty="0"/>
            </a:p>
          </p:txBody>
        </p:sp>
        <p:grpSp>
          <p:nvGrpSpPr>
            <p:cNvPr id="12" name="Grupp 11">
              <a:extLst>
                <a:ext uri="{FF2B5EF4-FFF2-40B4-BE49-F238E27FC236}">
                  <a16:creationId xmlns:a16="http://schemas.microsoft.com/office/drawing/2014/main" id="{E7A81841-03E9-5441-AFEF-DF335FC4D349}"/>
                </a:ext>
              </a:extLst>
            </p:cNvPr>
            <p:cNvGrpSpPr/>
            <p:nvPr/>
          </p:nvGrpSpPr>
          <p:grpSpPr>
            <a:xfrm>
              <a:off x="3399777" y="1687275"/>
              <a:ext cx="1180030" cy="499827"/>
              <a:chOff x="3173354" y="3585744"/>
              <a:chExt cx="1180030" cy="499827"/>
            </a:xfrm>
          </p:grpSpPr>
          <p:sp>
            <p:nvSpPr>
              <p:cNvPr id="13" name="textruta 12">
                <a:extLst>
                  <a:ext uri="{FF2B5EF4-FFF2-40B4-BE49-F238E27FC236}">
                    <a16:creationId xmlns:a16="http://schemas.microsoft.com/office/drawing/2014/main" id="{65472F18-4015-7149-ABAD-D689F7D24FAB}"/>
                  </a:ext>
                </a:extLst>
              </p:cNvPr>
              <p:cNvSpPr txBox="1"/>
              <p:nvPr/>
            </p:nvSpPr>
            <p:spPr>
              <a:xfrm>
                <a:off x="3173354" y="3585744"/>
                <a:ext cx="9541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60 000</a:t>
                </a:r>
                <a:endParaRPr lang="sv-SE" dirty="0"/>
              </a:p>
            </p:txBody>
          </p:sp>
          <p:cxnSp>
            <p:nvCxnSpPr>
              <p:cNvPr id="14" name="Rak 13">
                <a:extLst>
                  <a:ext uri="{FF2B5EF4-FFF2-40B4-BE49-F238E27FC236}">
                    <a16:creationId xmlns:a16="http://schemas.microsoft.com/office/drawing/2014/main" id="{6E4A44DC-580E-FB40-B3AF-19EB051CCE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52314" y="3900905"/>
                <a:ext cx="584615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E773E2F0-DAEC-BF4F-B980-AC48AC1369E3}"/>
                  </a:ext>
                </a:extLst>
              </p:cNvPr>
              <p:cNvSpPr/>
              <p:nvPr/>
            </p:nvSpPr>
            <p:spPr>
              <a:xfrm>
                <a:off x="4092941" y="3716239"/>
                <a:ext cx="2604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=</a:t>
                </a:r>
                <a:endParaRPr lang="sv-SE" dirty="0"/>
              </a:p>
            </p:txBody>
          </p:sp>
        </p:grpSp>
      </p:grpSp>
      <p:sp>
        <p:nvSpPr>
          <p:cNvPr id="16" name="Rektangel 15">
            <a:extLst>
              <a:ext uri="{FF2B5EF4-FFF2-40B4-BE49-F238E27FC236}">
                <a16:creationId xmlns:a16="http://schemas.microsoft.com/office/drawing/2014/main" id="{95291CB7-8132-A84B-91A2-45C7D6EBA9E8}"/>
              </a:ext>
            </a:extLst>
          </p:cNvPr>
          <p:cNvSpPr/>
          <p:nvPr/>
        </p:nvSpPr>
        <p:spPr>
          <a:xfrm>
            <a:off x="5740350" y="2270028"/>
            <a:ext cx="75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200  =</a:t>
            </a:r>
            <a:endParaRPr lang="sv-SE" dirty="0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D8337DD1-3540-9548-A084-EAFEDA548244}"/>
              </a:ext>
            </a:extLst>
          </p:cNvPr>
          <p:cNvSpPr/>
          <p:nvPr/>
        </p:nvSpPr>
        <p:spPr>
          <a:xfrm>
            <a:off x="6409274" y="2273321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2 </a:t>
            </a:r>
            <a:r>
              <a:rPr lang="sv-SE" dirty="0">
                <a:solidFill>
                  <a:srgbClr val="A70001"/>
                </a:solidFill>
              </a:rPr>
              <a:t>· </a:t>
            </a:r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B4C019A7-566B-8744-AF2D-A9C4987E1FEF}"/>
              </a:ext>
            </a:extLst>
          </p:cNvPr>
          <p:cNvSpPr/>
          <p:nvPr/>
        </p:nvSpPr>
        <p:spPr>
          <a:xfrm>
            <a:off x="1449003" y="1599710"/>
            <a:ext cx="6578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Ett sätt är att skriva talen utan tiopotens och dividera på vanligt sätt: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F8B720A9-9126-3B42-AB94-275A7128A6A1}"/>
              </a:ext>
            </a:extLst>
          </p:cNvPr>
          <p:cNvSpPr/>
          <p:nvPr/>
        </p:nvSpPr>
        <p:spPr>
          <a:xfrm>
            <a:off x="4050365" y="2437876"/>
            <a:ext cx="514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/ 100</a:t>
            </a:r>
            <a:endParaRPr lang="sv-SE" sz="1200" dirty="0">
              <a:solidFill>
                <a:srgbClr val="FF0000"/>
              </a:solidFill>
            </a:endParaRP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D364E2E0-25A3-364B-89B2-56C52F25AA1E}"/>
              </a:ext>
            </a:extLst>
          </p:cNvPr>
          <p:cNvSpPr/>
          <p:nvPr/>
        </p:nvSpPr>
        <p:spPr>
          <a:xfrm>
            <a:off x="4100894" y="2192952"/>
            <a:ext cx="514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rgbClr val="FF0000"/>
                </a:solidFill>
              </a:rPr>
              <a:t>/ 100</a:t>
            </a:r>
            <a:endParaRPr lang="sv-SE" sz="1200" dirty="0">
              <a:solidFill>
                <a:srgbClr val="FF0000"/>
              </a:solidFill>
            </a:endParaRPr>
          </a:p>
        </p:txBody>
      </p:sp>
      <p:grpSp>
        <p:nvGrpSpPr>
          <p:cNvPr id="32" name="Grupp 31">
            <a:extLst>
              <a:ext uri="{FF2B5EF4-FFF2-40B4-BE49-F238E27FC236}">
                <a16:creationId xmlns:a16="http://schemas.microsoft.com/office/drawing/2014/main" id="{6159B11D-6683-0D47-BEAF-C6A1C8E064FA}"/>
              </a:ext>
            </a:extLst>
          </p:cNvPr>
          <p:cNvGrpSpPr/>
          <p:nvPr/>
        </p:nvGrpSpPr>
        <p:grpSpPr>
          <a:xfrm>
            <a:off x="4870522" y="2124014"/>
            <a:ext cx="940972" cy="675918"/>
            <a:chOff x="3603398" y="1665061"/>
            <a:chExt cx="1051201" cy="675918"/>
          </a:xfrm>
        </p:grpSpPr>
        <p:sp>
          <p:nvSpPr>
            <p:cNvPr id="33" name="textruta 32">
              <a:extLst>
                <a:ext uri="{FF2B5EF4-FFF2-40B4-BE49-F238E27FC236}">
                  <a16:creationId xmlns:a16="http://schemas.microsoft.com/office/drawing/2014/main" id="{779B4989-C745-B247-B4F7-3E44671B3E9E}"/>
                </a:ext>
              </a:extLst>
            </p:cNvPr>
            <p:cNvSpPr txBox="1"/>
            <p:nvPr/>
          </p:nvSpPr>
          <p:spPr>
            <a:xfrm>
              <a:off x="3677001" y="1971647"/>
              <a:ext cx="48600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</a:t>
              </a:r>
              <a:r>
                <a:rPr lang="de-DE" dirty="0"/>
                <a:t>3</a:t>
              </a:r>
              <a:endParaRPr lang="sv-SE" dirty="0"/>
            </a:p>
          </p:txBody>
        </p:sp>
        <p:grpSp>
          <p:nvGrpSpPr>
            <p:cNvPr id="34" name="Grupp 33">
              <a:extLst>
                <a:ext uri="{FF2B5EF4-FFF2-40B4-BE49-F238E27FC236}">
                  <a16:creationId xmlns:a16="http://schemas.microsoft.com/office/drawing/2014/main" id="{4AE4FBE1-9745-1B46-9008-0874F7CCEF4E}"/>
                </a:ext>
              </a:extLst>
            </p:cNvPr>
            <p:cNvGrpSpPr/>
            <p:nvPr/>
          </p:nvGrpSpPr>
          <p:grpSpPr>
            <a:xfrm>
              <a:off x="3603398" y="1665061"/>
              <a:ext cx="1051201" cy="522041"/>
              <a:chOff x="3376975" y="3563530"/>
              <a:chExt cx="1051201" cy="522041"/>
            </a:xfrm>
          </p:grpSpPr>
          <p:sp>
            <p:nvSpPr>
              <p:cNvPr id="35" name="textruta 34">
                <a:extLst>
                  <a:ext uri="{FF2B5EF4-FFF2-40B4-BE49-F238E27FC236}">
                    <a16:creationId xmlns:a16="http://schemas.microsoft.com/office/drawing/2014/main" id="{5D0903D2-1034-4041-9F1E-C32274FB603B}"/>
                  </a:ext>
                </a:extLst>
              </p:cNvPr>
              <p:cNvSpPr txBox="1"/>
              <p:nvPr/>
            </p:nvSpPr>
            <p:spPr>
              <a:xfrm>
                <a:off x="3376975" y="3563530"/>
                <a:ext cx="5984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600</a:t>
                </a:r>
                <a:endParaRPr lang="sv-SE" dirty="0"/>
              </a:p>
            </p:txBody>
          </p:sp>
          <p:cxnSp>
            <p:nvCxnSpPr>
              <p:cNvPr id="36" name="Rak 35">
                <a:extLst>
                  <a:ext uri="{FF2B5EF4-FFF2-40B4-BE49-F238E27FC236}">
                    <a16:creationId xmlns:a16="http://schemas.microsoft.com/office/drawing/2014/main" id="{D26CA15F-16F8-BE47-A802-4C16B0EE49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83006" y="3907053"/>
                <a:ext cx="621152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5B37650D-E89D-F946-B012-E870F27F5585}"/>
                  </a:ext>
                </a:extLst>
              </p:cNvPr>
              <p:cNvSpPr/>
              <p:nvPr/>
            </p:nvSpPr>
            <p:spPr>
              <a:xfrm>
                <a:off x="4092941" y="3716239"/>
                <a:ext cx="3352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de-DE" dirty="0"/>
                  <a:t>=</a:t>
                </a:r>
                <a:endParaRPr lang="sv-SE" dirty="0"/>
              </a:p>
            </p:txBody>
          </p:sp>
        </p:grpSp>
      </p:grpSp>
      <p:sp>
        <p:nvSpPr>
          <p:cNvPr id="38" name="Rektangel 37">
            <a:extLst>
              <a:ext uri="{FF2B5EF4-FFF2-40B4-BE49-F238E27FC236}">
                <a16:creationId xmlns:a16="http://schemas.microsoft.com/office/drawing/2014/main" id="{90BAE94D-48E8-F74E-B2DE-2B5E51DDE15C}"/>
              </a:ext>
            </a:extLst>
          </p:cNvPr>
          <p:cNvSpPr/>
          <p:nvPr/>
        </p:nvSpPr>
        <p:spPr>
          <a:xfrm>
            <a:off x="1748950" y="3237009"/>
            <a:ext cx="661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Men man kan också göra så här och då slipper man skriva alla nollor:</a:t>
            </a:r>
          </a:p>
        </p:txBody>
      </p:sp>
      <p:grpSp>
        <p:nvGrpSpPr>
          <p:cNvPr id="39" name="Grupp 38">
            <a:extLst>
              <a:ext uri="{FF2B5EF4-FFF2-40B4-BE49-F238E27FC236}">
                <a16:creationId xmlns:a16="http://schemas.microsoft.com/office/drawing/2014/main" id="{63EE481C-C482-0C4C-A49A-8F6ACF6CF71E}"/>
              </a:ext>
            </a:extLst>
          </p:cNvPr>
          <p:cNvGrpSpPr/>
          <p:nvPr/>
        </p:nvGrpSpPr>
        <p:grpSpPr>
          <a:xfrm>
            <a:off x="2506571" y="3678656"/>
            <a:ext cx="1021470" cy="671348"/>
            <a:chOff x="2208655" y="3560174"/>
            <a:chExt cx="1021470" cy="671348"/>
          </a:xfrm>
        </p:grpSpPr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A21A03AA-5061-B14A-A653-9CDC3925596A}"/>
                </a:ext>
              </a:extLst>
            </p:cNvPr>
            <p:cNvGrpSpPr/>
            <p:nvPr/>
          </p:nvGrpSpPr>
          <p:grpSpPr>
            <a:xfrm>
              <a:off x="2208655" y="3560174"/>
              <a:ext cx="882115" cy="671348"/>
              <a:chOff x="3692939" y="1855448"/>
              <a:chExt cx="882115" cy="671348"/>
            </a:xfrm>
          </p:grpSpPr>
          <p:sp>
            <p:nvSpPr>
              <p:cNvPr id="42" name="textruta 41">
                <a:extLst>
                  <a:ext uri="{FF2B5EF4-FFF2-40B4-BE49-F238E27FC236}">
                    <a16:creationId xmlns:a16="http://schemas.microsoft.com/office/drawing/2014/main" id="{8A58ECD0-8B0A-B045-AC6F-4F7DF30323B0}"/>
                  </a:ext>
                </a:extLst>
              </p:cNvPr>
              <p:cNvSpPr txBox="1"/>
              <p:nvPr/>
            </p:nvSpPr>
            <p:spPr>
              <a:xfrm>
                <a:off x="3755580" y="1855448"/>
                <a:ext cx="8194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6 · 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43" name="textruta 42">
                <a:extLst>
                  <a:ext uri="{FF2B5EF4-FFF2-40B4-BE49-F238E27FC236}">
                    <a16:creationId xmlns:a16="http://schemas.microsoft.com/office/drawing/2014/main" id="{D9FC754D-5B10-3D47-989B-067BF1D13B43}"/>
                  </a:ext>
                </a:extLst>
              </p:cNvPr>
              <p:cNvSpPr txBox="1"/>
              <p:nvPr/>
            </p:nvSpPr>
            <p:spPr>
              <a:xfrm>
                <a:off x="3692939" y="2157464"/>
                <a:ext cx="8796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 3 · 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44" name="Rak 43">
                <a:extLst>
                  <a:ext uri="{FF2B5EF4-FFF2-40B4-BE49-F238E27FC236}">
                    <a16:creationId xmlns:a16="http://schemas.microsoft.com/office/drawing/2014/main" id="{749586FF-55D9-F84C-9EDC-412270AFC2D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83848"/>
                <a:ext cx="554410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Rektangel 40">
              <a:extLst>
                <a:ext uri="{FF2B5EF4-FFF2-40B4-BE49-F238E27FC236}">
                  <a16:creationId xmlns:a16="http://schemas.microsoft.com/office/drawing/2014/main" id="{C0E7AFF7-920C-A444-9F71-CED79CA111B5}"/>
                </a:ext>
              </a:extLst>
            </p:cNvPr>
            <p:cNvSpPr/>
            <p:nvPr/>
          </p:nvSpPr>
          <p:spPr>
            <a:xfrm>
              <a:off x="2930043" y="370390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grpSp>
        <p:nvGrpSpPr>
          <p:cNvPr id="46" name="Grupp 45">
            <a:extLst>
              <a:ext uri="{FF2B5EF4-FFF2-40B4-BE49-F238E27FC236}">
                <a16:creationId xmlns:a16="http://schemas.microsoft.com/office/drawing/2014/main" id="{39C7E7F5-8A37-B848-AA4D-D449ED9F6F63}"/>
              </a:ext>
            </a:extLst>
          </p:cNvPr>
          <p:cNvGrpSpPr/>
          <p:nvPr/>
        </p:nvGrpSpPr>
        <p:grpSpPr>
          <a:xfrm>
            <a:off x="3496463" y="3683216"/>
            <a:ext cx="432775" cy="633139"/>
            <a:chOff x="3732555" y="1860008"/>
            <a:chExt cx="432775" cy="633139"/>
          </a:xfrm>
        </p:grpSpPr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FBC8D540-2EAB-BC42-9857-C1986A082AF5}"/>
                </a:ext>
              </a:extLst>
            </p:cNvPr>
            <p:cNvSpPr txBox="1"/>
            <p:nvPr/>
          </p:nvSpPr>
          <p:spPr>
            <a:xfrm>
              <a:off x="3789484" y="1860008"/>
              <a:ext cx="333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6</a:t>
              </a:r>
            </a:p>
          </p:txBody>
        </p:sp>
        <p:sp>
          <p:nvSpPr>
            <p:cNvPr id="49" name="textruta 48">
              <a:extLst>
                <a:ext uri="{FF2B5EF4-FFF2-40B4-BE49-F238E27FC236}">
                  <a16:creationId xmlns:a16="http://schemas.microsoft.com/office/drawing/2014/main" id="{DE4E78C4-0544-6840-A9CA-07C33FD50A63}"/>
                </a:ext>
              </a:extLst>
            </p:cNvPr>
            <p:cNvSpPr txBox="1"/>
            <p:nvPr/>
          </p:nvSpPr>
          <p:spPr>
            <a:xfrm>
              <a:off x="3732555" y="2123815"/>
              <a:ext cx="4327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 3</a:t>
              </a:r>
            </a:p>
          </p:txBody>
        </p:sp>
        <p:cxnSp>
          <p:nvCxnSpPr>
            <p:cNvPr id="50" name="Rak 49">
              <a:extLst>
                <a:ext uri="{FF2B5EF4-FFF2-40B4-BE49-F238E27FC236}">
                  <a16:creationId xmlns:a16="http://schemas.microsoft.com/office/drawing/2014/main" id="{F83F1BC3-5822-D547-9953-6F19B929852D}"/>
                </a:ext>
              </a:extLst>
            </p:cNvPr>
            <p:cNvCxnSpPr>
              <a:cxnSpLocks/>
            </p:cNvCxnSpPr>
            <p:nvPr/>
          </p:nvCxnSpPr>
          <p:spPr>
            <a:xfrm>
              <a:off x="3826187" y="2183848"/>
              <a:ext cx="209395" cy="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Rektangel 57">
            <a:extLst>
              <a:ext uri="{FF2B5EF4-FFF2-40B4-BE49-F238E27FC236}">
                <a16:creationId xmlns:a16="http://schemas.microsoft.com/office/drawing/2014/main" id="{5437C9B7-0D43-4149-A696-7E1BD4DE84B1}"/>
              </a:ext>
            </a:extLst>
          </p:cNvPr>
          <p:cNvSpPr/>
          <p:nvPr/>
        </p:nvSpPr>
        <p:spPr>
          <a:xfrm>
            <a:off x="3799490" y="3802881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·</a:t>
            </a:r>
          </a:p>
        </p:txBody>
      </p:sp>
      <p:grpSp>
        <p:nvGrpSpPr>
          <p:cNvPr id="59" name="Grupp 58">
            <a:extLst>
              <a:ext uri="{FF2B5EF4-FFF2-40B4-BE49-F238E27FC236}">
                <a16:creationId xmlns:a16="http://schemas.microsoft.com/office/drawing/2014/main" id="{3F4CE40D-4DB3-214E-A19F-B3AF3B592C17}"/>
              </a:ext>
            </a:extLst>
          </p:cNvPr>
          <p:cNvGrpSpPr/>
          <p:nvPr/>
        </p:nvGrpSpPr>
        <p:grpSpPr>
          <a:xfrm>
            <a:off x="4011165" y="3694539"/>
            <a:ext cx="702644" cy="629087"/>
            <a:chOff x="2315471" y="3590605"/>
            <a:chExt cx="702644" cy="629087"/>
          </a:xfrm>
        </p:grpSpPr>
        <p:grpSp>
          <p:nvGrpSpPr>
            <p:cNvPr id="60" name="Grupp 59">
              <a:extLst>
                <a:ext uri="{FF2B5EF4-FFF2-40B4-BE49-F238E27FC236}">
                  <a16:creationId xmlns:a16="http://schemas.microsoft.com/office/drawing/2014/main" id="{4337D038-6783-8742-B7F7-5A323E61CBE6}"/>
                </a:ext>
              </a:extLst>
            </p:cNvPr>
            <p:cNvGrpSpPr/>
            <p:nvPr/>
          </p:nvGrpSpPr>
          <p:grpSpPr>
            <a:xfrm>
              <a:off x="2315471" y="3590605"/>
              <a:ext cx="568468" cy="629087"/>
              <a:chOff x="3799755" y="1885879"/>
              <a:chExt cx="568468" cy="629087"/>
            </a:xfrm>
          </p:grpSpPr>
          <p:sp>
            <p:nvSpPr>
              <p:cNvPr id="62" name="textruta 61">
                <a:extLst>
                  <a:ext uri="{FF2B5EF4-FFF2-40B4-BE49-F238E27FC236}">
                    <a16:creationId xmlns:a16="http://schemas.microsoft.com/office/drawing/2014/main" id="{2300B864-E4D0-B043-B91F-42D31A4FF366}"/>
                  </a:ext>
                </a:extLst>
              </p:cNvPr>
              <p:cNvSpPr txBox="1"/>
              <p:nvPr/>
            </p:nvSpPr>
            <p:spPr>
              <a:xfrm>
                <a:off x="3808552" y="1885879"/>
                <a:ext cx="5596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10</a:t>
                </a:r>
                <a:r>
                  <a:rPr lang="sv-SE" baseline="30000" dirty="0"/>
                  <a:t>4</a:t>
                </a:r>
                <a:endParaRPr lang="sv-SE" dirty="0"/>
              </a:p>
            </p:txBody>
          </p:sp>
          <p:sp>
            <p:nvSpPr>
              <p:cNvPr id="63" name="textruta 62">
                <a:extLst>
                  <a:ext uri="{FF2B5EF4-FFF2-40B4-BE49-F238E27FC236}">
                    <a16:creationId xmlns:a16="http://schemas.microsoft.com/office/drawing/2014/main" id="{805EAFE6-DA32-314E-A3FA-713979AAF522}"/>
                  </a:ext>
                </a:extLst>
              </p:cNvPr>
              <p:cNvSpPr txBox="1"/>
              <p:nvPr/>
            </p:nvSpPr>
            <p:spPr>
              <a:xfrm>
                <a:off x="3799755" y="2145634"/>
                <a:ext cx="56083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10</a:t>
                </a:r>
                <a:r>
                  <a:rPr lang="sv-SE" baseline="30000" dirty="0"/>
                  <a:t>2</a:t>
                </a:r>
                <a:endParaRPr lang="sv-SE" dirty="0"/>
              </a:p>
            </p:txBody>
          </p:sp>
          <p:cxnSp>
            <p:nvCxnSpPr>
              <p:cNvPr id="64" name="Rak 63">
                <a:extLst>
                  <a:ext uri="{FF2B5EF4-FFF2-40B4-BE49-F238E27FC236}">
                    <a16:creationId xmlns:a16="http://schemas.microsoft.com/office/drawing/2014/main" id="{BC80333D-DD6F-7148-AD45-EDD41C8DD0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26187" y="2198396"/>
                <a:ext cx="367524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Rektangel 60">
              <a:extLst>
                <a:ext uri="{FF2B5EF4-FFF2-40B4-BE49-F238E27FC236}">
                  <a16:creationId xmlns:a16="http://schemas.microsoft.com/office/drawing/2014/main" id="{3131476A-2539-D841-9435-B61412D8E88F}"/>
                </a:ext>
              </a:extLst>
            </p:cNvPr>
            <p:cNvSpPr/>
            <p:nvPr/>
          </p:nvSpPr>
          <p:spPr>
            <a:xfrm>
              <a:off x="2718033" y="370135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=</a:t>
              </a:r>
              <a:endParaRPr lang="sv-SE" dirty="0"/>
            </a:p>
          </p:txBody>
        </p:sp>
      </p:grpSp>
      <p:sp>
        <p:nvSpPr>
          <p:cNvPr id="66" name="Uppåtböjd 65">
            <a:extLst>
              <a:ext uri="{FF2B5EF4-FFF2-40B4-BE49-F238E27FC236}">
                <a16:creationId xmlns:a16="http://schemas.microsoft.com/office/drawing/2014/main" id="{DD46AC89-8B3D-B146-9219-1E9ADE6C6B61}"/>
              </a:ext>
            </a:extLst>
          </p:cNvPr>
          <p:cNvSpPr/>
          <p:nvPr/>
        </p:nvSpPr>
        <p:spPr>
          <a:xfrm>
            <a:off x="3733800" y="4225371"/>
            <a:ext cx="1176166" cy="228993"/>
          </a:xfrm>
          <a:prstGeom prst="curvedUpArrow">
            <a:avLst>
              <a:gd name="adj1" fmla="val 15212"/>
              <a:gd name="adj2" fmla="val 45985"/>
              <a:gd name="adj3" fmla="val 23518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91AE55C6-E002-1447-970E-488CADA08C21}"/>
              </a:ext>
            </a:extLst>
          </p:cNvPr>
          <p:cNvSpPr/>
          <p:nvPr/>
        </p:nvSpPr>
        <p:spPr>
          <a:xfrm>
            <a:off x="4713809" y="379600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352795FD-FDEA-D545-99CA-439B614FA0E9}"/>
              </a:ext>
            </a:extLst>
          </p:cNvPr>
          <p:cNvSpPr/>
          <p:nvPr/>
        </p:nvSpPr>
        <p:spPr>
          <a:xfrm>
            <a:off x="4864652" y="3788375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A70001"/>
                </a:solidFill>
              </a:rPr>
              <a:t>·</a:t>
            </a:r>
            <a:endParaRPr lang="sv-SE" dirty="0"/>
          </a:p>
        </p:txBody>
      </p:sp>
      <p:sp>
        <p:nvSpPr>
          <p:cNvPr id="70" name="Uppåtböjd 69">
            <a:extLst>
              <a:ext uri="{FF2B5EF4-FFF2-40B4-BE49-F238E27FC236}">
                <a16:creationId xmlns:a16="http://schemas.microsoft.com/office/drawing/2014/main" id="{519CDF92-ABCD-8049-8DFC-034680028A1C}"/>
              </a:ext>
            </a:extLst>
          </p:cNvPr>
          <p:cNvSpPr/>
          <p:nvPr/>
        </p:nvSpPr>
        <p:spPr>
          <a:xfrm>
            <a:off x="4201632" y="4225438"/>
            <a:ext cx="1073402" cy="214420"/>
          </a:xfrm>
          <a:prstGeom prst="curvedUpArrow">
            <a:avLst>
              <a:gd name="adj1" fmla="val 16341"/>
              <a:gd name="adj2" fmla="val 55285"/>
              <a:gd name="adj3" fmla="val 33315"/>
            </a:avLst>
          </a:prstGeom>
          <a:solidFill>
            <a:srgbClr val="9F0002"/>
          </a:solidFill>
          <a:ln w="6350">
            <a:solidFill>
              <a:srgbClr val="9F000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88355D60-D590-0242-BC02-4628EBF52A6A}"/>
              </a:ext>
            </a:extLst>
          </p:cNvPr>
          <p:cNvSpPr/>
          <p:nvPr/>
        </p:nvSpPr>
        <p:spPr>
          <a:xfrm>
            <a:off x="4963377" y="3791616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rgbClr val="A70001"/>
                </a:solidFill>
              </a:rPr>
              <a:t>10</a:t>
            </a:r>
            <a:r>
              <a:rPr lang="de-DE" b="1" baseline="30000" dirty="0">
                <a:solidFill>
                  <a:srgbClr val="A70001"/>
                </a:solidFill>
              </a:rPr>
              <a:t>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959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  <p:bldP spid="23" grpId="0"/>
      <p:bldP spid="24" grpId="0"/>
      <p:bldP spid="30" grpId="0"/>
      <p:bldP spid="31" grpId="0"/>
      <p:bldP spid="38" grpId="0"/>
      <p:bldP spid="58" grpId="0"/>
      <p:bldP spid="66" grpId="0" animBg="1"/>
      <p:bldP spid="67" grpId="0"/>
      <p:bldP spid="69" grpId="0"/>
      <p:bldP spid="70" grpId="0" animBg="1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C45E171-03C4-2843-A53F-B0CC39A93437}"/>
              </a:ext>
            </a:extLst>
          </p:cNvPr>
          <p:cNvSpPr txBox="1"/>
          <p:nvPr/>
        </p:nvSpPr>
        <p:spPr>
          <a:xfrm>
            <a:off x="652288" y="519302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Exempel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6F334D09-3D74-4A4C-B85C-AC2631B6F0F9}"/>
              </a:ext>
            </a:extLst>
          </p:cNvPr>
          <p:cNvSpPr txBox="1"/>
          <p:nvPr/>
        </p:nvSpPr>
        <p:spPr>
          <a:xfrm>
            <a:off x="827558" y="2429957"/>
            <a:ext cx="261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 4,5 · 10</a:t>
            </a:r>
            <a:r>
              <a:rPr lang="sv-SE" baseline="30000" dirty="0">
                <a:latin typeface="Bradley Hand" pitchFamily="2" charset="77"/>
              </a:rPr>
              <a:t>5 </a:t>
            </a:r>
            <a:r>
              <a:rPr lang="sv-SE" dirty="0">
                <a:latin typeface="Bradley Hand" pitchFamily="2" charset="77"/>
              </a:rPr>
              <a:t>· 2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+mn-lt"/>
              </a:rPr>
              <a:t> =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D669682-898C-C84A-B6C6-5C6E574358B4}"/>
              </a:ext>
            </a:extLst>
          </p:cNvPr>
          <p:cNvSpPr txBox="1"/>
          <p:nvPr/>
        </p:nvSpPr>
        <p:spPr>
          <a:xfrm>
            <a:off x="3122208" y="2429854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4,5 · 2 · 10</a:t>
            </a:r>
            <a:r>
              <a:rPr lang="sv-SE" baseline="30000" dirty="0">
                <a:latin typeface="Bradley Hand" pitchFamily="2" charset="77"/>
              </a:rPr>
              <a:t>5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7ADC32F7-1FDE-6B43-9167-84F3996824F2}"/>
              </a:ext>
            </a:extLst>
          </p:cNvPr>
          <p:cNvSpPr txBox="1"/>
          <p:nvPr/>
        </p:nvSpPr>
        <p:spPr>
          <a:xfrm>
            <a:off x="6276015" y="2411964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9 · 10</a:t>
            </a:r>
            <a:r>
              <a:rPr lang="de-DE" baseline="30000" dirty="0">
                <a:latin typeface="Bradley Hand" pitchFamily="2" charset="77"/>
              </a:rPr>
              <a:t>9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0B1755C-F81B-9241-8C51-E2B3C34D8FB3}"/>
              </a:ext>
            </a:extLst>
          </p:cNvPr>
          <p:cNvSpPr txBox="1"/>
          <p:nvPr/>
        </p:nvSpPr>
        <p:spPr>
          <a:xfrm>
            <a:off x="5131963" y="2411964"/>
            <a:ext cx="131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9 · 10</a:t>
            </a:r>
            <a:r>
              <a:rPr lang="de-DE" baseline="30000" dirty="0">
                <a:latin typeface="Bradley Hand" pitchFamily="2" charset="77"/>
              </a:rPr>
              <a:t>5</a:t>
            </a:r>
            <a:r>
              <a:rPr lang="de-DE" baseline="30000" dirty="0">
                <a:latin typeface="+mn-lt"/>
              </a:rPr>
              <a:t>+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65128049-5CE0-5C4D-9D4F-48458B51140C}"/>
              </a:ext>
            </a:extLst>
          </p:cNvPr>
          <p:cNvSpPr txBox="1"/>
          <p:nvPr/>
        </p:nvSpPr>
        <p:spPr>
          <a:xfrm>
            <a:off x="827557" y="3426171"/>
            <a:ext cx="261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 5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Bradley Hand" pitchFamily="2" charset="77"/>
              </a:rPr>
              <a:t>· 3 · 10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D35055C3-F8F7-E541-A6ED-D19D0CE48282}"/>
              </a:ext>
            </a:extLst>
          </p:cNvPr>
          <p:cNvSpPr txBox="1"/>
          <p:nvPr/>
        </p:nvSpPr>
        <p:spPr>
          <a:xfrm>
            <a:off x="2907579" y="3419483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5 · 3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506479F5-05B8-7344-8AAD-0097C09416A9}"/>
              </a:ext>
            </a:extLst>
          </p:cNvPr>
          <p:cNvSpPr txBox="1"/>
          <p:nvPr/>
        </p:nvSpPr>
        <p:spPr>
          <a:xfrm>
            <a:off x="5955795" y="3419204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15 · 10</a:t>
            </a:r>
            <a:r>
              <a:rPr lang="de-DE" sz="1600" baseline="30000" dirty="0">
                <a:latin typeface="Bradley Hand" pitchFamily="2" charset="77"/>
              </a:rPr>
              <a:t>6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2ED43F1D-AEA2-B04F-997B-69138B254415}"/>
              </a:ext>
            </a:extLst>
          </p:cNvPr>
          <p:cNvSpPr txBox="1"/>
          <p:nvPr/>
        </p:nvSpPr>
        <p:spPr>
          <a:xfrm>
            <a:off x="4685871" y="3412795"/>
            <a:ext cx="1675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15 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de-DE" baseline="30000" dirty="0"/>
              <a:t>+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54CF1087-083D-CD46-B1AF-A0D6B8F60635}"/>
              </a:ext>
            </a:extLst>
          </p:cNvPr>
          <p:cNvSpPr txBox="1"/>
          <p:nvPr/>
        </p:nvSpPr>
        <p:spPr>
          <a:xfrm>
            <a:off x="7006531" y="3410038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1,5 · 10</a:t>
            </a:r>
            <a:r>
              <a:rPr lang="de-DE" sz="1600" baseline="30000" dirty="0">
                <a:latin typeface="Bradley Hand" pitchFamily="2" charset="77"/>
              </a:rPr>
              <a:t>7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20" name="Grupp 19">
            <a:extLst>
              <a:ext uri="{FF2B5EF4-FFF2-40B4-BE49-F238E27FC236}">
                <a16:creationId xmlns:a16="http://schemas.microsoft.com/office/drawing/2014/main" id="{541D2EB8-A17D-DB4F-877C-939448E5EE95}"/>
              </a:ext>
            </a:extLst>
          </p:cNvPr>
          <p:cNvGrpSpPr/>
          <p:nvPr/>
        </p:nvGrpSpPr>
        <p:grpSpPr>
          <a:xfrm>
            <a:off x="2352181" y="519302"/>
            <a:ext cx="5295426" cy="823091"/>
            <a:chOff x="2352181" y="519302"/>
            <a:chExt cx="5295426" cy="823091"/>
          </a:xfrm>
        </p:grpSpPr>
        <p:sp>
          <p:nvSpPr>
            <p:cNvPr id="3" name="textruta 2">
              <a:extLst>
                <a:ext uri="{FF2B5EF4-FFF2-40B4-BE49-F238E27FC236}">
                  <a16:creationId xmlns:a16="http://schemas.microsoft.com/office/drawing/2014/main" id="{B79A5FE3-C4CB-D344-B0A5-19ACEEF2FEBC}"/>
                </a:ext>
              </a:extLst>
            </p:cNvPr>
            <p:cNvSpPr txBox="1"/>
            <p:nvPr/>
          </p:nvSpPr>
          <p:spPr>
            <a:xfrm>
              <a:off x="2352182" y="973061"/>
              <a:ext cx="2205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a) </a:t>
              </a:r>
              <a:r>
                <a:rPr lang="sv-SE" dirty="0"/>
                <a:t>4,5 ∙ 10</a:t>
              </a:r>
              <a:r>
                <a:rPr lang="sv-SE" baseline="30000" dirty="0"/>
                <a:t>5</a:t>
              </a:r>
              <a:r>
                <a:rPr lang="sv-SE" dirty="0"/>
                <a:t> ∙ 2 ∙ 10</a:t>
              </a:r>
              <a:r>
                <a:rPr lang="sv-SE" baseline="30000" dirty="0"/>
                <a:t>4</a:t>
              </a:r>
              <a:r>
                <a:rPr lang="sv-SE" dirty="0"/>
                <a:t> </a:t>
              </a:r>
            </a:p>
          </p:txBody>
        </p: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67212269-C4EE-9045-8B16-17AD1A1DE31C}"/>
                </a:ext>
              </a:extLst>
            </p:cNvPr>
            <p:cNvSpPr txBox="1"/>
            <p:nvPr/>
          </p:nvSpPr>
          <p:spPr>
            <a:xfrm>
              <a:off x="5442221" y="973061"/>
              <a:ext cx="2205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b) </a:t>
              </a:r>
              <a:r>
                <a:rPr lang="sv-SE" dirty="0"/>
                <a:t>5 ∙ 10</a:t>
              </a:r>
              <a:r>
                <a:rPr lang="sv-SE" baseline="30000" dirty="0"/>
                <a:t>4</a:t>
              </a:r>
              <a:r>
                <a:rPr lang="sv-SE" dirty="0"/>
                <a:t> ∙ 3 ∙ 10</a:t>
              </a:r>
              <a:r>
                <a:rPr lang="sv-SE" baseline="30000" dirty="0"/>
                <a:t>2</a:t>
              </a:r>
              <a:r>
                <a:rPr lang="sv-SE" dirty="0"/>
                <a:t> </a:t>
              </a:r>
            </a:p>
          </p:txBody>
        </p:sp>
        <p:sp>
          <p:nvSpPr>
            <p:cNvPr id="84" name="textruta 83">
              <a:extLst>
                <a:ext uri="{FF2B5EF4-FFF2-40B4-BE49-F238E27FC236}">
                  <a16:creationId xmlns:a16="http://schemas.microsoft.com/office/drawing/2014/main" id="{B13551DD-48E8-6441-B693-2FA4C0D91996}"/>
                </a:ext>
              </a:extLst>
            </p:cNvPr>
            <p:cNvSpPr txBox="1"/>
            <p:nvPr/>
          </p:nvSpPr>
          <p:spPr>
            <a:xfrm>
              <a:off x="2352181" y="519302"/>
              <a:ext cx="3881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Beräkna och svara i grundpotensform.</a:t>
              </a:r>
              <a:endParaRPr lang="sv-SE" dirty="0"/>
            </a:p>
          </p:txBody>
        </p:sp>
      </p:grpSp>
      <p:sp>
        <p:nvSpPr>
          <p:cNvPr id="100" name="Rektangel 99">
            <a:extLst>
              <a:ext uri="{FF2B5EF4-FFF2-40B4-BE49-F238E27FC236}">
                <a16:creationId xmlns:a16="http://schemas.microsoft.com/office/drawing/2014/main" id="{7CA0038F-37ED-4A4A-A654-C5273A0CAC3A}"/>
              </a:ext>
            </a:extLst>
          </p:cNvPr>
          <p:cNvSpPr/>
          <p:nvPr/>
        </p:nvSpPr>
        <p:spPr>
          <a:xfrm>
            <a:off x="3443470" y="3869759"/>
            <a:ext cx="4617521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Svaret ska skrivas i grundpotens form. Du gör därför faktorn 15 tio gånger mindre och faktorn 10</a:t>
            </a:r>
            <a:r>
              <a:rPr lang="sv-SE" sz="1400" baseline="30000" dirty="0"/>
              <a:t>6</a:t>
            </a:r>
            <a:r>
              <a:rPr lang="sv-SE" sz="1400" dirty="0"/>
              <a:t> tio gånger större.</a:t>
            </a:r>
          </a:p>
        </p:txBody>
      </p:sp>
      <p:sp>
        <p:nvSpPr>
          <p:cNvPr id="101" name="textruta 100">
            <a:extLst>
              <a:ext uri="{FF2B5EF4-FFF2-40B4-BE49-F238E27FC236}">
                <a16:creationId xmlns:a16="http://schemas.microsoft.com/office/drawing/2014/main" id="{5529FE71-C53A-5241-8EC1-EA56172FAD46}"/>
              </a:ext>
            </a:extLst>
          </p:cNvPr>
          <p:cNvSpPr txBox="1"/>
          <p:nvPr/>
        </p:nvSpPr>
        <p:spPr>
          <a:xfrm>
            <a:off x="927541" y="4967987"/>
            <a:ext cx="58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" pitchFamily="2" charset="77"/>
              </a:rPr>
              <a:t>Svar:</a:t>
            </a:r>
            <a:r>
              <a:rPr lang="sv-SE" dirty="0">
                <a:latin typeface="Bradley Hand" pitchFamily="2" charset="77"/>
              </a:rPr>
              <a:t>    a)  9 · 10</a:t>
            </a:r>
            <a:r>
              <a:rPr lang="de-DE" baseline="30000" dirty="0">
                <a:latin typeface="Bradley Hand" pitchFamily="2" charset="77"/>
              </a:rPr>
              <a:t>9		</a:t>
            </a:r>
            <a:r>
              <a:rPr lang="sv-SE" dirty="0">
                <a:latin typeface="Bradley Hand" pitchFamily="2" charset="77"/>
              </a:rPr>
              <a:t>b)  1,5 · 10</a:t>
            </a:r>
            <a:r>
              <a:rPr lang="de-DE" baseline="30000" dirty="0">
                <a:latin typeface="Bradley Hand" pitchFamily="2" charset="77"/>
              </a:rPr>
              <a:t>7</a:t>
            </a:r>
            <a:r>
              <a:rPr lang="sv-SE" dirty="0">
                <a:latin typeface="Bradley Hand" pitchFamily="2" charset="77"/>
              </a:rPr>
              <a:t> 		</a:t>
            </a:r>
          </a:p>
        </p:txBody>
      </p:sp>
    </p:spTree>
    <p:extLst>
      <p:ext uri="{BB962C8B-B14F-4D97-AF65-F5344CB8AC3E}">
        <p14:creationId xmlns:p14="http://schemas.microsoft.com/office/powerpoint/2010/main" val="188953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23" grpId="0"/>
      <p:bldP spid="24" grpId="0"/>
      <p:bldP spid="25" grpId="0"/>
      <p:bldP spid="26" grpId="0"/>
      <p:bldP spid="27" grpId="0"/>
      <p:bldP spid="100" grpId="0" animBg="1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>
            <a:extLst>
              <a:ext uri="{FF2B5EF4-FFF2-40B4-BE49-F238E27FC236}">
                <a16:creationId xmlns:a16="http://schemas.microsoft.com/office/drawing/2014/main" id="{15BE1317-92BF-B94D-926D-31ECCAC2B7F9}"/>
              </a:ext>
            </a:extLst>
          </p:cNvPr>
          <p:cNvGrpSpPr/>
          <p:nvPr/>
        </p:nvGrpSpPr>
        <p:grpSpPr>
          <a:xfrm>
            <a:off x="1771930" y="1789845"/>
            <a:ext cx="1354750" cy="610951"/>
            <a:chOff x="2188010" y="4017541"/>
            <a:chExt cx="1354750" cy="610951"/>
          </a:xfrm>
        </p:grpSpPr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A6287EEA-05BA-B346-9157-E5FD23E3F4A8}"/>
                </a:ext>
              </a:extLst>
            </p:cNvPr>
            <p:cNvGrpSpPr/>
            <p:nvPr/>
          </p:nvGrpSpPr>
          <p:grpSpPr>
            <a:xfrm>
              <a:off x="2188010" y="4017541"/>
              <a:ext cx="1354750" cy="610951"/>
              <a:chOff x="2325761" y="3563234"/>
              <a:chExt cx="1354750" cy="610951"/>
            </a:xfrm>
          </p:grpSpPr>
          <p:grpSp>
            <p:nvGrpSpPr>
              <p:cNvPr id="23" name="Grupp 22">
                <a:extLst>
                  <a:ext uri="{FF2B5EF4-FFF2-40B4-BE49-F238E27FC236}">
                    <a16:creationId xmlns:a16="http://schemas.microsoft.com/office/drawing/2014/main" id="{52497D0E-2E27-0247-8D80-E9BA50FCB0F7}"/>
                  </a:ext>
                </a:extLst>
              </p:cNvPr>
              <p:cNvGrpSpPr/>
              <p:nvPr/>
            </p:nvGrpSpPr>
            <p:grpSpPr>
              <a:xfrm>
                <a:off x="2325761" y="3563234"/>
                <a:ext cx="432386" cy="610951"/>
                <a:chOff x="3810045" y="1858508"/>
                <a:chExt cx="432386" cy="610951"/>
              </a:xfrm>
            </p:grpSpPr>
            <p:sp>
              <p:nvSpPr>
                <p:cNvPr id="25" name="textruta 24">
                  <a:extLst>
                    <a:ext uri="{FF2B5EF4-FFF2-40B4-BE49-F238E27FC236}">
                      <a16:creationId xmlns:a16="http://schemas.microsoft.com/office/drawing/2014/main" id="{0A23C411-4B5E-6A42-B95E-904C5B28744E}"/>
                    </a:ext>
                  </a:extLst>
                </p:cNvPr>
                <p:cNvSpPr txBox="1"/>
                <p:nvPr/>
              </p:nvSpPr>
              <p:spPr>
                <a:xfrm>
                  <a:off x="3931843" y="1858508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9</a:t>
                  </a:r>
                </a:p>
              </p:txBody>
            </p:sp>
            <p:sp>
              <p:nvSpPr>
                <p:cNvPr id="26" name="textruta 25">
                  <a:extLst>
                    <a:ext uri="{FF2B5EF4-FFF2-40B4-BE49-F238E27FC236}">
                      <a16:creationId xmlns:a16="http://schemas.microsoft.com/office/drawing/2014/main" id="{F3D39638-9157-F044-980C-71BA09593DC1}"/>
                    </a:ext>
                  </a:extLst>
                </p:cNvPr>
                <p:cNvSpPr txBox="1"/>
                <p:nvPr/>
              </p:nvSpPr>
              <p:spPr>
                <a:xfrm>
                  <a:off x="3810045" y="2100127"/>
                  <a:ext cx="4323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3</a:t>
                  </a:r>
                </a:p>
              </p:txBody>
            </p:sp>
            <p:cxnSp>
              <p:nvCxnSpPr>
                <p:cNvPr id="27" name="Rak 26">
                  <a:extLst>
                    <a:ext uri="{FF2B5EF4-FFF2-40B4-BE49-F238E27FC236}">
                      <a16:creationId xmlns:a16="http://schemas.microsoft.com/office/drawing/2014/main" id="{3C759D91-0AEF-0E42-8367-4E1E00FBDD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196588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2F048C3F-B368-E545-AC3E-80AEC6A65723}"/>
                  </a:ext>
                </a:extLst>
              </p:cNvPr>
              <p:cNvSpPr/>
              <p:nvPr/>
            </p:nvSpPr>
            <p:spPr>
              <a:xfrm>
                <a:off x="3380429" y="3734528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9DCA48FE-2667-924C-B5F4-70AA100A4180}"/>
                </a:ext>
              </a:extLst>
            </p:cNvPr>
            <p:cNvSpPr/>
            <p:nvPr/>
          </p:nvSpPr>
          <p:spPr>
            <a:xfrm>
              <a:off x="2482832" y="4158029"/>
              <a:ext cx="8675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7 </a:t>
              </a:r>
              <a:r>
                <a:rPr lang="sv-SE" baseline="30000" dirty="0"/>
                <a:t>- </a:t>
              </a:r>
              <a:r>
                <a:rPr lang="sv-SE" baseline="30000" dirty="0">
                  <a:latin typeface="Bradley Hand" pitchFamily="2" charset="77"/>
                </a:rPr>
                <a:t>2</a:t>
              </a:r>
              <a:endParaRPr lang="sv-SE" dirty="0"/>
            </a:p>
          </p:txBody>
        </p:sp>
      </p:grpSp>
      <p:sp>
        <p:nvSpPr>
          <p:cNvPr id="28" name="textruta 27">
            <a:extLst>
              <a:ext uri="{FF2B5EF4-FFF2-40B4-BE49-F238E27FC236}">
                <a16:creationId xmlns:a16="http://schemas.microsoft.com/office/drawing/2014/main" id="{4E414D8F-2BC7-314E-AFC7-24B6C91D6408}"/>
              </a:ext>
            </a:extLst>
          </p:cNvPr>
          <p:cNvSpPr txBox="1"/>
          <p:nvPr/>
        </p:nvSpPr>
        <p:spPr>
          <a:xfrm>
            <a:off x="3028583" y="1961139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 · 10</a:t>
            </a:r>
            <a:r>
              <a:rPr lang="de-DE" sz="1600" baseline="30000" dirty="0">
                <a:latin typeface="Bradley Hand" pitchFamily="2" charset="77"/>
              </a:rPr>
              <a:t>5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9FDBD3F5-59F8-FB47-8D88-3AA932AD0ACA}"/>
              </a:ext>
            </a:extLst>
          </p:cNvPr>
          <p:cNvSpPr txBox="1"/>
          <p:nvPr/>
        </p:nvSpPr>
        <p:spPr>
          <a:xfrm>
            <a:off x="399093" y="480530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Exempel</a:t>
            </a:r>
          </a:p>
        </p:txBody>
      </p:sp>
      <p:grpSp>
        <p:nvGrpSpPr>
          <p:cNvPr id="42" name="Grupp 41">
            <a:extLst>
              <a:ext uri="{FF2B5EF4-FFF2-40B4-BE49-F238E27FC236}">
                <a16:creationId xmlns:a16="http://schemas.microsoft.com/office/drawing/2014/main" id="{AF884810-84C4-354A-A6BD-A56148B73527}"/>
              </a:ext>
            </a:extLst>
          </p:cNvPr>
          <p:cNvGrpSpPr/>
          <p:nvPr/>
        </p:nvGrpSpPr>
        <p:grpSpPr>
          <a:xfrm>
            <a:off x="1950123" y="2793579"/>
            <a:ext cx="1366439" cy="619910"/>
            <a:chOff x="2269827" y="4047246"/>
            <a:chExt cx="1366439" cy="619910"/>
          </a:xfrm>
        </p:grpSpPr>
        <p:grpSp>
          <p:nvGrpSpPr>
            <p:cNvPr id="43" name="Grupp 42">
              <a:extLst>
                <a:ext uri="{FF2B5EF4-FFF2-40B4-BE49-F238E27FC236}">
                  <a16:creationId xmlns:a16="http://schemas.microsoft.com/office/drawing/2014/main" id="{64DA9F63-7AB4-1A41-BD8A-2D16F872289E}"/>
                </a:ext>
              </a:extLst>
            </p:cNvPr>
            <p:cNvGrpSpPr/>
            <p:nvPr/>
          </p:nvGrpSpPr>
          <p:grpSpPr>
            <a:xfrm>
              <a:off x="2269827" y="4047246"/>
              <a:ext cx="1366439" cy="619910"/>
              <a:chOff x="2407578" y="3592939"/>
              <a:chExt cx="1366439" cy="619910"/>
            </a:xfrm>
          </p:grpSpPr>
          <p:grpSp>
            <p:nvGrpSpPr>
              <p:cNvPr id="45" name="Grupp 44">
                <a:extLst>
                  <a:ext uri="{FF2B5EF4-FFF2-40B4-BE49-F238E27FC236}">
                    <a16:creationId xmlns:a16="http://schemas.microsoft.com/office/drawing/2014/main" id="{46EDABFC-9CB7-D347-8E59-94CB53D523F3}"/>
                  </a:ext>
                </a:extLst>
              </p:cNvPr>
              <p:cNvGrpSpPr/>
              <p:nvPr/>
            </p:nvGrpSpPr>
            <p:grpSpPr>
              <a:xfrm>
                <a:off x="2407578" y="3592939"/>
                <a:ext cx="432386" cy="619910"/>
                <a:chOff x="3891862" y="1888213"/>
                <a:chExt cx="432386" cy="619910"/>
              </a:xfrm>
            </p:grpSpPr>
            <p:sp>
              <p:nvSpPr>
                <p:cNvPr id="47" name="textruta 46">
                  <a:extLst>
                    <a:ext uri="{FF2B5EF4-FFF2-40B4-BE49-F238E27FC236}">
                      <a16:creationId xmlns:a16="http://schemas.microsoft.com/office/drawing/2014/main" id="{CDBCB504-12D8-2E4B-8A60-6972AF59CA83}"/>
                    </a:ext>
                  </a:extLst>
                </p:cNvPr>
                <p:cNvSpPr txBox="1"/>
                <p:nvPr/>
              </p:nvSpPr>
              <p:spPr>
                <a:xfrm>
                  <a:off x="3953357" y="1888213"/>
                  <a:ext cx="29772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48" name="textruta 47">
                  <a:extLst>
                    <a:ext uri="{FF2B5EF4-FFF2-40B4-BE49-F238E27FC236}">
                      <a16:creationId xmlns:a16="http://schemas.microsoft.com/office/drawing/2014/main" id="{D8D95FA6-E60C-E14D-8A04-236AB2319F6E}"/>
                    </a:ext>
                  </a:extLst>
                </p:cNvPr>
                <p:cNvSpPr txBox="1"/>
                <p:nvPr/>
              </p:nvSpPr>
              <p:spPr>
                <a:xfrm>
                  <a:off x="3891862" y="2138791"/>
                  <a:ext cx="4323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5</a:t>
                  </a:r>
                </a:p>
              </p:txBody>
            </p:sp>
            <p:cxnSp>
              <p:nvCxnSpPr>
                <p:cNvPr id="49" name="Rak 48">
                  <a:extLst>
                    <a:ext uri="{FF2B5EF4-FFF2-40B4-BE49-F238E27FC236}">
                      <a16:creationId xmlns:a16="http://schemas.microsoft.com/office/drawing/2014/main" id="{6F0DD569-2FC9-4749-95C7-481A99A9C6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5508" y="2198525"/>
                  <a:ext cx="224943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4CC63960-E152-E24F-BEF4-513C2849A6C0}"/>
                  </a:ext>
                </a:extLst>
              </p:cNvPr>
              <p:cNvSpPr/>
              <p:nvPr/>
            </p:nvSpPr>
            <p:spPr>
              <a:xfrm>
                <a:off x="3473935" y="370589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46FD804B-0C61-1342-AD7D-25C082798EC1}"/>
                </a:ext>
              </a:extLst>
            </p:cNvPr>
            <p:cNvSpPr/>
            <p:nvPr/>
          </p:nvSpPr>
          <p:spPr>
            <a:xfrm>
              <a:off x="2569909" y="4179577"/>
              <a:ext cx="9012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5 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 2 </a:t>
              </a:r>
              <a:endParaRPr lang="sv-SE" dirty="0"/>
            </a:p>
          </p:txBody>
        </p:sp>
      </p:grpSp>
      <p:sp>
        <p:nvSpPr>
          <p:cNvPr id="53" name="textruta 52">
            <a:extLst>
              <a:ext uri="{FF2B5EF4-FFF2-40B4-BE49-F238E27FC236}">
                <a16:creationId xmlns:a16="http://schemas.microsoft.com/office/drawing/2014/main" id="{DCAC966C-E86F-7847-8939-25174011A943}"/>
              </a:ext>
            </a:extLst>
          </p:cNvPr>
          <p:cNvSpPr txBox="1"/>
          <p:nvPr/>
        </p:nvSpPr>
        <p:spPr>
          <a:xfrm>
            <a:off x="3239587" y="2909568"/>
            <a:ext cx="116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0,4 · 10</a:t>
            </a:r>
            <a:r>
              <a:rPr lang="de-DE" sz="1600" baseline="30000" dirty="0">
                <a:latin typeface="Bradley Hand" pitchFamily="2" charset="77"/>
              </a:rPr>
              <a:t>3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FE387EAB-C971-B34B-BEEC-EC660F4CC8FA}"/>
              </a:ext>
            </a:extLst>
          </p:cNvPr>
          <p:cNvSpPr txBox="1"/>
          <p:nvPr/>
        </p:nvSpPr>
        <p:spPr>
          <a:xfrm>
            <a:off x="4334747" y="2906532"/>
            <a:ext cx="94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4 · 10</a:t>
            </a:r>
            <a:r>
              <a:rPr lang="de-DE" baseline="30000" dirty="0">
                <a:latin typeface="Bradley Hand" pitchFamily="2" charset="77"/>
              </a:rPr>
              <a:t>2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2" name="Grupp 1">
            <a:extLst>
              <a:ext uri="{FF2B5EF4-FFF2-40B4-BE49-F238E27FC236}">
                <a16:creationId xmlns:a16="http://schemas.microsoft.com/office/drawing/2014/main" id="{682DDED8-3AA2-8C43-9195-CFC90F55D066}"/>
              </a:ext>
            </a:extLst>
          </p:cNvPr>
          <p:cNvGrpSpPr/>
          <p:nvPr/>
        </p:nvGrpSpPr>
        <p:grpSpPr>
          <a:xfrm>
            <a:off x="2344233" y="485870"/>
            <a:ext cx="5224337" cy="1063424"/>
            <a:chOff x="2344233" y="485870"/>
            <a:chExt cx="5224337" cy="1063424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8CA1BB10-3E3C-D54D-BD58-A136A1E92573}"/>
                </a:ext>
              </a:extLst>
            </p:cNvPr>
            <p:cNvGrpSpPr/>
            <p:nvPr/>
          </p:nvGrpSpPr>
          <p:grpSpPr>
            <a:xfrm>
              <a:off x="2344233" y="887902"/>
              <a:ext cx="1199870" cy="646769"/>
              <a:chOff x="1411993" y="3606248"/>
              <a:chExt cx="1199870" cy="646769"/>
            </a:xfrm>
          </p:grpSpPr>
          <p:sp>
            <p:nvSpPr>
              <p:cNvPr id="9" name="textruta 8">
                <a:extLst>
                  <a:ext uri="{FF2B5EF4-FFF2-40B4-BE49-F238E27FC236}">
                    <a16:creationId xmlns:a16="http://schemas.microsoft.com/office/drawing/2014/main" id="{77E9A68F-48AD-4A43-BFCD-8F61E568D0D9}"/>
                  </a:ext>
                </a:extLst>
              </p:cNvPr>
              <p:cNvSpPr txBox="1"/>
              <p:nvPr/>
            </p:nvSpPr>
            <p:spPr>
              <a:xfrm>
                <a:off x="1411993" y="3725561"/>
                <a:ext cx="3755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a)</a:t>
                </a:r>
                <a:endParaRPr lang="sv-SE" dirty="0"/>
              </a:p>
            </p:txBody>
          </p:sp>
          <p:grpSp>
            <p:nvGrpSpPr>
              <p:cNvPr id="10" name="Grupp 9">
                <a:extLst>
                  <a:ext uri="{FF2B5EF4-FFF2-40B4-BE49-F238E27FC236}">
                    <a16:creationId xmlns:a16="http://schemas.microsoft.com/office/drawing/2014/main" id="{56860CE9-2281-CE42-8EB0-E58D0AF01F78}"/>
                  </a:ext>
                </a:extLst>
              </p:cNvPr>
              <p:cNvGrpSpPr/>
              <p:nvPr/>
            </p:nvGrpSpPr>
            <p:grpSpPr>
              <a:xfrm>
                <a:off x="1678282" y="3606248"/>
                <a:ext cx="933581" cy="646769"/>
                <a:chOff x="3868629" y="1813455"/>
                <a:chExt cx="933581" cy="646769"/>
              </a:xfrm>
            </p:grpSpPr>
            <p:sp>
              <p:nvSpPr>
                <p:cNvPr id="11" name="textruta 10">
                  <a:extLst>
                    <a:ext uri="{FF2B5EF4-FFF2-40B4-BE49-F238E27FC236}">
                      <a16:creationId xmlns:a16="http://schemas.microsoft.com/office/drawing/2014/main" id="{286CB5E3-CC34-054D-AFA3-DBC889D05660}"/>
                    </a:ext>
                  </a:extLst>
                </p:cNvPr>
                <p:cNvSpPr txBox="1"/>
                <p:nvPr/>
              </p:nvSpPr>
              <p:spPr>
                <a:xfrm>
                  <a:off x="3868629" y="1813455"/>
                  <a:ext cx="91144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9 ∙ 10</a:t>
                  </a:r>
                  <a:r>
                    <a:rPr lang="sv-SE" baseline="30000" dirty="0"/>
                    <a:t>7</a:t>
                  </a:r>
                  <a:endParaRPr lang="sv-SE" dirty="0"/>
                </a:p>
              </p:txBody>
            </p:sp>
            <p:sp>
              <p:nvSpPr>
                <p:cNvPr id="12" name="textruta 11">
                  <a:extLst>
                    <a:ext uri="{FF2B5EF4-FFF2-40B4-BE49-F238E27FC236}">
                      <a16:creationId xmlns:a16="http://schemas.microsoft.com/office/drawing/2014/main" id="{FA5D4F20-1928-D444-AD6A-EC303B7C209F}"/>
                    </a:ext>
                  </a:extLst>
                </p:cNvPr>
                <p:cNvSpPr txBox="1"/>
                <p:nvPr/>
              </p:nvSpPr>
              <p:spPr>
                <a:xfrm>
                  <a:off x="3869910" y="2090892"/>
                  <a:ext cx="932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3 ∙ 10</a:t>
                  </a:r>
                  <a:r>
                    <a:rPr lang="sv-SE" baseline="30000" dirty="0"/>
                    <a:t>2</a:t>
                  </a:r>
                  <a:endParaRPr lang="sv-SE" dirty="0"/>
                </a:p>
              </p:txBody>
            </p:sp>
            <p:cxnSp>
              <p:nvCxnSpPr>
                <p:cNvPr id="13" name="Rak 12">
                  <a:extLst>
                    <a:ext uri="{FF2B5EF4-FFF2-40B4-BE49-F238E27FC236}">
                      <a16:creationId xmlns:a16="http://schemas.microsoft.com/office/drawing/2014/main" id="{FD165684-F760-3C44-AB4D-E0634D1C96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1341" y="2141964"/>
                  <a:ext cx="686493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" name="Grupp 29">
              <a:extLst>
                <a:ext uri="{FF2B5EF4-FFF2-40B4-BE49-F238E27FC236}">
                  <a16:creationId xmlns:a16="http://schemas.microsoft.com/office/drawing/2014/main" id="{373A2EC2-9382-9345-B4E2-D3F0E7E5E7C0}"/>
                </a:ext>
              </a:extLst>
            </p:cNvPr>
            <p:cNvGrpSpPr/>
            <p:nvPr/>
          </p:nvGrpSpPr>
          <p:grpSpPr>
            <a:xfrm>
              <a:off x="3999508" y="876360"/>
              <a:ext cx="1518417" cy="672934"/>
              <a:chOff x="1413092" y="3657457"/>
              <a:chExt cx="1518417" cy="672934"/>
            </a:xfrm>
          </p:grpSpPr>
          <p:sp>
            <p:nvSpPr>
              <p:cNvPr id="31" name="textruta 30">
                <a:extLst>
                  <a:ext uri="{FF2B5EF4-FFF2-40B4-BE49-F238E27FC236}">
                    <a16:creationId xmlns:a16="http://schemas.microsoft.com/office/drawing/2014/main" id="{C13C8D0F-791B-CE43-933A-C8685B2F9020}"/>
                  </a:ext>
                </a:extLst>
              </p:cNvPr>
              <p:cNvSpPr txBox="1"/>
              <p:nvPr/>
            </p:nvSpPr>
            <p:spPr>
              <a:xfrm>
                <a:off x="1413092" y="3791789"/>
                <a:ext cx="3755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b)</a:t>
                </a:r>
                <a:endParaRPr lang="sv-SE" dirty="0"/>
              </a:p>
            </p:txBody>
          </p: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4E4F258E-42E8-D445-86AA-AA414E5B829C}"/>
                  </a:ext>
                </a:extLst>
              </p:cNvPr>
              <p:cNvGrpSpPr/>
              <p:nvPr/>
            </p:nvGrpSpPr>
            <p:grpSpPr>
              <a:xfrm>
                <a:off x="1748331" y="3657457"/>
                <a:ext cx="1183178" cy="672934"/>
                <a:chOff x="3938678" y="1864664"/>
                <a:chExt cx="1183178" cy="672934"/>
              </a:xfrm>
            </p:grpSpPr>
            <p:sp>
              <p:nvSpPr>
                <p:cNvPr id="33" name="textruta 32">
                  <a:extLst>
                    <a:ext uri="{FF2B5EF4-FFF2-40B4-BE49-F238E27FC236}">
                      <a16:creationId xmlns:a16="http://schemas.microsoft.com/office/drawing/2014/main" id="{DCF3DA57-2415-AC4B-A82A-84595ABE8E7F}"/>
                    </a:ext>
                  </a:extLst>
                </p:cNvPr>
                <p:cNvSpPr txBox="1"/>
                <p:nvPr/>
              </p:nvSpPr>
              <p:spPr>
                <a:xfrm>
                  <a:off x="4011249" y="1864664"/>
                  <a:ext cx="111060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2 ∙ 10</a:t>
                  </a:r>
                  <a:r>
                    <a:rPr lang="sv-SE" baseline="30000" dirty="0"/>
                    <a:t>5</a:t>
                  </a:r>
                  <a:endParaRPr lang="sv-SE" dirty="0"/>
                </a:p>
              </p:txBody>
            </p:sp>
            <p:sp>
              <p:nvSpPr>
                <p:cNvPr id="34" name="textruta 33">
                  <a:extLst>
                    <a:ext uri="{FF2B5EF4-FFF2-40B4-BE49-F238E27FC236}">
                      <a16:creationId xmlns:a16="http://schemas.microsoft.com/office/drawing/2014/main" id="{FD661D64-34FA-0446-8613-9992F157B274}"/>
                    </a:ext>
                  </a:extLst>
                </p:cNvPr>
                <p:cNvSpPr txBox="1"/>
                <p:nvPr/>
              </p:nvSpPr>
              <p:spPr>
                <a:xfrm>
                  <a:off x="4013973" y="2168266"/>
                  <a:ext cx="932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5 ∙ 10</a:t>
                  </a:r>
                  <a:r>
                    <a:rPr lang="sv-SE" baseline="30000" dirty="0"/>
                    <a:t>2</a:t>
                  </a:r>
                  <a:endParaRPr lang="sv-SE" dirty="0"/>
                </a:p>
              </p:txBody>
            </p:sp>
            <p:cxnSp>
              <p:nvCxnSpPr>
                <p:cNvPr id="35" name="Rak 34">
                  <a:extLst>
                    <a:ext uri="{FF2B5EF4-FFF2-40B4-BE49-F238E27FC236}">
                      <a16:creationId xmlns:a16="http://schemas.microsoft.com/office/drawing/2014/main" id="{A9B65AA0-846F-E344-A16A-2353599CF5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851822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32D5D5EC-24E7-0143-82AC-5BDFEBE449C4}"/>
                </a:ext>
              </a:extLst>
            </p:cNvPr>
            <p:cNvSpPr txBox="1"/>
            <p:nvPr/>
          </p:nvSpPr>
          <p:spPr>
            <a:xfrm>
              <a:off x="3023732" y="485870"/>
              <a:ext cx="3881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Beräkna och svara i grundpotensform.</a:t>
              </a:r>
              <a:endParaRPr lang="sv-SE" dirty="0"/>
            </a:p>
          </p:txBody>
        </p:sp>
        <p:grpSp>
          <p:nvGrpSpPr>
            <p:cNvPr id="50" name="Grupp 49">
              <a:extLst>
                <a:ext uri="{FF2B5EF4-FFF2-40B4-BE49-F238E27FC236}">
                  <a16:creationId xmlns:a16="http://schemas.microsoft.com/office/drawing/2014/main" id="{4B40DB8B-D8E4-EF4F-89A5-E9851AFB3F15}"/>
                </a:ext>
              </a:extLst>
            </p:cNvPr>
            <p:cNvGrpSpPr/>
            <p:nvPr/>
          </p:nvGrpSpPr>
          <p:grpSpPr>
            <a:xfrm>
              <a:off x="5896735" y="851531"/>
              <a:ext cx="1671835" cy="697763"/>
              <a:chOff x="1413092" y="3632628"/>
              <a:chExt cx="1671835" cy="697763"/>
            </a:xfrm>
          </p:grpSpPr>
          <p:sp>
            <p:nvSpPr>
              <p:cNvPr id="51" name="textruta 50">
                <a:extLst>
                  <a:ext uri="{FF2B5EF4-FFF2-40B4-BE49-F238E27FC236}">
                    <a16:creationId xmlns:a16="http://schemas.microsoft.com/office/drawing/2014/main" id="{7ABFC455-EA1F-F54C-9536-C79595A7E3C3}"/>
                  </a:ext>
                </a:extLst>
              </p:cNvPr>
              <p:cNvSpPr txBox="1"/>
              <p:nvPr/>
            </p:nvSpPr>
            <p:spPr>
              <a:xfrm>
                <a:off x="1413092" y="3791789"/>
                <a:ext cx="3755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c)</a:t>
                </a:r>
                <a:endParaRPr lang="sv-SE" dirty="0"/>
              </a:p>
            </p:txBody>
          </p:sp>
          <p:grpSp>
            <p:nvGrpSpPr>
              <p:cNvPr id="52" name="Grupp 51">
                <a:extLst>
                  <a:ext uri="{FF2B5EF4-FFF2-40B4-BE49-F238E27FC236}">
                    <a16:creationId xmlns:a16="http://schemas.microsoft.com/office/drawing/2014/main" id="{9E326322-D127-894E-B26D-20AAF8DE54FA}"/>
                  </a:ext>
                </a:extLst>
              </p:cNvPr>
              <p:cNvGrpSpPr/>
              <p:nvPr/>
            </p:nvGrpSpPr>
            <p:grpSpPr>
              <a:xfrm>
                <a:off x="1748331" y="3632628"/>
                <a:ext cx="1336596" cy="697763"/>
                <a:chOff x="3938678" y="1839835"/>
                <a:chExt cx="1336596" cy="697763"/>
              </a:xfrm>
            </p:grpSpPr>
            <p:sp>
              <p:nvSpPr>
                <p:cNvPr id="57" name="textruta 56">
                  <a:extLst>
                    <a:ext uri="{FF2B5EF4-FFF2-40B4-BE49-F238E27FC236}">
                      <a16:creationId xmlns:a16="http://schemas.microsoft.com/office/drawing/2014/main" id="{72425A36-EA1F-F545-A632-30129BD7A3D8}"/>
                    </a:ext>
                  </a:extLst>
                </p:cNvPr>
                <p:cNvSpPr txBox="1"/>
                <p:nvPr/>
              </p:nvSpPr>
              <p:spPr>
                <a:xfrm>
                  <a:off x="4164667" y="1839835"/>
                  <a:ext cx="111060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10</a:t>
                  </a:r>
                  <a:r>
                    <a:rPr lang="sv-SE" baseline="30000" dirty="0"/>
                    <a:t>7</a:t>
                  </a:r>
                  <a:endParaRPr lang="sv-SE" dirty="0"/>
                </a:p>
              </p:txBody>
            </p:sp>
            <p:sp>
              <p:nvSpPr>
                <p:cNvPr id="58" name="textruta 57">
                  <a:extLst>
                    <a:ext uri="{FF2B5EF4-FFF2-40B4-BE49-F238E27FC236}">
                      <a16:creationId xmlns:a16="http://schemas.microsoft.com/office/drawing/2014/main" id="{F8345022-ADA5-B04C-A2A2-DBA9CADC1A0F}"/>
                    </a:ext>
                  </a:extLst>
                </p:cNvPr>
                <p:cNvSpPr txBox="1"/>
                <p:nvPr/>
              </p:nvSpPr>
              <p:spPr>
                <a:xfrm>
                  <a:off x="4013973" y="2168266"/>
                  <a:ext cx="932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4 ∙ 10</a:t>
                  </a:r>
                  <a:r>
                    <a:rPr lang="sv-SE" baseline="30000" dirty="0"/>
                    <a:t>4</a:t>
                  </a:r>
                  <a:endParaRPr lang="sv-SE" dirty="0"/>
                </a:p>
              </p:txBody>
            </p:sp>
            <p:cxnSp>
              <p:nvCxnSpPr>
                <p:cNvPr id="59" name="Rak 58">
                  <a:extLst>
                    <a:ext uri="{FF2B5EF4-FFF2-40B4-BE49-F238E27FC236}">
                      <a16:creationId xmlns:a16="http://schemas.microsoft.com/office/drawing/2014/main" id="{4794C46A-E1BD-2B4F-99D5-FFD711672E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851822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" name="Grupp 2">
            <a:extLst>
              <a:ext uri="{FF2B5EF4-FFF2-40B4-BE49-F238E27FC236}">
                <a16:creationId xmlns:a16="http://schemas.microsoft.com/office/drawing/2014/main" id="{BCA2B095-62CC-8A42-92E4-A108DF5B1480}"/>
              </a:ext>
            </a:extLst>
          </p:cNvPr>
          <p:cNvGrpSpPr/>
          <p:nvPr/>
        </p:nvGrpSpPr>
        <p:grpSpPr>
          <a:xfrm>
            <a:off x="518816" y="1779855"/>
            <a:ext cx="1395067" cy="631106"/>
            <a:chOff x="518816" y="1779855"/>
            <a:chExt cx="1395067" cy="631106"/>
          </a:xfrm>
        </p:grpSpPr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337D2D7F-7AD8-BE48-B8EC-8CD8F64FD266}"/>
                </a:ext>
              </a:extLst>
            </p:cNvPr>
            <p:cNvGrpSpPr/>
            <p:nvPr/>
          </p:nvGrpSpPr>
          <p:grpSpPr>
            <a:xfrm>
              <a:off x="823024" y="1779855"/>
              <a:ext cx="1090859" cy="631106"/>
              <a:chOff x="2370488" y="3581265"/>
              <a:chExt cx="1090859" cy="631106"/>
            </a:xfrm>
          </p:grpSpPr>
          <p:grpSp>
            <p:nvGrpSpPr>
              <p:cNvPr id="15" name="Grupp 14">
                <a:extLst>
                  <a:ext uri="{FF2B5EF4-FFF2-40B4-BE49-F238E27FC236}">
                    <a16:creationId xmlns:a16="http://schemas.microsoft.com/office/drawing/2014/main" id="{0D9F7EF2-F5C0-354E-9E88-CCAEFEF6BE4A}"/>
                  </a:ext>
                </a:extLst>
              </p:cNvPr>
              <p:cNvGrpSpPr/>
              <p:nvPr/>
            </p:nvGrpSpPr>
            <p:grpSpPr>
              <a:xfrm>
                <a:off x="2370488" y="3581265"/>
                <a:ext cx="1077539" cy="631106"/>
                <a:chOff x="3854772" y="1876539"/>
                <a:chExt cx="1077539" cy="631106"/>
              </a:xfrm>
            </p:grpSpPr>
            <p:sp>
              <p:nvSpPr>
                <p:cNvPr id="17" name="textruta 16">
                  <a:extLst>
                    <a:ext uri="{FF2B5EF4-FFF2-40B4-BE49-F238E27FC236}">
                      <a16:creationId xmlns:a16="http://schemas.microsoft.com/office/drawing/2014/main" id="{3689C6DF-7182-0F4F-8EAB-A652CBDC8DCD}"/>
                    </a:ext>
                  </a:extLst>
                </p:cNvPr>
                <p:cNvSpPr txBox="1"/>
                <p:nvPr/>
              </p:nvSpPr>
              <p:spPr>
                <a:xfrm>
                  <a:off x="3948035" y="1876539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9 · 10</a:t>
                  </a:r>
                  <a:r>
                    <a:rPr lang="sv-SE" baseline="30000" dirty="0">
                      <a:latin typeface="Bradley Hand" pitchFamily="2" charset="77"/>
                    </a:rPr>
                    <a:t>7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sp>
              <p:nvSpPr>
                <p:cNvPr id="18" name="textruta 17">
                  <a:extLst>
                    <a:ext uri="{FF2B5EF4-FFF2-40B4-BE49-F238E27FC236}">
                      <a16:creationId xmlns:a16="http://schemas.microsoft.com/office/drawing/2014/main" id="{75EE1E50-8E9E-DA4B-B13D-45BC745840DC}"/>
                    </a:ext>
                  </a:extLst>
                </p:cNvPr>
                <p:cNvSpPr txBox="1"/>
                <p:nvPr/>
              </p:nvSpPr>
              <p:spPr>
                <a:xfrm>
                  <a:off x="3854772" y="2138313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3 · 10</a:t>
                  </a:r>
                  <a:r>
                    <a:rPr lang="sv-SE" baseline="30000" dirty="0">
                      <a:latin typeface="Bradley Hand" pitchFamily="2" charset="77"/>
                    </a:rPr>
                    <a:t>2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cxnSp>
              <p:nvCxnSpPr>
                <p:cNvPr id="19" name="Rak 18">
                  <a:extLst>
                    <a:ext uri="{FF2B5EF4-FFF2-40B4-BE49-F238E27FC236}">
                      <a16:creationId xmlns:a16="http://schemas.microsoft.com/office/drawing/2014/main" id="{06C6C9B2-D08C-F349-BF7D-57DD862500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706871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FE4594DD-5E49-1E44-BF8C-EC811A3B3774}"/>
                  </a:ext>
                </a:extLst>
              </p:cNvPr>
              <p:cNvSpPr/>
              <p:nvPr/>
            </p:nvSpPr>
            <p:spPr>
              <a:xfrm>
                <a:off x="3161265" y="3723100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60" name="textruta 59">
              <a:extLst>
                <a:ext uri="{FF2B5EF4-FFF2-40B4-BE49-F238E27FC236}">
                  <a16:creationId xmlns:a16="http://schemas.microsoft.com/office/drawing/2014/main" id="{E41912D9-EC60-7B48-8E5F-E97F3796EDCA}"/>
                </a:ext>
              </a:extLst>
            </p:cNvPr>
            <p:cNvSpPr txBox="1"/>
            <p:nvPr/>
          </p:nvSpPr>
          <p:spPr>
            <a:xfrm>
              <a:off x="518816" y="1882817"/>
              <a:ext cx="466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a)</a:t>
              </a:r>
              <a:endParaRPr lang="sv-SE" dirty="0">
                <a:latin typeface="+mn-lt"/>
              </a:endParaRPr>
            </a:p>
          </p:txBody>
        </p:sp>
      </p:grpSp>
      <p:sp>
        <p:nvSpPr>
          <p:cNvPr id="61" name="Rektangel 60">
            <a:extLst>
              <a:ext uri="{FF2B5EF4-FFF2-40B4-BE49-F238E27FC236}">
                <a16:creationId xmlns:a16="http://schemas.microsoft.com/office/drawing/2014/main" id="{4F202801-130E-1343-B588-63C4D1103C04}"/>
              </a:ext>
            </a:extLst>
          </p:cNvPr>
          <p:cNvSpPr/>
          <p:nvPr/>
        </p:nvSpPr>
        <p:spPr>
          <a:xfrm>
            <a:off x="5602043" y="1897567"/>
            <a:ext cx="2871313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Först delar du upp divisionen. Sedan räknar du tiopotenserna för sig.</a:t>
            </a: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3807EED7-B79B-0245-8310-9042C19DC26B}"/>
              </a:ext>
            </a:extLst>
          </p:cNvPr>
          <p:cNvGrpSpPr/>
          <p:nvPr/>
        </p:nvGrpSpPr>
        <p:grpSpPr>
          <a:xfrm>
            <a:off x="518816" y="2778752"/>
            <a:ext cx="1490986" cy="648821"/>
            <a:chOff x="518816" y="2778752"/>
            <a:chExt cx="1490986" cy="648821"/>
          </a:xfrm>
        </p:grpSpPr>
        <p:grpSp>
          <p:nvGrpSpPr>
            <p:cNvPr id="36" name="Grupp 35">
              <a:extLst>
                <a:ext uri="{FF2B5EF4-FFF2-40B4-BE49-F238E27FC236}">
                  <a16:creationId xmlns:a16="http://schemas.microsoft.com/office/drawing/2014/main" id="{BEA51471-DCA4-3F49-A704-8F44A8854241}"/>
                </a:ext>
              </a:extLst>
            </p:cNvPr>
            <p:cNvGrpSpPr/>
            <p:nvPr/>
          </p:nvGrpSpPr>
          <p:grpSpPr>
            <a:xfrm>
              <a:off x="836344" y="2778752"/>
              <a:ext cx="1173458" cy="648821"/>
              <a:chOff x="2287889" y="3575942"/>
              <a:chExt cx="1173458" cy="648821"/>
            </a:xfrm>
          </p:grpSpPr>
          <p:grpSp>
            <p:nvGrpSpPr>
              <p:cNvPr id="37" name="Grupp 36">
                <a:extLst>
                  <a:ext uri="{FF2B5EF4-FFF2-40B4-BE49-F238E27FC236}">
                    <a16:creationId xmlns:a16="http://schemas.microsoft.com/office/drawing/2014/main" id="{AFD58253-02BF-4649-BC89-E822F0BC1B6C}"/>
                  </a:ext>
                </a:extLst>
              </p:cNvPr>
              <p:cNvGrpSpPr/>
              <p:nvPr/>
            </p:nvGrpSpPr>
            <p:grpSpPr>
              <a:xfrm>
                <a:off x="2287889" y="3575942"/>
                <a:ext cx="1157482" cy="648821"/>
                <a:chOff x="3772173" y="1871216"/>
                <a:chExt cx="1157482" cy="648821"/>
              </a:xfrm>
            </p:grpSpPr>
            <p:sp>
              <p:nvSpPr>
                <p:cNvPr id="39" name="textruta 38">
                  <a:extLst>
                    <a:ext uri="{FF2B5EF4-FFF2-40B4-BE49-F238E27FC236}">
                      <a16:creationId xmlns:a16="http://schemas.microsoft.com/office/drawing/2014/main" id="{173A7F7D-3DBC-F94C-9845-1007ABBBA99B}"/>
                    </a:ext>
                  </a:extLst>
                </p:cNvPr>
                <p:cNvSpPr txBox="1"/>
                <p:nvPr/>
              </p:nvSpPr>
              <p:spPr>
                <a:xfrm>
                  <a:off x="3852116" y="1871216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 · 10</a:t>
                  </a:r>
                  <a:r>
                    <a:rPr lang="sv-SE" baseline="30000" dirty="0">
                      <a:latin typeface="Bradley Hand" pitchFamily="2" charset="77"/>
                    </a:rPr>
                    <a:t>5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sp>
              <p:nvSpPr>
                <p:cNvPr id="40" name="textruta 39">
                  <a:extLst>
                    <a:ext uri="{FF2B5EF4-FFF2-40B4-BE49-F238E27FC236}">
                      <a16:creationId xmlns:a16="http://schemas.microsoft.com/office/drawing/2014/main" id="{CE739DC7-542F-E549-8BBE-47113C6E567A}"/>
                    </a:ext>
                  </a:extLst>
                </p:cNvPr>
                <p:cNvSpPr txBox="1"/>
                <p:nvPr/>
              </p:nvSpPr>
              <p:spPr>
                <a:xfrm>
                  <a:off x="3772173" y="2150705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5 · 10</a:t>
                  </a:r>
                  <a:r>
                    <a:rPr lang="sv-SE" baseline="30000" dirty="0">
                      <a:latin typeface="Bradley Hand" pitchFamily="2" charset="77"/>
                    </a:rPr>
                    <a:t>2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cxnSp>
              <p:nvCxnSpPr>
                <p:cNvPr id="41" name="Rak 40">
                  <a:extLst>
                    <a:ext uri="{FF2B5EF4-FFF2-40B4-BE49-F238E27FC236}">
                      <a16:creationId xmlns:a16="http://schemas.microsoft.com/office/drawing/2014/main" id="{4BF90604-795D-5942-A26E-4FECC68356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4031" y="2183662"/>
                  <a:ext cx="801518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555D43EB-CC79-6A4B-A4D3-D6724A86D579}"/>
                  </a:ext>
                </a:extLst>
              </p:cNvPr>
              <p:cNvSpPr/>
              <p:nvPr/>
            </p:nvSpPr>
            <p:spPr>
              <a:xfrm>
                <a:off x="3161265" y="3723100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62" name="textruta 61">
              <a:extLst>
                <a:ext uri="{FF2B5EF4-FFF2-40B4-BE49-F238E27FC236}">
                  <a16:creationId xmlns:a16="http://schemas.microsoft.com/office/drawing/2014/main" id="{19B76319-F58D-E049-811D-D76D521781AC}"/>
                </a:ext>
              </a:extLst>
            </p:cNvPr>
            <p:cNvSpPr txBox="1"/>
            <p:nvPr/>
          </p:nvSpPr>
          <p:spPr>
            <a:xfrm>
              <a:off x="518816" y="2915772"/>
              <a:ext cx="466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b)</a:t>
              </a:r>
              <a:endParaRPr lang="sv-SE" dirty="0">
                <a:latin typeface="+mn-lt"/>
              </a:endParaRPr>
            </a:p>
          </p:txBody>
        </p:sp>
      </p:grpSp>
      <p:sp>
        <p:nvSpPr>
          <p:cNvPr id="63" name="Rektangel 62">
            <a:extLst>
              <a:ext uri="{FF2B5EF4-FFF2-40B4-BE49-F238E27FC236}">
                <a16:creationId xmlns:a16="http://schemas.microsoft.com/office/drawing/2014/main" id="{C8119CED-91DE-BA42-B573-EBEC0F5B1CB3}"/>
              </a:ext>
            </a:extLst>
          </p:cNvPr>
          <p:cNvSpPr/>
          <p:nvPr/>
        </p:nvSpPr>
        <p:spPr>
          <a:xfrm>
            <a:off x="5602042" y="2793579"/>
            <a:ext cx="3153769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Svaret ska skrivas i grundpotensform. Du gör därför faktorn 0,4 tio gånger större och faktorn 10</a:t>
            </a:r>
            <a:r>
              <a:rPr lang="sv-SE" sz="1400" baseline="30000" dirty="0"/>
              <a:t>3</a:t>
            </a:r>
            <a:r>
              <a:rPr lang="sv-SE" sz="1400" dirty="0"/>
              <a:t> tio gånger mindre.</a:t>
            </a:r>
          </a:p>
        </p:txBody>
      </p:sp>
      <p:grpSp>
        <p:nvGrpSpPr>
          <p:cNvPr id="64" name="Grupp 63">
            <a:extLst>
              <a:ext uri="{FF2B5EF4-FFF2-40B4-BE49-F238E27FC236}">
                <a16:creationId xmlns:a16="http://schemas.microsoft.com/office/drawing/2014/main" id="{4A42EE88-E35E-6F4D-AA36-EFFB733FFFFC}"/>
              </a:ext>
            </a:extLst>
          </p:cNvPr>
          <p:cNvGrpSpPr/>
          <p:nvPr/>
        </p:nvGrpSpPr>
        <p:grpSpPr>
          <a:xfrm>
            <a:off x="521547" y="3673165"/>
            <a:ext cx="1490986" cy="648854"/>
            <a:chOff x="518816" y="2778719"/>
            <a:chExt cx="1490986" cy="648854"/>
          </a:xfrm>
        </p:grpSpPr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C9D8406D-F9EF-3D4E-A88C-2E386FC1948D}"/>
                </a:ext>
              </a:extLst>
            </p:cNvPr>
            <p:cNvGrpSpPr/>
            <p:nvPr/>
          </p:nvGrpSpPr>
          <p:grpSpPr>
            <a:xfrm>
              <a:off x="836344" y="2778719"/>
              <a:ext cx="1173458" cy="648854"/>
              <a:chOff x="2287889" y="3575909"/>
              <a:chExt cx="1173458" cy="648854"/>
            </a:xfrm>
          </p:grpSpPr>
          <p:grpSp>
            <p:nvGrpSpPr>
              <p:cNvPr id="67" name="Grupp 66">
                <a:extLst>
                  <a:ext uri="{FF2B5EF4-FFF2-40B4-BE49-F238E27FC236}">
                    <a16:creationId xmlns:a16="http://schemas.microsoft.com/office/drawing/2014/main" id="{8B2EE639-E734-564F-AC82-F55DEDAF6B0C}"/>
                  </a:ext>
                </a:extLst>
              </p:cNvPr>
              <p:cNvGrpSpPr/>
              <p:nvPr/>
            </p:nvGrpSpPr>
            <p:grpSpPr>
              <a:xfrm>
                <a:off x="2287889" y="3575909"/>
                <a:ext cx="1077539" cy="648854"/>
                <a:chOff x="3772173" y="1871183"/>
                <a:chExt cx="1077539" cy="648854"/>
              </a:xfrm>
            </p:grpSpPr>
            <p:sp>
              <p:nvSpPr>
                <p:cNvPr id="69" name="textruta 68">
                  <a:extLst>
                    <a:ext uri="{FF2B5EF4-FFF2-40B4-BE49-F238E27FC236}">
                      <a16:creationId xmlns:a16="http://schemas.microsoft.com/office/drawing/2014/main" id="{9A2E44A9-6396-3544-B506-FC6D0F33B35D}"/>
                    </a:ext>
                  </a:extLst>
                </p:cNvPr>
                <p:cNvSpPr txBox="1"/>
                <p:nvPr/>
              </p:nvSpPr>
              <p:spPr>
                <a:xfrm>
                  <a:off x="3993071" y="1871183"/>
                  <a:ext cx="6947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10</a:t>
                  </a:r>
                  <a:r>
                    <a:rPr lang="sv-SE" baseline="30000" dirty="0">
                      <a:latin typeface="Bradley Hand" pitchFamily="2" charset="77"/>
                    </a:rPr>
                    <a:t>7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sp>
              <p:nvSpPr>
                <p:cNvPr id="70" name="textruta 69">
                  <a:extLst>
                    <a:ext uri="{FF2B5EF4-FFF2-40B4-BE49-F238E27FC236}">
                      <a16:creationId xmlns:a16="http://schemas.microsoft.com/office/drawing/2014/main" id="{C4238BE1-9559-034F-8570-C606B512E231}"/>
                    </a:ext>
                  </a:extLst>
                </p:cNvPr>
                <p:cNvSpPr txBox="1"/>
                <p:nvPr/>
              </p:nvSpPr>
              <p:spPr>
                <a:xfrm>
                  <a:off x="3772173" y="2150705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4 · 10</a:t>
                  </a:r>
                  <a:r>
                    <a:rPr lang="sv-SE" baseline="30000" dirty="0">
                      <a:latin typeface="Bradley Hand" pitchFamily="2" charset="77"/>
                    </a:rPr>
                    <a:t>4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cxnSp>
              <p:nvCxnSpPr>
                <p:cNvPr id="71" name="Rak 70">
                  <a:extLst>
                    <a:ext uri="{FF2B5EF4-FFF2-40B4-BE49-F238E27FC236}">
                      <a16:creationId xmlns:a16="http://schemas.microsoft.com/office/drawing/2014/main" id="{6907D4C3-5F6B-824D-8ADB-151891C9F50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4031" y="2183662"/>
                  <a:ext cx="801518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Rektangel 67">
                <a:extLst>
                  <a:ext uri="{FF2B5EF4-FFF2-40B4-BE49-F238E27FC236}">
                    <a16:creationId xmlns:a16="http://schemas.microsoft.com/office/drawing/2014/main" id="{C7439D32-63BC-5C40-9954-1C789CCEA114}"/>
                  </a:ext>
                </a:extLst>
              </p:cNvPr>
              <p:cNvSpPr/>
              <p:nvPr/>
            </p:nvSpPr>
            <p:spPr>
              <a:xfrm>
                <a:off x="3161265" y="3723100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66" name="textruta 65">
              <a:extLst>
                <a:ext uri="{FF2B5EF4-FFF2-40B4-BE49-F238E27FC236}">
                  <a16:creationId xmlns:a16="http://schemas.microsoft.com/office/drawing/2014/main" id="{B74B875E-DE6B-144A-B661-1BD69FF6547A}"/>
                </a:ext>
              </a:extLst>
            </p:cNvPr>
            <p:cNvSpPr txBox="1"/>
            <p:nvPr/>
          </p:nvSpPr>
          <p:spPr>
            <a:xfrm>
              <a:off x="518816" y="2915772"/>
              <a:ext cx="466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c)</a:t>
              </a:r>
              <a:endParaRPr lang="sv-SE" dirty="0">
                <a:latin typeface="+mn-lt"/>
              </a:endParaRPr>
            </a:p>
          </p:txBody>
        </p:sp>
      </p:grpSp>
      <p:sp>
        <p:nvSpPr>
          <p:cNvPr id="72" name="Rektangel 71">
            <a:extLst>
              <a:ext uri="{FF2B5EF4-FFF2-40B4-BE49-F238E27FC236}">
                <a16:creationId xmlns:a16="http://schemas.microsoft.com/office/drawing/2014/main" id="{7137B812-CB2E-9744-8341-0BE8204FD18D}"/>
              </a:ext>
            </a:extLst>
          </p:cNvPr>
          <p:cNvSpPr/>
          <p:nvPr/>
        </p:nvSpPr>
        <p:spPr>
          <a:xfrm>
            <a:off x="5630765" y="3786412"/>
            <a:ext cx="218012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skriver 10</a:t>
            </a:r>
            <a:r>
              <a:rPr lang="sv-SE" sz="1400" baseline="30000" dirty="0"/>
              <a:t>7</a:t>
            </a:r>
            <a:r>
              <a:rPr lang="sv-SE" sz="1400" dirty="0"/>
              <a:t> som 10 · 10</a:t>
            </a:r>
            <a:r>
              <a:rPr lang="sv-SE" sz="1400" baseline="30000" dirty="0"/>
              <a:t>6</a:t>
            </a:r>
            <a:r>
              <a:rPr lang="sv-SE" sz="1400" dirty="0"/>
              <a:t>.</a:t>
            </a:r>
          </a:p>
        </p:txBody>
      </p:sp>
      <p:grpSp>
        <p:nvGrpSpPr>
          <p:cNvPr id="74" name="Grupp 73">
            <a:extLst>
              <a:ext uri="{FF2B5EF4-FFF2-40B4-BE49-F238E27FC236}">
                <a16:creationId xmlns:a16="http://schemas.microsoft.com/office/drawing/2014/main" id="{A170F0CE-2E24-FC4C-B721-4E60D6A7F0CC}"/>
              </a:ext>
            </a:extLst>
          </p:cNvPr>
          <p:cNvGrpSpPr/>
          <p:nvPr/>
        </p:nvGrpSpPr>
        <p:grpSpPr>
          <a:xfrm>
            <a:off x="1906246" y="3707062"/>
            <a:ext cx="1157480" cy="614957"/>
            <a:chOff x="2303867" y="3590769"/>
            <a:chExt cx="1157480" cy="614957"/>
          </a:xfrm>
        </p:grpSpPr>
        <p:grpSp>
          <p:nvGrpSpPr>
            <p:cNvPr id="76" name="Grupp 75">
              <a:extLst>
                <a:ext uri="{FF2B5EF4-FFF2-40B4-BE49-F238E27FC236}">
                  <a16:creationId xmlns:a16="http://schemas.microsoft.com/office/drawing/2014/main" id="{C744E160-57B3-4F48-9546-10BD863BE6D1}"/>
                </a:ext>
              </a:extLst>
            </p:cNvPr>
            <p:cNvGrpSpPr/>
            <p:nvPr/>
          </p:nvGrpSpPr>
          <p:grpSpPr>
            <a:xfrm>
              <a:off x="2303867" y="3590769"/>
              <a:ext cx="1085176" cy="614957"/>
              <a:chOff x="3788151" y="1886043"/>
              <a:chExt cx="1085176" cy="614957"/>
            </a:xfrm>
          </p:grpSpPr>
          <p:sp>
            <p:nvSpPr>
              <p:cNvPr id="78" name="textruta 77">
                <a:extLst>
                  <a:ext uri="{FF2B5EF4-FFF2-40B4-BE49-F238E27FC236}">
                    <a16:creationId xmlns:a16="http://schemas.microsoft.com/office/drawing/2014/main" id="{A3D646AF-ECCE-1843-8141-43C72D3B8F5F}"/>
                  </a:ext>
                </a:extLst>
              </p:cNvPr>
              <p:cNvSpPr txBox="1"/>
              <p:nvPr/>
            </p:nvSpPr>
            <p:spPr>
              <a:xfrm>
                <a:off x="3788151" y="1886043"/>
                <a:ext cx="963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 · 10</a:t>
                </a:r>
                <a:r>
                  <a:rPr lang="sv-SE" baseline="30000" dirty="0">
                    <a:latin typeface="Bradley Hand" pitchFamily="2" charset="77"/>
                  </a:rPr>
                  <a:t>6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79" name="textruta 78">
                <a:extLst>
                  <a:ext uri="{FF2B5EF4-FFF2-40B4-BE49-F238E27FC236}">
                    <a16:creationId xmlns:a16="http://schemas.microsoft.com/office/drawing/2014/main" id="{76519010-311A-7C4B-A8C1-0CD0EC2794AE}"/>
                  </a:ext>
                </a:extLst>
              </p:cNvPr>
              <p:cNvSpPr txBox="1"/>
              <p:nvPr/>
            </p:nvSpPr>
            <p:spPr>
              <a:xfrm>
                <a:off x="3795788" y="2131668"/>
                <a:ext cx="107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 4 · 10</a:t>
                </a:r>
                <a:r>
                  <a:rPr lang="sv-SE" baseline="30000" dirty="0">
                    <a:latin typeface="Bradley Hand" pitchFamily="2" charset="77"/>
                  </a:rPr>
                  <a:t>4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80" name="Rak 79">
                <a:extLst>
                  <a:ext uri="{FF2B5EF4-FFF2-40B4-BE49-F238E27FC236}">
                    <a16:creationId xmlns:a16="http://schemas.microsoft.com/office/drawing/2014/main" id="{80A9F6E1-9734-F74A-B63A-4898D8B1C3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44031" y="2183662"/>
                <a:ext cx="801518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7" name="Rektangel 76">
              <a:extLst>
                <a:ext uri="{FF2B5EF4-FFF2-40B4-BE49-F238E27FC236}">
                  <a16:creationId xmlns:a16="http://schemas.microsoft.com/office/drawing/2014/main" id="{CA691323-9CFE-8C4D-A3F4-C16C3D1CAF10}"/>
                </a:ext>
              </a:extLst>
            </p:cNvPr>
            <p:cNvSpPr/>
            <p:nvPr/>
          </p:nvSpPr>
          <p:spPr>
            <a:xfrm>
              <a:off x="3161265" y="372310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=</a:t>
              </a:r>
              <a:endParaRPr lang="sv-SE" dirty="0">
                <a:latin typeface="Bradley Hand" pitchFamily="2" charset="77"/>
              </a:endParaRPr>
            </a:p>
          </p:txBody>
        </p:sp>
      </p:grpSp>
      <p:grpSp>
        <p:nvGrpSpPr>
          <p:cNvPr id="81" name="Grupp 80">
            <a:extLst>
              <a:ext uri="{FF2B5EF4-FFF2-40B4-BE49-F238E27FC236}">
                <a16:creationId xmlns:a16="http://schemas.microsoft.com/office/drawing/2014/main" id="{57ADF0DC-9626-6F47-8DE4-5B3B204682EB}"/>
              </a:ext>
            </a:extLst>
          </p:cNvPr>
          <p:cNvGrpSpPr/>
          <p:nvPr/>
        </p:nvGrpSpPr>
        <p:grpSpPr>
          <a:xfrm>
            <a:off x="2910487" y="3726099"/>
            <a:ext cx="1390249" cy="595920"/>
            <a:chOff x="2246017" y="4071236"/>
            <a:chExt cx="1390249" cy="595920"/>
          </a:xfrm>
        </p:grpSpPr>
        <p:grpSp>
          <p:nvGrpSpPr>
            <p:cNvPr id="82" name="Grupp 81">
              <a:extLst>
                <a:ext uri="{FF2B5EF4-FFF2-40B4-BE49-F238E27FC236}">
                  <a16:creationId xmlns:a16="http://schemas.microsoft.com/office/drawing/2014/main" id="{FD8FD51D-95C5-0744-A10F-9710AC64BF13}"/>
                </a:ext>
              </a:extLst>
            </p:cNvPr>
            <p:cNvGrpSpPr/>
            <p:nvPr/>
          </p:nvGrpSpPr>
          <p:grpSpPr>
            <a:xfrm>
              <a:off x="2246017" y="4071236"/>
              <a:ext cx="1390249" cy="595920"/>
              <a:chOff x="2383768" y="3616929"/>
              <a:chExt cx="1390249" cy="595920"/>
            </a:xfrm>
          </p:grpSpPr>
          <p:grpSp>
            <p:nvGrpSpPr>
              <p:cNvPr id="84" name="Grupp 83">
                <a:extLst>
                  <a:ext uri="{FF2B5EF4-FFF2-40B4-BE49-F238E27FC236}">
                    <a16:creationId xmlns:a16="http://schemas.microsoft.com/office/drawing/2014/main" id="{64A6DCBD-4CCF-0840-B9C3-21A7DF90ABAA}"/>
                  </a:ext>
                </a:extLst>
              </p:cNvPr>
              <p:cNvGrpSpPr/>
              <p:nvPr/>
            </p:nvGrpSpPr>
            <p:grpSpPr>
              <a:xfrm>
                <a:off x="2383768" y="3616929"/>
                <a:ext cx="482618" cy="595920"/>
                <a:chOff x="3868052" y="1912203"/>
                <a:chExt cx="482618" cy="595920"/>
              </a:xfrm>
            </p:grpSpPr>
            <p:sp>
              <p:nvSpPr>
                <p:cNvPr id="86" name="textruta 85">
                  <a:extLst>
                    <a:ext uri="{FF2B5EF4-FFF2-40B4-BE49-F238E27FC236}">
                      <a16:creationId xmlns:a16="http://schemas.microsoft.com/office/drawing/2014/main" id="{EC19338F-2C99-FE40-88C2-5C6623436EA5}"/>
                    </a:ext>
                  </a:extLst>
                </p:cNvPr>
                <p:cNvSpPr txBox="1"/>
                <p:nvPr/>
              </p:nvSpPr>
              <p:spPr>
                <a:xfrm>
                  <a:off x="3918284" y="1912203"/>
                  <a:ext cx="4323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10</a:t>
                  </a:r>
                </a:p>
              </p:txBody>
            </p:sp>
            <p:sp>
              <p:nvSpPr>
                <p:cNvPr id="87" name="textruta 86">
                  <a:extLst>
                    <a:ext uri="{FF2B5EF4-FFF2-40B4-BE49-F238E27FC236}">
                      <a16:creationId xmlns:a16="http://schemas.microsoft.com/office/drawing/2014/main" id="{5D3632D3-CB6E-A245-8263-15079AF76B67}"/>
                    </a:ext>
                  </a:extLst>
                </p:cNvPr>
                <p:cNvSpPr txBox="1"/>
                <p:nvPr/>
              </p:nvSpPr>
              <p:spPr>
                <a:xfrm>
                  <a:off x="3868052" y="2138791"/>
                  <a:ext cx="43238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4</a:t>
                  </a:r>
                </a:p>
              </p:txBody>
            </p:sp>
            <p:cxnSp>
              <p:nvCxnSpPr>
                <p:cNvPr id="88" name="Rak 87">
                  <a:extLst>
                    <a:ext uri="{FF2B5EF4-FFF2-40B4-BE49-F238E27FC236}">
                      <a16:creationId xmlns:a16="http://schemas.microsoft.com/office/drawing/2014/main" id="{681CAC3A-3816-DB42-B948-AE99338C8EB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5508" y="2198525"/>
                  <a:ext cx="224943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5" name="Rektangel 84">
                <a:extLst>
                  <a:ext uri="{FF2B5EF4-FFF2-40B4-BE49-F238E27FC236}">
                    <a16:creationId xmlns:a16="http://schemas.microsoft.com/office/drawing/2014/main" id="{D3640507-B7CF-2548-A323-251347160AD5}"/>
                  </a:ext>
                </a:extLst>
              </p:cNvPr>
              <p:cNvSpPr/>
              <p:nvPr/>
            </p:nvSpPr>
            <p:spPr>
              <a:xfrm>
                <a:off x="3473935" y="3705892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83" name="Rektangel 82">
              <a:extLst>
                <a:ext uri="{FF2B5EF4-FFF2-40B4-BE49-F238E27FC236}">
                  <a16:creationId xmlns:a16="http://schemas.microsoft.com/office/drawing/2014/main" id="{1E08BBFD-5872-4946-AD35-9090D959D944}"/>
                </a:ext>
              </a:extLst>
            </p:cNvPr>
            <p:cNvSpPr/>
            <p:nvPr/>
          </p:nvSpPr>
          <p:spPr>
            <a:xfrm>
              <a:off x="2569909" y="4179577"/>
              <a:ext cx="9012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>
                  <a:latin typeface="Bradley Hand" pitchFamily="2" charset="77"/>
                </a:rPr>
                <a:t>6 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 4 </a:t>
              </a:r>
              <a:endParaRPr lang="sv-SE" dirty="0"/>
            </a:p>
          </p:txBody>
        </p:sp>
      </p:grpSp>
      <p:sp>
        <p:nvSpPr>
          <p:cNvPr id="89" name="textruta 88">
            <a:extLst>
              <a:ext uri="{FF2B5EF4-FFF2-40B4-BE49-F238E27FC236}">
                <a16:creationId xmlns:a16="http://schemas.microsoft.com/office/drawing/2014/main" id="{52A4026B-1640-E740-AF8C-83EB090B3DBD}"/>
              </a:ext>
            </a:extLst>
          </p:cNvPr>
          <p:cNvSpPr txBox="1"/>
          <p:nvPr/>
        </p:nvSpPr>
        <p:spPr>
          <a:xfrm>
            <a:off x="4228409" y="3810218"/>
            <a:ext cx="105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 · 10</a:t>
            </a:r>
            <a:r>
              <a:rPr lang="de-DE" baseline="30000" dirty="0">
                <a:latin typeface="Bradley Hand" pitchFamily="2" charset="77"/>
              </a:rPr>
              <a:t>2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90" name="textruta 89">
            <a:extLst>
              <a:ext uri="{FF2B5EF4-FFF2-40B4-BE49-F238E27FC236}">
                <a16:creationId xmlns:a16="http://schemas.microsoft.com/office/drawing/2014/main" id="{3FEFB12F-EDF2-B34C-8097-5A80CA106495}"/>
              </a:ext>
            </a:extLst>
          </p:cNvPr>
          <p:cNvSpPr txBox="1"/>
          <p:nvPr/>
        </p:nvSpPr>
        <p:spPr>
          <a:xfrm>
            <a:off x="618241" y="5101288"/>
            <a:ext cx="58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" pitchFamily="2" charset="77"/>
              </a:rPr>
              <a:t>Svar:</a:t>
            </a:r>
            <a:r>
              <a:rPr lang="sv-SE" dirty="0">
                <a:latin typeface="Bradley Hand" pitchFamily="2" charset="77"/>
              </a:rPr>
              <a:t>    a)  3 · 10</a:t>
            </a:r>
            <a:r>
              <a:rPr lang="de-DE" baseline="30000" dirty="0">
                <a:latin typeface="Bradley Hand" pitchFamily="2" charset="77"/>
              </a:rPr>
              <a:t>5		</a:t>
            </a:r>
            <a:r>
              <a:rPr lang="sv-SE" dirty="0">
                <a:latin typeface="Bradley Hand" pitchFamily="2" charset="77"/>
              </a:rPr>
              <a:t>b)  4 · 10</a:t>
            </a:r>
            <a:r>
              <a:rPr lang="de-DE" baseline="30000" dirty="0">
                <a:latin typeface="Bradley Hand" pitchFamily="2" charset="77"/>
              </a:rPr>
              <a:t>2	</a:t>
            </a:r>
            <a:r>
              <a:rPr lang="sv-SE" dirty="0">
                <a:latin typeface="Bradley Hand" pitchFamily="2" charset="77"/>
              </a:rPr>
              <a:t> c)   2,5 · 10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		</a:t>
            </a:r>
          </a:p>
        </p:txBody>
      </p:sp>
    </p:spTree>
    <p:extLst>
      <p:ext uri="{BB962C8B-B14F-4D97-AF65-F5344CB8AC3E}">
        <p14:creationId xmlns:p14="http://schemas.microsoft.com/office/powerpoint/2010/main" val="227406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3" grpId="0"/>
      <p:bldP spid="56" grpId="0"/>
      <p:bldP spid="61" grpId="0" animBg="1"/>
      <p:bldP spid="63" grpId="0" animBg="1"/>
      <p:bldP spid="72" grpId="0" animBg="1"/>
      <p:bldP spid="89" grpId="0"/>
      <p:bldP spid="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 19">
            <a:extLst>
              <a:ext uri="{FF2B5EF4-FFF2-40B4-BE49-F238E27FC236}">
                <a16:creationId xmlns:a16="http://schemas.microsoft.com/office/drawing/2014/main" id="{15BE1317-92BF-B94D-926D-31ECCAC2B7F9}"/>
              </a:ext>
            </a:extLst>
          </p:cNvPr>
          <p:cNvGrpSpPr/>
          <p:nvPr/>
        </p:nvGrpSpPr>
        <p:grpSpPr>
          <a:xfrm>
            <a:off x="2362870" y="3259033"/>
            <a:ext cx="1421810" cy="634828"/>
            <a:chOff x="2218529" y="4021190"/>
            <a:chExt cx="1421810" cy="634828"/>
          </a:xfrm>
        </p:grpSpPr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A6287EEA-05BA-B346-9157-E5FD23E3F4A8}"/>
                </a:ext>
              </a:extLst>
            </p:cNvPr>
            <p:cNvGrpSpPr/>
            <p:nvPr/>
          </p:nvGrpSpPr>
          <p:grpSpPr>
            <a:xfrm>
              <a:off x="2218529" y="4021190"/>
              <a:ext cx="1421810" cy="634828"/>
              <a:chOff x="2356280" y="3566883"/>
              <a:chExt cx="1421810" cy="634828"/>
            </a:xfrm>
          </p:grpSpPr>
          <p:grpSp>
            <p:nvGrpSpPr>
              <p:cNvPr id="23" name="Grupp 22">
                <a:extLst>
                  <a:ext uri="{FF2B5EF4-FFF2-40B4-BE49-F238E27FC236}">
                    <a16:creationId xmlns:a16="http://schemas.microsoft.com/office/drawing/2014/main" id="{52497D0E-2E27-0247-8D80-E9BA50FCB0F7}"/>
                  </a:ext>
                </a:extLst>
              </p:cNvPr>
              <p:cNvGrpSpPr/>
              <p:nvPr/>
            </p:nvGrpSpPr>
            <p:grpSpPr>
              <a:xfrm>
                <a:off x="2356280" y="3566883"/>
                <a:ext cx="611376" cy="634828"/>
                <a:chOff x="3840564" y="1862157"/>
                <a:chExt cx="611376" cy="634828"/>
              </a:xfrm>
            </p:grpSpPr>
            <p:sp>
              <p:nvSpPr>
                <p:cNvPr id="25" name="textruta 24">
                  <a:extLst>
                    <a:ext uri="{FF2B5EF4-FFF2-40B4-BE49-F238E27FC236}">
                      <a16:creationId xmlns:a16="http://schemas.microsoft.com/office/drawing/2014/main" id="{0A23C411-4B5E-6A42-B95E-904C5B28744E}"/>
                    </a:ext>
                  </a:extLst>
                </p:cNvPr>
                <p:cNvSpPr txBox="1"/>
                <p:nvPr/>
              </p:nvSpPr>
              <p:spPr>
                <a:xfrm>
                  <a:off x="3840564" y="1862157"/>
                  <a:ext cx="6113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7,5</a:t>
                  </a:r>
                </a:p>
              </p:txBody>
            </p:sp>
            <p:sp>
              <p:nvSpPr>
                <p:cNvPr id="26" name="textruta 25">
                  <a:extLst>
                    <a:ext uri="{FF2B5EF4-FFF2-40B4-BE49-F238E27FC236}">
                      <a16:creationId xmlns:a16="http://schemas.microsoft.com/office/drawing/2014/main" id="{F3D39638-9157-F044-980C-71BA09593DC1}"/>
                    </a:ext>
                  </a:extLst>
                </p:cNvPr>
                <p:cNvSpPr txBox="1"/>
                <p:nvPr/>
              </p:nvSpPr>
              <p:spPr>
                <a:xfrm>
                  <a:off x="3863291" y="2127653"/>
                  <a:ext cx="4050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3</a:t>
                  </a:r>
                </a:p>
              </p:txBody>
            </p:sp>
            <p:cxnSp>
              <p:nvCxnSpPr>
                <p:cNvPr id="27" name="Rak 26">
                  <a:extLst>
                    <a:ext uri="{FF2B5EF4-FFF2-40B4-BE49-F238E27FC236}">
                      <a16:creationId xmlns:a16="http://schemas.microsoft.com/office/drawing/2014/main" id="{3C759D91-0AEF-0E42-8367-4E1E00FBDD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90393" y="2195090"/>
                  <a:ext cx="377951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2F048C3F-B368-E545-AC3E-80AEC6A65723}"/>
                  </a:ext>
                </a:extLst>
              </p:cNvPr>
              <p:cNvSpPr/>
              <p:nvPr/>
            </p:nvSpPr>
            <p:spPr>
              <a:xfrm>
                <a:off x="3478008" y="3736409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9DCA48FE-2667-924C-B5F4-70AA100A4180}"/>
                </a:ext>
              </a:extLst>
            </p:cNvPr>
            <p:cNvSpPr/>
            <p:nvPr/>
          </p:nvSpPr>
          <p:spPr>
            <a:xfrm>
              <a:off x="2597357" y="4173443"/>
              <a:ext cx="8483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1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3</a:t>
              </a:r>
              <a:endParaRPr lang="sv-SE" dirty="0"/>
            </a:p>
          </p:txBody>
        </p:sp>
      </p:grpSp>
      <p:sp>
        <p:nvSpPr>
          <p:cNvPr id="28" name="textruta 27">
            <a:extLst>
              <a:ext uri="{FF2B5EF4-FFF2-40B4-BE49-F238E27FC236}">
                <a16:creationId xmlns:a16="http://schemas.microsoft.com/office/drawing/2014/main" id="{4E414D8F-2BC7-314E-AFC7-24B6C91D6408}"/>
              </a:ext>
            </a:extLst>
          </p:cNvPr>
          <p:cNvSpPr txBox="1"/>
          <p:nvPr/>
        </p:nvSpPr>
        <p:spPr>
          <a:xfrm>
            <a:off x="3659674" y="3418320"/>
            <a:ext cx="141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2,5 · 10</a:t>
            </a:r>
            <a:r>
              <a:rPr lang="de-DE" sz="1600" baseline="30000" dirty="0">
                <a:latin typeface="Bradley Hand" pitchFamily="2" charset="77"/>
              </a:rPr>
              <a:t>-4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9FDBD3F5-59F8-FB47-8D88-3AA932AD0ACA}"/>
              </a:ext>
            </a:extLst>
          </p:cNvPr>
          <p:cNvSpPr txBox="1"/>
          <p:nvPr/>
        </p:nvSpPr>
        <p:spPr>
          <a:xfrm>
            <a:off x="433667" y="507028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Exempel</a:t>
            </a:r>
          </a:p>
        </p:txBody>
      </p:sp>
      <p:grpSp>
        <p:nvGrpSpPr>
          <p:cNvPr id="42" name="Grupp 41">
            <a:extLst>
              <a:ext uri="{FF2B5EF4-FFF2-40B4-BE49-F238E27FC236}">
                <a16:creationId xmlns:a16="http://schemas.microsoft.com/office/drawing/2014/main" id="{AF884810-84C4-354A-A6BD-A56148B73527}"/>
              </a:ext>
            </a:extLst>
          </p:cNvPr>
          <p:cNvGrpSpPr/>
          <p:nvPr/>
        </p:nvGrpSpPr>
        <p:grpSpPr>
          <a:xfrm>
            <a:off x="2328475" y="4656337"/>
            <a:ext cx="1561614" cy="633148"/>
            <a:chOff x="2247631" y="4027174"/>
            <a:chExt cx="1561614" cy="633148"/>
          </a:xfrm>
        </p:grpSpPr>
        <p:grpSp>
          <p:nvGrpSpPr>
            <p:cNvPr id="43" name="Grupp 42">
              <a:extLst>
                <a:ext uri="{FF2B5EF4-FFF2-40B4-BE49-F238E27FC236}">
                  <a16:creationId xmlns:a16="http://schemas.microsoft.com/office/drawing/2014/main" id="{64DA9F63-7AB4-1A41-BD8A-2D16F872289E}"/>
                </a:ext>
              </a:extLst>
            </p:cNvPr>
            <p:cNvGrpSpPr/>
            <p:nvPr/>
          </p:nvGrpSpPr>
          <p:grpSpPr>
            <a:xfrm>
              <a:off x="2247631" y="4027174"/>
              <a:ext cx="1561614" cy="633148"/>
              <a:chOff x="2385382" y="3572867"/>
              <a:chExt cx="1561614" cy="633148"/>
            </a:xfrm>
          </p:grpSpPr>
          <p:grpSp>
            <p:nvGrpSpPr>
              <p:cNvPr id="45" name="Grupp 44">
                <a:extLst>
                  <a:ext uri="{FF2B5EF4-FFF2-40B4-BE49-F238E27FC236}">
                    <a16:creationId xmlns:a16="http://schemas.microsoft.com/office/drawing/2014/main" id="{46EDABFC-9CB7-D347-8E59-94CB53D523F3}"/>
                  </a:ext>
                </a:extLst>
              </p:cNvPr>
              <p:cNvGrpSpPr/>
              <p:nvPr/>
            </p:nvGrpSpPr>
            <p:grpSpPr>
              <a:xfrm>
                <a:off x="2385382" y="3572867"/>
                <a:ext cx="928672" cy="633148"/>
                <a:chOff x="3869666" y="1868141"/>
                <a:chExt cx="928672" cy="633148"/>
              </a:xfrm>
            </p:grpSpPr>
            <p:sp>
              <p:nvSpPr>
                <p:cNvPr id="47" name="textruta 46">
                  <a:extLst>
                    <a:ext uri="{FF2B5EF4-FFF2-40B4-BE49-F238E27FC236}">
                      <a16:creationId xmlns:a16="http://schemas.microsoft.com/office/drawing/2014/main" id="{CDBCB504-12D8-2E4B-8A60-6972AF59CA83}"/>
                    </a:ext>
                  </a:extLst>
                </p:cNvPr>
                <p:cNvSpPr txBox="1"/>
                <p:nvPr/>
              </p:nvSpPr>
              <p:spPr>
                <a:xfrm>
                  <a:off x="3886898" y="1868141"/>
                  <a:ext cx="9114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1,5</a:t>
                  </a:r>
                </a:p>
              </p:txBody>
            </p:sp>
            <p:sp>
              <p:nvSpPr>
                <p:cNvPr id="48" name="textruta 47">
                  <a:extLst>
                    <a:ext uri="{FF2B5EF4-FFF2-40B4-BE49-F238E27FC236}">
                      <a16:creationId xmlns:a16="http://schemas.microsoft.com/office/drawing/2014/main" id="{D8D95FA6-E60C-E14D-8A04-236AB2319F6E}"/>
                    </a:ext>
                  </a:extLst>
                </p:cNvPr>
                <p:cNvSpPr txBox="1"/>
                <p:nvPr/>
              </p:nvSpPr>
              <p:spPr>
                <a:xfrm>
                  <a:off x="3869666" y="2131957"/>
                  <a:ext cx="46510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3</a:t>
                  </a:r>
                </a:p>
              </p:txBody>
            </p:sp>
            <p:cxnSp>
              <p:nvCxnSpPr>
                <p:cNvPr id="49" name="Rak 48">
                  <a:extLst>
                    <a:ext uri="{FF2B5EF4-FFF2-40B4-BE49-F238E27FC236}">
                      <a16:creationId xmlns:a16="http://schemas.microsoft.com/office/drawing/2014/main" id="{6F0DD569-2FC9-4749-95C7-481A99A9C6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327087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4CC63960-E152-E24F-BEF4-513C2849A6C0}"/>
                  </a:ext>
                </a:extLst>
              </p:cNvPr>
              <p:cNvSpPr/>
              <p:nvPr/>
            </p:nvSpPr>
            <p:spPr>
              <a:xfrm>
                <a:off x="3646914" y="3714388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44" name="Rektangel 43">
              <a:extLst>
                <a:ext uri="{FF2B5EF4-FFF2-40B4-BE49-F238E27FC236}">
                  <a16:creationId xmlns:a16="http://schemas.microsoft.com/office/drawing/2014/main" id="{46FD804B-0C61-1342-AD7D-25C082798EC1}"/>
                </a:ext>
              </a:extLst>
            </p:cNvPr>
            <p:cNvSpPr/>
            <p:nvPr/>
          </p:nvSpPr>
          <p:spPr>
            <a:xfrm>
              <a:off x="2611741" y="4168695"/>
              <a:ext cx="10486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· 10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2 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(</a:t>
              </a:r>
              <a:r>
                <a:rPr lang="sv-SE" baseline="30000" dirty="0"/>
                <a:t>-</a:t>
              </a:r>
              <a:r>
                <a:rPr lang="sv-SE" baseline="30000" dirty="0">
                  <a:latin typeface="Bradley Hand" pitchFamily="2" charset="77"/>
                </a:rPr>
                <a:t>5)</a:t>
              </a:r>
              <a:endParaRPr lang="sv-SE" dirty="0"/>
            </a:p>
          </p:txBody>
        </p:sp>
      </p:grpSp>
      <p:sp>
        <p:nvSpPr>
          <p:cNvPr id="53" name="textruta 52">
            <a:extLst>
              <a:ext uri="{FF2B5EF4-FFF2-40B4-BE49-F238E27FC236}">
                <a16:creationId xmlns:a16="http://schemas.microsoft.com/office/drawing/2014/main" id="{DCAC966C-E86F-7847-8939-25174011A943}"/>
              </a:ext>
            </a:extLst>
          </p:cNvPr>
          <p:cNvSpPr txBox="1"/>
          <p:nvPr/>
        </p:nvSpPr>
        <p:spPr>
          <a:xfrm>
            <a:off x="3792730" y="4797858"/>
            <a:ext cx="1492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0,3 · 10</a:t>
            </a:r>
            <a:r>
              <a:rPr lang="sv-SE" sz="1600" baseline="30000" dirty="0"/>
              <a:t>-</a:t>
            </a:r>
            <a:r>
              <a:rPr lang="sv-SE" sz="1600" baseline="30000" dirty="0">
                <a:latin typeface="Bradley Hand" pitchFamily="2" charset="77"/>
              </a:rPr>
              <a:t>2 </a:t>
            </a:r>
            <a:r>
              <a:rPr lang="de-DE" sz="1600" baseline="30000" dirty="0"/>
              <a:t>+ </a:t>
            </a:r>
            <a:r>
              <a:rPr lang="de-DE" sz="1600" baseline="30000" dirty="0">
                <a:latin typeface="Bradley Hand" pitchFamily="2" charset="77"/>
              </a:rPr>
              <a:t>5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6ED1CEFC-137F-C645-BCB9-E106B1512E92}"/>
              </a:ext>
            </a:extLst>
          </p:cNvPr>
          <p:cNvSpPr txBox="1"/>
          <p:nvPr/>
        </p:nvSpPr>
        <p:spPr>
          <a:xfrm>
            <a:off x="5114886" y="4787192"/>
            <a:ext cx="1181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0,3 · 10</a:t>
            </a:r>
            <a:r>
              <a:rPr lang="de-DE" baseline="30000" dirty="0">
                <a:latin typeface="Bradley Hand" pitchFamily="2" charset="77"/>
              </a:rPr>
              <a:t>3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6" name="textruta 55">
            <a:extLst>
              <a:ext uri="{FF2B5EF4-FFF2-40B4-BE49-F238E27FC236}">
                <a16:creationId xmlns:a16="http://schemas.microsoft.com/office/drawing/2014/main" id="{FE387EAB-C971-B34B-BEEC-EC660F4CC8FA}"/>
              </a:ext>
            </a:extLst>
          </p:cNvPr>
          <p:cNvSpPr txBox="1"/>
          <p:nvPr/>
        </p:nvSpPr>
        <p:spPr>
          <a:xfrm>
            <a:off x="6196510" y="4778236"/>
            <a:ext cx="98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3 · 10</a:t>
            </a:r>
            <a:r>
              <a:rPr lang="de-DE" baseline="30000" dirty="0">
                <a:latin typeface="Bradley Hand" pitchFamily="2" charset="77"/>
              </a:rPr>
              <a:t>2</a:t>
            </a:r>
            <a:endParaRPr lang="sv-SE" dirty="0">
              <a:latin typeface="Bradley Hand" pitchFamily="2" charset="77"/>
            </a:endParaRPr>
          </a:p>
        </p:txBody>
      </p:sp>
      <p:grpSp>
        <p:nvGrpSpPr>
          <p:cNvPr id="50" name="Grupp 49">
            <a:extLst>
              <a:ext uri="{FF2B5EF4-FFF2-40B4-BE49-F238E27FC236}">
                <a16:creationId xmlns:a16="http://schemas.microsoft.com/office/drawing/2014/main" id="{69EC8429-173B-C444-ADF1-2E144F67D4E3}"/>
              </a:ext>
            </a:extLst>
          </p:cNvPr>
          <p:cNvGrpSpPr/>
          <p:nvPr/>
        </p:nvGrpSpPr>
        <p:grpSpPr>
          <a:xfrm>
            <a:off x="2242276" y="523780"/>
            <a:ext cx="5220064" cy="1017675"/>
            <a:chOff x="2242276" y="523780"/>
            <a:chExt cx="5220064" cy="1017675"/>
          </a:xfrm>
        </p:grpSpPr>
        <p:grpSp>
          <p:nvGrpSpPr>
            <p:cNvPr id="8" name="Grupp 7">
              <a:extLst>
                <a:ext uri="{FF2B5EF4-FFF2-40B4-BE49-F238E27FC236}">
                  <a16:creationId xmlns:a16="http://schemas.microsoft.com/office/drawing/2014/main" id="{8CA1BB10-3E3C-D54D-BD58-A136A1E92573}"/>
                </a:ext>
              </a:extLst>
            </p:cNvPr>
            <p:cNvGrpSpPr/>
            <p:nvPr/>
          </p:nvGrpSpPr>
          <p:grpSpPr>
            <a:xfrm>
              <a:off x="4430368" y="868439"/>
              <a:ext cx="1365072" cy="673016"/>
              <a:chOff x="1413092" y="3657457"/>
              <a:chExt cx="1365072" cy="673016"/>
            </a:xfrm>
          </p:grpSpPr>
          <p:sp>
            <p:nvSpPr>
              <p:cNvPr id="9" name="textruta 8">
                <a:extLst>
                  <a:ext uri="{FF2B5EF4-FFF2-40B4-BE49-F238E27FC236}">
                    <a16:creationId xmlns:a16="http://schemas.microsoft.com/office/drawing/2014/main" id="{77E9A68F-48AD-4A43-BFCD-8F61E568D0D9}"/>
                  </a:ext>
                </a:extLst>
              </p:cNvPr>
              <p:cNvSpPr txBox="1"/>
              <p:nvPr/>
            </p:nvSpPr>
            <p:spPr>
              <a:xfrm>
                <a:off x="1413092" y="3791789"/>
                <a:ext cx="3755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b)</a:t>
                </a:r>
                <a:endParaRPr lang="sv-SE" dirty="0"/>
              </a:p>
            </p:txBody>
          </p:sp>
          <p:grpSp>
            <p:nvGrpSpPr>
              <p:cNvPr id="10" name="Grupp 9">
                <a:extLst>
                  <a:ext uri="{FF2B5EF4-FFF2-40B4-BE49-F238E27FC236}">
                    <a16:creationId xmlns:a16="http://schemas.microsoft.com/office/drawing/2014/main" id="{56860CE9-2281-CE42-8EB0-E58D0AF01F78}"/>
                  </a:ext>
                </a:extLst>
              </p:cNvPr>
              <p:cNvGrpSpPr/>
              <p:nvPr/>
            </p:nvGrpSpPr>
            <p:grpSpPr>
              <a:xfrm>
                <a:off x="1680281" y="3657457"/>
                <a:ext cx="1097883" cy="673016"/>
                <a:chOff x="3870628" y="1864664"/>
                <a:chExt cx="1097883" cy="673016"/>
              </a:xfrm>
            </p:grpSpPr>
            <p:sp>
              <p:nvSpPr>
                <p:cNvPr id="11" name="textruta 10">
                  <a:extLst>
                    <a:ext uri="{FF2B5EF4-FFF2-40B4-BE49-F238E27FC236}">
                      <a16:creationId xmlns:a16="http://schemas.microsoft.com/office/drawing/2014/main" id="{286CB5E3-CC34-054D-AFA3-DBC889D05660}"/>
                    </a:ext>
                  </a:extLst>
                </p:cNvPr>
                <p:cNvSpPr txBox="1"/>
                <p:nvPr/>
              </p:nvSpPr>
              <p:spPr>
                <a:xfrm>
                  <a:off x="3870628" y="1864664"/>
                  <a:ext cx="109788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7,5 ∙ 10</a:t>
                  </a:r>
                  <a:r>
                    <a:rPr lang="sv-SE" baseline="30000" dirty="0"/>
                    <a:t>-1</a:t>
                  </a:r>
                  <a:endParaRPr lang="sv-SE" dirty="0"/>
                </a:p>
              </p:txBody>
            </p:sp>
            <p:sp>
              <p:nvSpPr>
                <p:cNvPr id="12" name="textruta 11">
                  <a:extLst>
                    <a:ext uri="{FF2B5EF4-FFF2-40B4-BE49-F238E27FC236}">
                      <a16:creationId xmlns:a16="http://schemas.microsoft.com/office/drawing/2014/main" id="{FA5D4F20-1928-D444-AD6A-EC303B7C209F}"/>
                    </a:ext>
                  </a:extLst>
                </p:cNvPr>
                <p:cNvSpPr txBox="1"/>
                <p:nvPr/>
              </p:nvSpPr>
              <p:spPr>
                <a:xfrm>
                  <a:off x="3889031" y="2168348"/>
                  <a:ext cx="932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3 ∙ 10</a:t>
                  </a:r>
                  <a:r>
                    <a:rPr lang="sv-SE" baseline="30000" dirty="0"/>
                    <a:t>3</a:t>
                  </a:r>
                  <a:endParaRPr lang="sv-SE" dirty="0"/>
                </a:p>
              </p:txBody>
            </p:sp>
            <p:cxnSp>
              <p:nvCxnSpPr>
                <p:cNvPr id="13" name="Rak 12">
                  <a:extLst>
                    <a:ext uri="{FF2B5EF4-FFF2-40B4-BE49-F238E27FC236}">
                      <a16:creationId xmlns:a16="http://schemas.microsoft.com/office/drawing/2014/main" id="{FD165684-F760-3C44-AB4D-E0634D1C96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686493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0" name="Grupp 29">
              <a:extLst>
                <a:ext uri="{FF2B5EF4-FFF2-40B4-BE49-F238E27FC236}">
                  <a16:creationId xmlns:a16="http://schemas.microsoft.com/office/drawing/2014/main" id="{373A2EC2-9382-9345-B4E2-D3F0E7E5E7C0}"/>
                </a:ext>
              </a:extLst>
            </p:cNvPr>
            <p:cNvGrpSpPr/>
            <p:nvPr/>
          </p:nvGrpSpPr>
          <p:grpSpPr>
            <a:xfrm>
              <a:off x="6084544" y="868521"/>
              <a:ext cx="1377796" cy="672934"/>
              <a:chOff x="1413092" y="3657457"/>
              <a:chExt cx="1377796" cy="672934"/>
            </a:xfrm>
          </p:grpSpPr>
          <p:sp>
            <p:nvSpPr>
              <p:cNvPr id="31" name="textruta 30">
                <a:extLst>
                  <a:ext uri="{FF2B5EF4-FFF2-40B4-BE49-F238E27FC236}">
                    <a16:creationId xmlns:a16="http://schemas.microsoft.com/office/drawing/2014/main" id="{C13C8D0F-791B-CE43-933A-C8685B2F9020}"/>
                  </a:ext>
                </a:extLst>
              </p:cNvPr>
              <p:cNvSpPr txBox="1"/>
              <p:nvPr/>
            </p:nvSpPr>
            <p:spPr>
              <a:xfrm>
                <a:off x="1413092" y="3791789"/>
                <a:ext cx="3755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c)</a:t>
                </a:r>
                <a:endParaRPr lang="sv-SE" dirty="0"/>
              </a:p>
            </p:txBody>
          </p:sp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4E4F258E-42E8-D445-86AA-AA414E5B829C}"/>
                  </a:ext>
                </a:extLst>
              </p:cNvPr>
              <p:cNvGrpSpPr/>
              <p:nvPr/>
            </p:nvGrpSpPr>
            <p:grpSpPr>
              <a:xfrm>
                <a:off x="1680281" y="3657457"/>
                <a:ext cx="1110607" cy="672934"/>
                <a:chOff x="3870628" y="1864664"/>
                <a:chExt cx="1110607" cy="672934"/>
              </a:xfrm>
            </p:grpSpPr>
            <p:sp>
              <p:nvSpPr>
                <p:cNvPr id="33" name="textruta 32">
                  <a:extLst>
                    <a:ext uri="{FF2B5EF4-FFF2-40B4-BE49-F238E27FC236}">
                      <a16:creationId xmlns:a16="http://schemas.microsoft.com/office/drawing/2014/main" id="{DCF3DA57-2415-AC4B-A82A-84595ABE8E7F}"/>
                    </a:ext>
                  </a:extLst>
                </p:cNvPr>
                <p:cNvSpPr txBox="1"/>
                <p:nvPr/>
              </p:nvSpPr>
              <p:spPr>
                <a:xfrm>
                  <a:off x="3870628" y="1864664"/>
                  <a:ext cx="111060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1,5 ∙ 10</a:t>
                  </a:r>
                  <a:r>
                    <a:rPr lang="sv-SE" baseline="30000" dirty="0"/>
                    <a:t>-2</a:t>
                  </a:r>
                  <a:endParaRPr lang="sv-SE" dirty="0"/>
                </a:p>
              </p:txBody>
            </p:sp>
            <p:sp>
              <p:nvSpPr>
                <p:cNvPr id="34" name="textruta 33">
                  <a:extLst>
                    <a:ext uri="{FF2B5EF4-FFF2-40B4-BE49-F238E27FC236}">
                      <a16:creationId xmlns:a16="http://schemas.microsoft.com/office/drawing/2014/main" id="{FD661D64-34FA-0446-8613-9992F157B274}"/>
                    </a:ext>
                  </a:extLst>
                </p:cNvPr>
                <p:cNvSpPr txBox="1"/>
                <p:nvPr/>
              </p:nvSpPr>
              <p:spPr>
                <a:xfrm>
                  <a:off x="4013973" y="2168266"/>
                  <a:ext cx="9323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5 ∙ 10</a:t>
                  </a:r>
                  <a:r>
                    <a:rPr lang="sv-SE" baseline="30000" dirty="0"/>
                    <a:t>-5</a:t>
                  </a:r>
                  <a:endParaRPr lang="sv-SE" dirty="0"/>
                </a:p>
              </p:txBody>
            </p:sp>
            <p:cxnSp>
              <p:nvCxnSpPr>
                <p:cNvPr id="35" name="Rak 34">
                  <a:extLst>
                    <a:ext uri="{FF2B5EF4-FFF2-40B4-BE49-F238E27FC236}">
                      <a16:creationId xmlns:a16="http://schemas.microsoft.com/office/drawing/2014/main" id="{A9B65AA0-846F-E344-A16A-2353599CF5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851822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4" name="textruta 53">
              <a:extLst>
                <a:ext uri="{FF2B5EF4-FFF2-40B4-BE49-F238E27FC236}">
                  <a16:creationId xmlns:a16="http://schemas.microsoft.com/office/drawing/2014/main" id="{32D5D5EC-24E7-0143-82AC-5BDFEBE449C4}"/>
                </a:ext>
              </a:extLst>
            </p:cNvPr>
            <p:cNvSpPr txBox="1"/>
            <p:nvPr/>
          </p:nvSpPr>
          <p:spPr>
            <a:xfrm>
              <a:off x="2974246" y="523780"/>
              <a:ext cx="3881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Beräkna och svara i grundpotensform.</a:t>
              </a:r>
              <a:endParaRPr lang="sv-SE" dirty="0"/>
            </a:p>
          </p:txBody>
        </p:sp>
        <p:sp>
          <p:nvSpPr>
            <p:cNvPr id="57" name="textruta 56">
              <a:extLst>
                <a:ext uri="{FF2B5EF4-FFF2-40B4-BE49-F238E27FC236}">
                  <a16:creationId xmlns:a16="http://schemas.microsoft.com/office/drawing/2014/main" id="{53305595-7C3F-5B47-B152-35BA03D61755}"/>
                </a:ext>
              </a:extLst>
            </p:cNvPr>
            <p:cNvSpPr txBox="1"/>
            <p:nvPr/>
          </p:nvSpPr>
          <p:spPr>
            <a:xfrm>
              <a:off x="2242276" y="1002771"/>
              <a:ext cx="22053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+mn-lt"/>
                </a:rPr>
                <a:t>a) 6</a:t>
              </a:r>
              <a:r>
                <a:rPr lang="sv-SE" dirty="0"/>
                <a:t> ∙ 10</a:t>
              </a:r>
              <a:r>
                <a:rPr lang="sv-SE" baseline="30000" dirty="0"/>
                <a:t>-7</a:t>
              </a:r>
              <a:r>
                <a:rPr lang="sv-SE" dirty="0"/>
                <a:t> ∙ 4 ∙ 10</a:t>
              </a:r>
              <a:r>
                <a:rPr lang="sv-SE" baseline="30000" dirty="0"/>
                <a:t>3</a:t>
              </a:r>
              <a:r>
                <a:rPr lang="sv-SE" dirty="0"/>
                <a:t> </a:t>
              </a:r>
            </a:p>
          </p:txBody>
        </p:sp>
      </p:grpSp>
      <p:grpSp>
        <p:nvGrpSpPr>
          <p:cNvPr id="51" name="Grupp 50">
            <a:extLst>
              <a:ext uri="{FF2B5EF4-FFF2-40B4-BE49-F238E27FC236}">
                <a16:creationId xmlns:a16="http://schemas.microsoft.com/office/drawing/2014/main" id="{5D87AF0E-6510-5242-9713-B451CED6C5EC}"/>
              </a:ext>
            </a:extLst>
          </p:cNvPr>
          <p:cNvGrpSpPr/>
          <p:nvPr/>
        </p:nvGrpSpPr>
        <p:grpSpPr>
          <a:xfrm>
            <a:off x="940292" y="3291873"/>
            <a:ext cx="1513047" cy="618961"/>
            <a:chOff x="940292" y="3291873"/>
            <a:chExt cx="1513047" cy="618961"/>
          </a:xfrm>
        </p:grpSpPr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337D2D7F-7AD8-BE48-B8EC-8CD8F64FD266}"/>
                </a:ext>
              </a:extLst>
            </p:cNvPr>
            <p:cNvGrpSpPr/>
            <p:nvPr/>
          </p:nvGrpSpPr>
          <p:grpSpPr>
            <a:xfrm>
              <a:off x="1250663" y="3291873"/>
              <a:ext cx="1202676" cy="618961"/>
              <a:chOff x="2395529" y="3599164"/>
              <a:chExt cx="1202676" cy="618961"/>
            </a:xfrm>
          </p:grpSpPr>
          <p:grpSp>
            <p:nvGrpSpPr>
              <p:cNvPr id="15" name="Grupp 14">
                <a:extLst>
                  <a:ext uri="{FF2B5EF4-FFF2-40B4-BE49-F238E27FC236}">
                    <a16:creationId xmlns:a16="http://schemas.microsoft.com/office/drawing/2014/main" id="{0D9F7EF2-F5C0-354E-9E88-CCAEFEF6BE4A}"/>
                  </a:ext>
                </a:extLst>
              </p:cNvPr>
              <p:cNvGrpSpPr/>
              <p:nvPr/>
            </p:nvGrpSpPr>
            <p:grpSpPr>
              <a:xfrm>
                <a:off x="2395529" y="3599164"/>
                <a:ext cx="1146876" cy="618961"/>
                <a:chOff x="3879813" y="1894438"/>
                <a:chExt cx="1146876" cy="618961"/>
              </a:xfrm>
            </p:grpSpPr>
            <p:sp>
              <p:nvSpPr>
                <p:cNvPr id="17" name="textruta 16">
                  <a:extLst>
                    <a:ext uri="{FF2B5EF4-FFF2-40B4-BE49-F238E27FC236}">
                      <a16:creationId xmlns:a16="http://schemas.microsoft.com/office/drawing/2014/main" id="{3689C6DF-7182-0F4F-8EAB-A652CBDC8DCD}"/>
                    </a:ext>
                  </a:extLst>
                </p:cNvPr>
                <p:cNvSpPr txBox="1"/>
                <p:nvPr/>
              </p:nvSpPr>
              <p:spPr>
                <a:xfrm>
                  <a:off x="3879813" y="1894438"/>
                  <a:ext cx="1146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7,5 · 10</a:t>
                  </a:r>
                  <a:r>
                    <a:rPr lang="sv-SE" baseline="30000" dirty="0">
                      <a:latin typeface="Bradley Hand" pitchFamily="2" charset="77"/>
                    </a:rPr>
                    <a:t>-1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sp>
              <p:nvSpPr>
                <p:cNvPr id="18" name="textruta 17">
                  <a:extLst>
                    <a:ext uri="{FF2B5EF4-FFF2-40B4-BE49-F238E27FC236}">
                      <a16:creationId xmlns:a16="http://schemas.microsoft.com/office/drawing/2014/main" id="{75EE1E50-8E9E-DA4B-B13D-45BC745840DC}"/>
                    </a:ext>
                  </a:extLst>
                </p:cNvPr>
                <p:cNvSpPr txBox="1"/>
                <p:nvPr/>
              </p:nvSpPr>
              <p:spPr>
                <a:xfrm>
                  <a:off x="3914481" y="2144067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3 · 10</a:t>
                  </a:r>
                  <a:r>
                    <a:rPr lang="sv-SE" baseline="30000" dirty="0">
                      <a:latin typeface="Bradley Hand" pitchFamily="2" charset="77"/>
                    </a:rPr>
                    <a:t>3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cxnSp>
              <p:nvCxnSpPr>
                <p:cNvPr id="19" name="Rak 18">
                  <a:extLst>
                    <a:ext uri="{FF2B5EF4-FFF2-40B4-BE49-F238E27FC236}">
                      <a16:creationId xmlns:a16="http://schemas.microsoft.com/office/drawing/2014/main" id="{06C6C9B2-D08C-F349-BF7D-57DD862500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38678" y="2183662"/>
                  <a:ext cx="871134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Rektangel 15">
                <a:extLst>
                  <a:ext uri="{FF2B5EF4-FFF2-40B4-BE49-F238E27FC236}">
                    <a16:creationId xmlns:a16="http://schemas.microsoft.com/office/drawing/2014/main" id="{FE4594DD-5E49-1E44-BF8C-EC811A3B3774}"/>
                  </a:ext>
                </a:extLst>
              </p:cNvPr>
              <p:cNvSpPr/>
              <p:nvPr/>
            </p:nvSpPr>
            <p:spPr>
              <a:xfrm>
                <a:off x="3298123" y="3730443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5C1BF533-AA25-7647-9361-7308F2B0DC7D}"/>
                </a:ext>
              </a:extLst>
            </p:cNvPr>
            <p:cNvSpPr txBox="1"/>
            <p:nvPr/>
          </p:nvSpPr>
          <p:spPr>
            <a:xfrm>
              <a:off x="940292" y="3396431"/>
              <a:ext cx="466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b)</a:t>
              </a:r>
              <a:endParaRPr lang="sv-SE" dirty="0">
                <a:latin typeface="+mn-lt"/>
              </a:endParaRPr>
            </a:p>
          </p:txBody>
        </p:sp>
      </p:grpSp>
      <p:sp>
        <p:nvSpPr>
          <p:cNvPr id="60" name="textruta 59">
            <a:extLst>
              <a:ext uri="{FF2B5EF4-FFF2-40B4-BE49-F238E27FC236}">
                <a16:creationId xmlns:a16="http://schemas.microsoft.com/office/drawing/2014/main" id="{7DBC1596-BC81-9B49-A866-DEE07C1DE99A}"/>
              </a:ext>
            </a:extLst>
          </p:cNvPr>
          <p:cNvSpPr txBox="1"/>
          <p:nvPr/>
        </p:nvSpPr>
        <p:spPr>
          <a:xfrm>
            <a:off x="934319" y="1740256"/>
            <a:ext cx="2615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 6 · 10</a:t>
            </a:r>
            <a:r>
              <a:rPr lang="sv-SE" baseline="30000" dirty="0">
                <a:latin typeface="Bradley Hand" pitchFamily="2" charset="77"/>
              </a:rPr>
              <a:t>-7 </a:t>
            </a:r>
            <a:r>
              <a:rPr lang="sv-SE" dirty="0">
                <a:latin typeface="Bradley Hand" pitchFamily="2" charset="77"/>
              </a:rPr>
              <a:t>· 4 · 10</a:t>
            </a:r>
            <a:r>
              <a:rPr lang="sv-SE" baseline="30000" dirty="0">
                <a:latin typeface="Bradley Hand" pitchFamily="2" charset="77"/>
              </a:rPr>
              <a:t>3 </a:t>
            </a:r>
            <a:r>
              <a:rPr lang="sv-SE" dirty="0">
                <a:latin typeface="+mn-lt"/>
              </a:rPr>
              <a:t> =</a:t>
            </a:r>
          </a:p>
        </p:txBody>
      </p:sp>
      <p:sp>
        <p:nvSpPr>
          <p:cNvPr id="61" name="textruta 60">
            <a:extLst>
              <a:ext uri="{FF2B5EF4-FFF2-40B4-BE49-F238E27FC236}">
                <a16:creationId xmlns:a16="http://schemas.microsoft.com/office/drawing/2014/main" id="{3A8EA617-61E0-8740-9C22-EE75C8B7B302}"/>
              </a:ext>
            </a:extLst>
          </p:cNvPr>
          <p:cNvSpPr txBox="1"/>
          <p:nvPr/>
        </p:nvSpPr>
        <p:spPr>
          <a:xfrm>
            <a:off x="1549179" y="2114590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</a:t>
            </a:r>
            <a:r>
              <a:rPr lang="sv-SE" dirty="0">
                <a:latin typeface="Bradley Hand" pitchFamily="2" charset="77"/>
              </a:rPr>
              <a:t>24 · 10</a:t>
            </a:r>
            <a:r>
              <a:rPr lang="sv-SE" sz="1600" baseline="30000" dirty="0"/>
              <a:t>-</a:t>
            </a:r>
            <a:r>
              <a:rPr lang="sv-SE" sz="1600" baseline="30000" dirty="0">
                <a:latin typeface="Bradley Hand" pitchFamily="2" charset="77"/>
              </a:rPr>
              <a:t>7 </a:t>
            </a:r>
            <a:r>
              <a:rPr lang="de-DE" sz="1600" baseline="30000" dirty="0"/>
              <a:t>+ </a:t>
            </a:r>
            <a:r>
              <a:rPr lang="de-DE" sz="1600" baseline="30000" dirty="0">
                <a:latin typeface="Bradley Hand" pitchFamily="2" charset="77"/>
              </a:rPr>
              <a:t>3</a:t>
            </a:r>
            <a:r>
              <a:rPr lang="de-DE" sz="1600" dirty="0">
                <a:latin typeface="Bradley Hand" pitchFamily="2" charset="77"/>
              </a:rPr>
              <a:t> </a:t>
            </a:r>
            <a:r>
              <a:rPr lang="sv-SE" sz="1600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2" name="textruta 61">
            <a:extLst>
              <a:ext uri="{FF2B5EF4-FFF2-40B4-BE49-F238E27FC236}">
                <a16:creationId xmlns:a16="http://schemas.microsoft.com/office/drawing/2014/main" id="{6CF36CE9-E92E-D44D-A873-FB03CE44006D}"/>
              </a:ext>
            </a:extLst>
          </p:cNvPr>
          <p:cNvSpPr txBox="1"/>
          <p:nvPr/>
        </p:nvSpPr>
        <p:spPr>
          <a:xfrm>
            <a:off x="3086351" y="1740139"/>
            <a:ext cx="225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 · 4 · 10</a:t>
            </a:r>
            <a:r>
              <a:rPr lang="sv-SE" baseline="30000" dirty="0">
                <a:latin typeface="Bradley Hand" pitchFamily="2" charset="77"/>
              </a:rPr>
              <a:t>-7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de-DE" baseline="30000" dirty="0">
                <a:latin typeface="Bradley Hand" pitchFamily="2" charset="77"/>
              </a:rPr>
              <a:t>3</a:t>
            </a:r>
            <a:r>
              <a:rPr lang="sv-SE" dirty="0">
                <a:latin typeface="Bradley Hand" pitchFamily="2" charset="77"/>
              </a:rPr>
              <a:t> </a:t>
            </a:r>
            <a:r>
              <a:rPr lang="sv-SE" dirty="0"/>
              <a:t> 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823BB662-2FC0-A444-A6C4-45A1D1BB8044}"/>
              </a:ext>
            </a:extLst>
          </p:cNvPr>
          <p:cNvSpPr txBox="1"/>
          <p:nvPr/>
        </p:nvSpPr>
        <p:spPr>
          <a:xfrm>
            <a:off x="3021668" y="2114590"/>
            <a:ext cx="1439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24 · 10</a:t>
            </a:r>
            <a:r>
              <a:rPr lang="sv-SE" baseline="30000" dirty="0"/>
              <a:t>-</a:t>
            </a:r>
            <a:r>
              <a:rPr lang="sv-SE" baseline="30000" dirty="0">
                <a:latin typeface="Bradley Hand" pitchFamily="2" charset="77"/>
              </a:rPr>
              <a:t>4</a:t>
            </a:r>
            <a:r>
              <a:rPr lang="de-DE" baseline="30000" dirty="0">
                <a:latin typeface="Bradley Hand" pitchFamily="2" charset="77"/>
              </a:rPr>
              <a:t>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4" name="textruta 63">
            <a:extLst>
              <a:ext uri="{FF2B5EF4-FFF2-40B4-BE49-F238E27FC236}">
                <a16:creationId xmlns:a16="http://schemas.microsoft.com/office/drawing/2014/main" id="{B07DC539-7FDD-ED44-8729-74CF2EB6F2ED}"/>
              </a:ext>
            </a:extLst>
          </p:cNvPr>
          <p:cNvSpPr txBox="1"/>
          <p:nvPr/>
        </p:nvSpPr>
        <p:spPr>
          <a:xfrm>
            <a:off x="4215559" y="2106495"/>
            <a:ext cx="1223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2,4 · 10</a:t>
            </a:r>
            <a:r>
              <a:rPr lang="sv-SE" baseline="30000" dirty="0"/>
              <a:t>-</a:t>
            </a:r>
            <a:r>
              <a:rPr lang="sv-SE" baseline="30000" dirty="0">
                <a:latin typeface="Bradley Hand" pitchFamily="2" charset="77"/>
              </a:rPr>
              <a:t>3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6C079745-282D-FA48-AAAB-91D5203D4698}"/>
              </a:ext>
            </a:extLst>
          </p:cNvPr>
          <p:cNvSpPr/>
          <p:nvPr/>
        </p:nvSpPr>
        <p:spPr>
          <a:xfrm>
            <a:off x="6003721" y="1635924"/>
            <a:ext cx="198591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10</a:t>
            </a:r>
            <a:r>
              <a:rPr lang="sv-SE" sz="1400" baseline="30000" dirty="0"/>
              <a:t>–7</a:t>
            </a:r>
            <a:r>
              <a:rPr lang="sv-SE" sz="1400" dirty="0"/>
              <a:t> · 10</a:t>
            </a:r>
            <a:r>
              <a:rPr lang="sv-SE" sz="1400" baseline="30000" dirty="0"/>
              <a:t>3</a:t>
            </a:r>
            <a:r>
              <a:rPr lang="sv-SE" sz="1400" dirty="0"/>
              <a:t> = 10</a:t>
            </a:r>
            <a:r>
              <a:rPr lang="sv-SE" sz="1400" baseline="30000" dirty="0"/>
              <a:t>–7+ 3 </a:t>
            </a:r>
            <a:r>
              <a:rPr lang="sv-SE" sz="1400" dirty="0"/>
              <a:t>= 10</a:t>
            </a:r>
            <a:r>
              <a:rPr lang="sv-SE" sz="1400" baseline="30000" dirty="0"/>
              <a:t>–4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E7720F2E-E333-4C4F-86DA-0120CB291755}"/>
              </a:ext>
            </a:extLst>
          </p:cNvPr>
          <p:cNvSpPr/>
          <p:nvPr/>
        </p:nvSpPr>
        <p:spPr>
          <a:xfrm>
            <a:off x="6003721" y="2038713"/>
            <a:ext cx="2847314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ska svara i grundpotensform. Gör därför faktorn 24 tio gånger mindre och faktorn 10</a:t>
            </a:r>
            <a:r>
              <a:rPr lang="sv-SE" sz="1400" baseline="30000" dirty="0"/>
              <a:t>–4</a:t>
            </a:r>
            <a:r>
              <a:rPr lang="sv-SE" sz="1400" dirty="0"/>
              <a:t> tio gånger större.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8C1E569A-3FE3-1D45-A881-6CCDD9AC79BB}"/>
              </a:ext>
            </a:extLst>
          </p:cNvPr>
          <p:cNvSpPr/>
          <p:nvPr/>
        </p:nvSpPr>
        <p:spPr>
          <a:xfrm>
            <a:off x="6003721" y="3274671"/>
            <a:ext cx="284731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Först delar du upp divisionen. Sedan räknar du tiopotenserna för sig.</a:t>
            </a:r>
          </a:p>
        </p:txBody>
      </p:sp>
      <p:grpSp>
        <p:nvGrpSpPr>
          <p:cNvPr id="71" name="Grupp 70">
            <a:extLst>
              <a:ext uri="{FF2B5EF4-FFF2-40B4-BE49-F238E27FC236}">
                <a16:creationId xmlns:a16="http://schemas.microsoft.com/office/drawing/2014/main" id="{41994A11-7B82-B144-A29E-DBBD987E68FC}"/>
              </a:ext>
            </a:extLst>
          </p:cNvPr>
          <p:cNvGrpSpPr/>
          <p:nvPr/>
        </p:nvGrpSpPr>
        <p:grpSpPr>
          <a:xfrm>
            <a:off x="940316" y="4647625"/>
            <a:ext cx="1474168" cy="641860"/>
            <a:chOff x="1334061" y="4922087"/>
            <a:chExt cx="1474168" cy="641860"/>
          </a:xfrm>
        </p:grpSpPr>
        <p:grpSp>
          <p:nvGrpSpPr>
            <p:cNvPr id="36" name="Grupp 35">
              <a:extLst>
                <a:ext uri="{FF2B5EF4-FFF2-40B4-BE49-F238E27FC236}">
                  <a16:creationId xmlns:a16="http://schemas.microsoft.com/office/drawing/2014/main" id="{BEA51471-DCA4-3F49-A704-8F44A8854241}"/>
                </a:ext>
              </a:extLst>
            </p:cNvPr>
            <p:cNvGrpSpPr/>
            <p:nvPr/>
          </p:nvGrpSpPr>
          <p:grpSpPr>
            <a:xfrm>
              <a:off x="1569984" y="4922087"/>
              <a:ext cx="1238245" cy="641860"/>
              <a:chOff x="2223102" y="3572867"/>
              <a:chExt cx="1238245" cy="641860"/>
            </a:xfrm>
          </p:grpSpPr>
          <p:grpSp>
            <p:nvGrpSpPr>
              <p:cNvPr id="37" name="Grupp 36">
                <a:extLst>
                  <a:ext uri="{FF2B5EF4-FFF2-40B4-BE49-F238E27FC236}">
                    <a16:creationId xmlns:a16="http://schemas.microsoft.com/office/drawing/2014/main" id="{AFD58253-02BF-4649-BC89-E822F0BC1B6C}"/>
                  </a:ext>
                </a:extLst>
              </p:cNvPr>
              <p:cNvGrpSpPr/>
              <p:nvPr/>
            </p:nvGrpSpPr>
            <p:grpSpPr>
              <a:xfrm>
                <a:off x="2223102" y="3572867"/>
                <a:ext cx="1125712" cy="641860"/>
                <a:chOff x="3707386" y="1868141"/>
                <a:chExt cx="1125712" cy="641860"/>
              </a:xfrm>
            </p:grpSpPr>
            <p:sp>
              <p:nvSpPr>
                <p:cNvPr id="39" name="textruta 38">
                  <a:extLst>
                    <a:ext uri="{FF2B5EF4-FFF2-40B4-BE49-F238E27FC236}">
                      <a16:creationId xmlns:a16="http://schemas.microsoft.com/office/drawing/2014/main" id="{173A7F7D-3DBC-F94C-9845-1007ABBBA99B}"/>
                    </a:ext>
                  </a:extLst>
                </p:cNvPr>
                <p:cNvSpPr txBox="1"/>
                <p:nvPr/>
              </p:nvSpPr>
              <p:spPr>
                <a:xfrm>
                  <a:off x="3755559" y="1868141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1,5 · 10</a:t>
                  </a:r>
                  <a:r>
                    <a:rPr lang="sv-SE" baseline="30000" dirty="0">
                      <a:latin typeface="Bradley Hand" pitchFamily="2" charset="77"/>
                    </a:rPr>
                    <a:t>-2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sp>
              <p:nvSpPr>
                <p:cNvPr id="40" name="textruta 39">
                  <a:extLst>
                    <a:ext uri="{FF2B5EF4-FFF2-40B4-BE49-F238E27FC236}">
                      <a16:creationId xmlns:a16="http://schemas.microsoft.com/office/drawing/2014/main" id="{CE739DC7-542F-E549-8BBE-47113C6E567A}"/>
                    </a:ext>
                  </a:extLst>
                </p:cNvPr>
                <p:cNvSpPr txBox="1"/>
                <p:nvPr/>
              </p:nvSpPr>
              <p:spPr>
                <a:xfrm>
                  <a:off x="3707386" y="2140669"/>
                  <a:ext cx="107753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 5 · 10</a:t>
                  </a:r>
                  <a:r>
                    <a:rPr lang="sv-SE" baseline="30000" dirty="0">
                      <a:latin typeface="Bradley Hand" pitchFamily="2" charset="77"/>
                    </a:rPr>
                    <a:t>-5</a:t>
                  </a:r>
                  <a:endParaRPr lang="sv-SE" dirty="0">
                    <a:latin typeface="Bradley Hand" pitchFamily="2" charset="77"/>
                  </a:endParaRPr>
                </a:p>
              </p:txBody>
            </p:sp>
            <p:cxnSp>
              <p:nvCxnSpPr>
                <p:cNvPr id="41" name="Rak 40">
                  <a:extLst>
                    <a:ext uri="{FF2B5EF4-FFF2-40B4-BE49-F238E27FC236}">
                      <a16:creationId xmlns:a16="http://schemas.microsoft.com/office/drawing/2014/main" id="{4BF90604-795D-5942-A26E-4FECC68356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44031" y="2183662"/>
                  <a:ext cx="801518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555D43EB-CC79-6A4B-A4D3-D6724A86D579}"/>
                  </a:ext>
                </a:extLst>
              </p:cNvPr>
              <p:cNvSpPr/>
              <p:nvPr/>
            </p:nvSpPr>
            <p:spPr>
              <a:xfrm>
                <a:off x="3161265" y="3723100"/>
                <a:ext cx="3000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=</a:t>
                </a:r>
                <a:endParaRPr lang="sv-SE" dirty="0">
                  <a:latin typeface="Bradley Hand" pitchFamily="2" charset="77"/>
                </a:endParaRPr>
              </a:p>
            </p:txBody>
          </p:sp>
        </p:grpSp>
        <p:sp>
          <p:nvSpPr>
            <p:cNvPr id="70" name="textruta 69">
              <a:extLst>
                <a:ext uri="{FF2B5EF4-FFF2-40B4-BE49-F238E27FC236}">
                  <a16:creationId xmlns:a16="http://schemas.microsoft.com/office/drawing/2014/main" id="{20DECBDC-7966-EC4F-9795-41205F3987F9}"/>
                </a:ext>
              </a:extLst>
            </p:cNvPr>
            <p:cNvSpPr txBox="1"/>
            <p:nvPr/>
          </p:nvSpPr>
          <p:spPr>
            <a:xfrm>
              <a:off x="1334061" y="5052942"/>
              <a:ext cx="466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c)</a:t>
              </a:r>
              <a:endParaRPr lang="sv-SE" dirty="0">
                <a:latin typeface="+mn-lt"/>
              </a:endParaRPr>
            </a:p>
          </p:txBody>
        </p:sp>
      </p:grpSp>
      <p:sp>
        <p:nvSpPr>
          <p:cNvPr id="72" name="textruta 71">
            <a:extLst>
              <a:ext uri="{FF2B5EF4-FFF2-40B4-BE49-F238E27FC236}">
                <a16:creationId xmlns:a16="http://schemas.microsoft.com/office/drawing/2014/main" id="{D282B804-28BB-574A-8812-A18704B1E1A9}"/>
              </a:ext>
            </a:extLst>
          </p:cNvPr>
          <p:cNvSpPr txBox="1"/>
          <p:nvPr/>
        </p:nvSpPr>
        <p:spPr>
          <a:xfrm>
            <a:off x="1109505" y="5969018"/>
            <a:ext cx="58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" pitchFamily="2" charset="77"/>
              </a:rPr>
              <a:t>Svar:</a:t>
            </a:r>
            <a:r>
              <a:rPr lang="sv-SE" dirty="0">
                <a:latin typeface="Bradley Hand" pitchFamily="2" charset="77"/>
              </a:rPr>
              <a:t>    a)  2,4 · 10</a:t>
            </a:r>
            <a:r>
              <a:rPr lang="sv-SE" baseline="30000" dirty="0"/>
              <a:t>-</a:t>
            </a:r>
            <a:r>
              <a:rPr lang="sv-SE" baseline="30000" dirty="0">
                <a:latin typeface="Bradley Hand" pitchFamily="2" charset="77"/>
              </a:rPr>
              <a:t>3</a:t>
            </a:r>
            <a:r>
              <a:rPr lang="de-DE" baseline="30000" dirty="0">
                <a:latin typeface="Bradley Hand" pitchFamily="2" charset="77"/>
              </a:rPr>
              <a:t>		</a:t>
            </a:r>
            <a:r>
              <a:rPr lang="sv-SE" dirty="0">
                <a:latin typeface="Bradley Hand" pitchFamily="2" charset="77"/>
              </a:rPr>
              <a:t>b)  2,5 · 10</a:t>
            </a:r>
            <a:r>
              <a:rPr lang="sv-SE" baseline="30000" dirty="0"/>
              <a:t>-</a:t>
            </a:r>
            <a:r>
              <a:rPr lang="sv-SE" baseline="30000" dirty="0">
                <a:latin typeface="Bradley Hand" pitchFamily="2" charset="77"/>
              </a:rPr>
              <a:t>4</a:t>
            </a:r>
            <a:r>
              <a:rPr lang="de-DE" baseline="30000" dirty="0">
                <a:latin typeface="Bradley Hand" pitchFamily="2" charset="77"/>
              </a:rPr>
              <a:t>	</a:t>
            </a:r>
            <a:r>
              <a:rPr lang="sv-SE" dirty="0">
                <a:latin typeface="Bradley Hand" pitchFamily="2" charset="77"/>
              </a:rPr>
              <a:t>     c)  3 · 10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16030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3" grpId="0"/>
      <p:bldP spid="55" grpId="0"/>
      <p:bldP spid="56" grpId="0"/>
      <p:bldP spid="60" grpId="0"/>
      <p:bldP spid="61" grpId="0"/>
      <p:bldP spid="62" grpId="0"/>
      <p:bldP spid="63" grpId="0"/>
      <p:bldP spid="64" grpId="0"/>
      <p:bldP spid="65" grpId="0" animBg="1"/>
      <p:bldP spid="66" grpId="0" animBg="1"/>
      <p:bldP spid="69" grpId="0" animBg="1"/>
      <p:bldP spid="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71BF9CA7-60F6-0746-B100-B1788660D4C4}"/>
              </a:ext>
            </a:extLst>
          </p:cNvPr>
          <p:cNvSpPr txBox="1"/>
          <p:nvPr/>
        </p:nvSpPr>
        <p:spPr>
          <a:xfrm>
            <a:off x="336840" y="109742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Exempel</a:t>
            </a:r>
          </a:p>
        </p:txBody>
      </p:sp>
      <p:grpSp>
        <p:nvGrpSpPr>
          <p:cNvPr id="76" name="Grupp 75">
            <a:extLst>
              <a:ext uri="{FF2B5EF4-FFF2-40B4-BE49-F238E27FC236}">
                <a16:creationId xmlns:a16="http://schemas.microsoft.com/office/drawing/2014/main" id="{B03269CB-6FC0-574D-9C18-0DDFB46D7AFB}"/>
              </a:ext>
            </a:extLst>
          </p:cNvPr>
          <p:cNvGrpSpPr/>
          <p:nvPr/>
        </p:nvGrpSpPr>
        <p:grpSpPr>
          <a:xfrm>
            <a:off x="1352513" y="109742"/>
            <a:ext cx="7454647" cy="1200329"/>
            <a:chOff x="1352513" y="109742"/>
            <a:chExt cx="7454647" cy="1200329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256F7598-53AB-1648-89D7-D647BEA2F8FB}"/>
                </a:ext>
              </a:extLst>
            </p:cNvPr>
            <p:cNvSpPr/>
            <p:nvPr/>
          </p:nvSpPr>
          <p:spPr>
            <a:xfrm>
              <a:off x="1352513" y="109742"/>
              <a:ext cx="5675815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+mn-lt"/>
                </a:rPr>
                <a:t>Ljusets hastighet är 3 · 10</a:t>
              </a:r>
              <a:r>
                <a:rPr lang="sv-SE" baseline="30000" dirty="0">
                  <a:latin typeface="+mn-lt"/>
                </a:rPr>
                <a:t>8</a:t>
              </a:r>
              <a:r>
                <a:rPr lang="sv-SE" dirty="0">
                  <a:latin typeface="+mn-lt"/>
                </a:rPr>
                <a:t> m/s. Från solen till Jupiter är det 7,8 · 10</a:t>
              </a:r>
              <a:r>
                <a:rPr lang="sv-SE" baseline="30000" dirty="0">
                  <a:latin typeface="+mn-lt"/>
                </a:rPr>
                <a:t>11</a:t>
              </a:r>
              <a:r>
                <a:rPr lang="sv-SE" dirty="0">
                  <a:latin typeface="+mn-lt"/>
                </a:rPr>
                <a:t> m. </a:t>
              </a:r>
            </a:p>
            <a:p>
              <a:endParaRPr lang="sv-SE" dirty="0">
                <a:latin typeface="+mn-lt"/>
              </a:endParaRPr>
            </a:p>
            <a:p>
              <a:r>
                <a:rPr lang="sv-SE" dirty="0">
                  <a:latin typeface="+mn-lt"/>
                </a:rPr>
                <a:t>Hur lång tid tar det för en solstråle att nå fram till Jupiter? </a:t>
              </a:r>
              <a:endParaRPr lang="sv-SE" dirty="0">
                <a:effectLst/>
                <a:latin typeface="+mn-lt"/>
              </a:endParaRP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BA562650-5FFF-7F46-8E08-DE14634791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47743" y="109742"/>
              <a:ext cx="1559417" cy="1071904"/>
            </a:xfrm>
            <a:prstGeom prst="ellipse">
              <a:avLst/>
            </a:prstGeom>
          </p:spPr>
        </p:pic>
      </p:grpSp>
      <p:sp>
        <p:nvSpPr>
          <p:cNvPr id="5" name="textruta 4">
            <a:extLst>
              <a:ext uri="{FF2B5EF4-FFF2-40B4-BE49-F238E27FC236}">
                <a16:creationId xmlns:a16="http://schemas.microsoft.com/office/drawing/2014/main" id="{F6942E73-7F0B-CF48-87C5-1219FC11BB36}"/>
              </a:ext>
            </a:extLst>
          </p:cNvPr>
          <p:cNvSpPr txBox="1"/>
          <p:nvPr/>
        </p:nvSpPr>
        <p:spPr>
          <a:xfrm>
            <a:off x="460702" y="1946478"/>
            <a:ext cx="395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Ljusets hastighet:  </a:t>
            </a:r>
            <a:r>
              <a:rPr lang="sv-SE" dirty="0">
                <a:latin typeface="Bradley Hand" pitchFamily="2" charset="77"/>
              </a:rPr>
              <a:t>3 · 10</a:t>
            </a:r>
            <a:r>
              <a:rPr lang="sv-SE" baseline="30000" dirty="0">
                <a:latin typeface="Bradley Hand" pitchFamily="2" charset="77"/>
              </a:rPr>
              <a:t>8</a:t>
            </a:r>
            <a:r>
              <a:rPr lang="sv-SE" dirty="0">
                <a:latin typeface="Bradley Hand" pitchFamily="2" charset="77"/>
              </a:rPr>
              <a:t> m/s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39B4728-E953-3240-855F-D12B8EB790B4}"/>
              </a:ext>
            </a:extLst>
          </p:cNvPr>
          <p:cNvSpPr txBox="1"/>
          <p:nvPr/>
        </p:nvSpPr>
        <p:spPr>
          <a:xfrm>
            <a:off x="1352513" y="2395000"/>
            <a:ext cx="2894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Sträcka:  </a:t>
            </a:r>
            <a:r>
              <a:rPr lang="sv-SE" dirty="0">
                <a:latin typeface="Bradley Hand" pitchFamily="2" charset="77"/>
              </a:rPr>
              <a:t>7,8 · 10</a:t>
            </a:r>
            <a:r>
              <a:rPr lang="sv-SE" baseline="30000" dirty="0">
                <a:latin typeface="Bradley Hand" pitchFamily="2" charset="77"/>
              </a:rPr>
              <a:t>11</a:t>
            </a:r>
            <a:r>
              <a:rPr lang="sv-SE" dirty="0">
                <a:latin typeface="Bradley Hand" pitchFamily="2" charset="77"/>
              </a:rPr>
              <a:t> m</a:t>
            </a:r>
            <a:r>
              <a:rPr lang="sv-SE" dirty="0">
                <a:latin typeface="Bradley Hand" pitchFamily="2" charset="77"/>
                <a:cs typeface="Bradley Hand Bold"/>
              </a:rPr>
              <a:t>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210D2D-2E0C-8749-BF2C-4183963C419D}"/>
              </a:ext>
            </a:extLst>
          </p:cNvPr>
          <p:cNvSpPr txBox="1"/>
          <p:nvPr/>
        </p:nvSpPr>
        <p:spPr>
          <a:xfrm>
            <a:off x="1455028" y="3095113"/>
            <a:ext cx="1037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Tid  i s:</a:t>
            </a: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5E4174C8-CF56-DC45-9BE4-06158205879C}"/>
              </a:ext>
            </a:extLst>
          </p:cNvPr>
          <p:cNvGrpSpPr/>
          <p:nvPr/>
        </p:nvGrpSpPr>
        <p:grpSpPr>
          <a:xfrm>
            <a:off x="2406805" y="2994875"/>
            <a:ext cx="1521921" cy="637865"/>
            <a:chOff x="2366050" y="3019081"/>
            <a:chExt cx="1521921" cy="637865"/>
          </a:xfrm>
        </p:grpSpPr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218BFF22-213C-C34E-A504-B86ECC37A154}"/>
                </a:ext>
              </a:extLst>
            </p:cNvPr>
            <p:cNvGrpSpPr/>
            <p:nvPr/>
          </p:nvGrpSpPr>
          <p:grpSpPr>
            <a:xfrm>
              <a:off x="2366050" y="3019081"/>
              <a:ext cx="1265187" cy="637865"/>
              <a:chOff x="3770590" y="1894300"/>
              <a:chExt cx="1265187" cy="637865"/>
            </a:xfrm>
          </p:grpSpPr>
          <p:sp>
            <p:nvSpPr>
              <p:cNvPr id="18" name="textruta 17">
                <a:extLst>
                  <a:ext uri="{FF2B5EF4-FFF2-40B4-BE49-F238E27FC236}">
                    <a16:creationId xmlns:a16="http://schemas.microsoft.com/office/drawing/2014/main" id="{1310F907-3683-0F45-B362-A92B5BDEBED6}"/>
                  </a:ext>
                </a:extLst>
              </p:cNvPr>
              <p:cNvSpPr txBox="1"/>
              <p:nvPr/>
            </p:nvSpPr>
            <p:spPr>
              <a:xfrm>
                <a:off x="3770590" y="1894300"/>
                <a:ext cx="12651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7,8 · 10</a:t>
                </a:r>
                <a:r>
                  <a:rPr lang="sv-SE" baseline="30000" dirty="0">
                    <a:latin typeface="Bradley Hand" pitchFamily="2" charset="77"/>
                  </a:rPr>
                  <a:t>11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19" name="textruta 18">
                <a:extLst>
                  <a:ext uri="{FF2B5EF4-FFF2-40B4-BE49-F238E27FC236}">
                    <a16:creationId xmlns:a16="http://schemas.microsoft.com/office/drawing/2014/main" id="{C118799D-B039-9445-8240-72C8989A8CFB}"/>
                  </a:ext>
                </a:extLst>
              </p:cNvPr>
              <p:cNvSpPr txBox="1"/>
              <p:nvPr/>
            </p:nvSpPr>
            <p:spPr>
              <a:xfrm>
                <a:off x="3949719" y="2162833"/>
                <a:ext cx="107703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 · 10</a:t>
                </a:r>
                <a:r>
                  <a:rPr lang="sv-SE" baseline="30000" dirty="0">
                    <a:latin typeface="Bradley Hand" pitchFamily="2" charset="77"/>
                  </a:rPr>
                  <a:t>8</a:t>
                </a:r>
                <a:endParaRPr lang="sv-SE" dirty="0">
                  <a:latin typeface="Bradley Hand" pitchFamily="2" charset="77"/>
                </a:endParaRPr>
              </a:p>
            </p:txBody>
          </p:sp>
          <p:cxnSp>
            <p:nvCxnSpPr>
              <p:cNvPr id="20" name="Rak 19">
                <a:extLst>
                  <a:ext uri="{FF2B5EF4-FFF2-40B4-BE49-F238E27FC236}">
                    <a16:creationId xmlns:a16="http://schemas.microsoft.com/office/drawing/2014/main" id="{ADE7120C-DEC5-1A4D-856F-E9D0840B202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6254" y="2195005"/>
                <a:ext cx="1012281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59D1745C-DBA9-BF45-A54E-10DEC0256B4A}"/>
                </a:ext>
              </a:extLst>
            </p:cNvPr>
            <p:cNvSpPr txBox="1"/>
            <p:nvPr/>
          </p:nvSpPr>
          <p:spPr>
            <a:xfrm>
              <a:off x="3423995" y="3097625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s</a:t>
              </a:r>
            </a:p>
          </p:txBody>
        </p: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C5285151-B719-6642-8039-8E56DE21DA09}"/>
                </a:ext>
              </a:extLst>
            </p:cNvPr>
            <p:cNvSpPr txBox="1"/>
            <p:nvPr/>
          </p:nvSpPr>
          <p:spPr>
            <a:xfrm>
              <a:off x="3588340" y="311627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21" name="Grupp 20">
            <a:extLst>
              <a:ext uri="{FF2B5EF4-FFF2-40B4-BE49-F238E27FC236}">
                <a16:creationId xmlns:a16="http://schemas.microsoft.com/office/drawing/2014/main" id="{EB2B7690-5E0D-8440-8EC8-B06B122BC062}"/>
              </a:ext>
            </a:extLst>
          </p:cNvPr>
          <p:cNvGrpSpPr/>
          <p:nvPr/>
        </p:nvGrpSpPr>
        <p:grpSpPr>
          <a:xfrm>
            <a:off x="3881423" y="2953355"/>
            <a:ext cx="1648568" cy="664678"/>
            <a:chOff x="3836315" y="2958239"/>
            <a:chExt cx="1648568" cy="664678"/>
          </a:xfrm>
        </p:grpSpPr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5F1D51D1-D2F2-F143-BCA2-56E9E6756B1F}"/>
                </a:ext>
              </a:extLst>
            </p:cNvPr>
            <p:cNvGrpSpPr/>
            <p:nvPr/>
          </p:nvGrpSpPr>
          <p:grpSpPr>
            <a:xfrm>
              <a:off x="3836315" y="2958239"/>
              <a:ext cx="1648568" cy="664678"/>
              <a:chOff x="2879752" y="1679476"/>
              <a:chExt cx="1648568" cy="664678"/>
            </a:xfrm>
          </p:grpSpPr>
          <p:grpSp>
            <p:nvGrpSpPr>
              <p:cNvPr id="24" name="Grupp 23">
                <a:extLst>
                  <a:ext uri="{FF2B5EF4-FFF2-40B4-BE49-F238E27FC236}">
                    <a16:creationId xmlns:a16="http://schemas.microsoft.com/office/drawing/2014/main" id="{2055A7DE-0A5D-ED47-97DA-8F152C42DFE9}"/>
                  </a:ext>
                </a:extLst>
              </p:cNvPr>
              <p:cNvGrpSpPr/>
              <p:nvPr/>
            </p:nvGrpSpPr>
            <p:grpSpPr>
              <a:xfrm>
                <a:off x="2879752" y="1679476"/>
                <a:ext cx="729115" cy="664678"/>
                <a:chOff x="2879752" y="1679476"/>
                <a:chExt cx="729115" cy="664678"/>
              </a:xfrm>
            </p:grpSpPr>
            <p:grpSp>
              <p:nvGrpSpPr>
                <p:cNvPr id="30" name="Grupp 29">
                  <a:extLst>
                    <a:ext uri="{FF2B5EF4-FFF2-40B4-BE49-F238E27FC236}">
                      <a16:creationId xmlns:a16="http://schemas.microsoft.com/office/drawing/2014/main" id="{26033D8C-ABF3-3049-9AB1-117B284B8075}"/>
                    </a:ext>
                  </a:extLst>
                </p:cNvPr>
                <p:cNvGrpSpPr/>
                <p:nvPr/>
              </p:nvGrpSpPr>
              <p:grpSpPr>
                <a:xfrm>
                  <a:off x="2879752" y="1679476"/>
                  <a:ext cx="532518" cy="664678"/>
                  <a:chOff x="3811604" y="1833819"/>
                  <a:chExt cx="532518" cy="664678"/>
                </a:xfrm>
              </p:grpSpPr>
              <p:sp>
                <p:nvSpPr>
                  <p:cNvPr id="32" name="textruta 31">
                    <a:extLst>
                      <a:ext uri="{FF2B5EF4-FFF2-40B4-BE49-F238E27FC236}">
                        <a16:creationId xmlns:a16="http://schemas.microsoft.com/office/drawing/2014/main" id="{97235283-2BFF-5244-B225-D7527BDC1171}"/>
                      </a:ext>
                    </a:extLst>
                  </p:cNvPr>
                  <p:cNvSpPr txBox="1"/>
                  <p:nvPr/>
                </p:nvSpPr>
                <p:spPr>
                  <a:xfrm>
                    <a:off x="3811604" y="1833819"/>
                    <a:ext cx="53251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7,8</a:t>
                    </a:r>
                  </a:p>
                </p:txBody>
              </p:sp>
              <p:sp>
                <p:nvSpPr>
                  <p:cNvPr id="33" name="textruta 32">
                    <a:extLst>
                      <a:ext uri="{FF2B5EF4-FFF2-40B4-BE49-F238E27FC236}">
                        <a16:creationId xmlns:a16="http://schemas.microsoft.com/office/drawing/2014/main" id="{AF7D0EF0-1C9B-6F45-8AC6-76A31DD7BE0A}"/>
                      </a:ext>
                    </a:extLst>
                  </p:cNvPr>
                  <p:cNvSpPr txBox="1"/>
                  <p:nvPr/>
                </p:nvSpPr>
                <p:spPr>
                  <a:xfrm>
                    <a:off x="3909259" y="2129165"/>
                    <a:ext cx="32412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</a:t>
                    </a:r>
                  </a:p>
                </p:txBody>
              </p:sp>
              <p:cxnSp>
                <p:nvCxnSpPr>
                  <p:cNvPr id="34" name="Rak 33">
                    <a:extLst>
                      <a:ext uri="{FF2B5EF4-FFF2-40B4-BE49-F238E27FC236}">
                        <a16:creationId xmlns:a16="http://schemas.microsoft.com/office/drawing/2014/main" id="{ECC8A1AB-1BB9-AF41-BDD7-295D3DAD0F9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59936" y="2163260"/>
                    <a:ext cx="428872" cy="934"/>
                  </a:xfrm>
                  <a:prstGeom prst="line">
                    <a:avLst/>
                  </a:prstGeom>
                  <a:ln w="1587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textruta 30">
                  <a:extLst>
                    <a:ext uri="{FF2B5EF4-FFF2-40B4-BE49-F238E27FC236}">
                      <a16:creationId xmlns:a16="http://schemas.microsoft.com/office/drawing/2014/main" id="{9CE6B932-2837-3444-84DB-059E1102C079}"/>
                    </a:ext>
                  </a:extLst>
                </p:cNvPr>
                <p:cNvSpPr txBox="1"/>
                <p:nvPr/>
              </p:nvSpPr>
              <p:spPr>
                <a:xfrm>
                  <a:off x="3280094" y="1817425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s-IS" dirty="0">
                      <a:latin typeface="Bradley Hand" pitchFamily="2" charset="77"/>
                    </a:rPr>
                    <a:t> ∙</a:t>
                  </a:r>
                  <a:endParaRPr lang="sv-SE" dirty="0"/>
                </a:p>
              </p:txBody>
            </p:sp>
          </p:grpSp>
          <p:sp>
            <p:nvSpPr>
              <p:cNvPr id="27" name="textruta 26">
                <a:extLst>
                  <a:ext uri="{FF2B5EF4-FFF2-40B4-BE49-F238E27FC236}">
                    <a16:creationId xmlns:a16="http://schemas.microsoft.com/office/drawing/2014/main" id="{C8816CA9-DFB2-4746-8385-619BC0DB9CAA}"/>
                  </a:ext>
                </a:extLst>
              </p:cNvPr>
              <p:cNvSpPr txBox="1"/>
              <p:nvPr/>
            </p:nvSpPr>
            <p:spPr>
              <a:xfrm>
                <a:off x="3459432" y="1811810"/>
                <a:ext cx="732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10</a:t>
                </a:r>
                <a:r>
                  <a:rPr lang="sv-SE" baseline="30000" dirty="0">
                    <a:latin typeface="Bradley Hand" pitchFamily="2" charset="77"/>
                  </a:rPr>
                  <a:t>11-8</a:t>
                </a:r>
                <a:endParaRPr lang="sv-SE" dirty="0">
                  <a:latin typeface="Bradley Hand" pitchFamily="2" charset="77"/>
                </a:endParaRPr>
              </a:p>
            </p:txBody>
          </p:sp>
          <p:sp>
            <p:nvSpPr>
              <p:cNvPr id="26" name="textruta 25">
                <a:extLst>
                  <a:ext uri="{FF2B5EF4-FFF2-40B4-BE49-F238E27FC236}">
                    <a16:creationId xmlns:a16="http://schemas.microsoft.com/office/drawing/2014/main" id="{C6EA4D17-B4FC-3B46-A95E-285D59674444}"/>
                  </a:ext>
                </a:extLst>
              </p:cNvPr>
              <p:cNvSpPr txBox="1"/>
              <p:nvPr/>
            </p:nvSpPr>
            <p:spPr>
              <a:xfrm>
                <a:off x="4228689" y="1785643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10DD4EEF-0B1A-BF44-ABA0-FDAC296A268B}"/>
                </a:ext>
              </a:extLst>
            </p:cNvPr>
            <p:cNvSpPr/>
            <p:nvPr/>
          </p:nvSpPr>
          <p:spPr>
            <a:xfrm>
              <a:off x="5004457" y="3068919"/>
              <a:ext cx="2888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s</a:t>
              </a:r>
              <a:endParaRPr lang="sv-SE" dirty="0"/>
            </a:p>
          </p:txBody>
        </p:sp>
      </p:grpSp>
      <p:sp>
        <p:nvSpPr>
          <p:cNvPr id="44" name="textruta 43">
            <a:extLst>
              <a:ext uri="{FF2B5EF4-FFF2-40B4-BE49-F238E27FC236}">
                <a16:creationId xmlns:a16="http://schemas.microsoft.com/office/drawing/2014/main" id="{C4EC8BD1-7FCF-4F4A-8BEF-B2CD24E1DEA8}"/>
              </a:ext>
            </a:extLst>
          </p:cNvPr>
          <p:cNvSpPr txBox="1"/>
          <p:nvPr/>
        </p:nvSpPr>
        <p:spPr>
          <a:xfrm>
            <a:off x="1272677" y="4907017"/>
            <a:ext cx="6371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Det tar 43 minuter för ljuset att nå fram till Jupiter</a:t>
            </a:r>
          </a:p>
        </p:txBody>
      </p:sp>
      <p:sp>
        <p:nvSpPr>
          <p:cNvPr id="50" name="textruta 49">
            <a:extLst>
              <a:ext uri="{FF2B5EF4-FFF2-40B4-BE49-F238E27FC236}">
                <a16:creationId xmlns:a16="http://schemas.microsoft.com/office/drawing/2014/main" id="{779A74F3-B1A0-DD47-B0CE-C6B4F74DE300}"/>
              </a:ext>
            </a:extLst>
          </p:cNvPr>
          <p:cNvSpPr txBox="1"/>
          <p:nvPr/>
        </p:nvSpPr>
        <p:spPr>
          <a:xfrm>
            <a:off x="5503022" y="3059522"/>
            <a:ext cx="1648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2,6 · 10</a:t>
            </a:r>
            <a:r>
              <a:rPr lang="de-DE" baseline="30000" dirty="0">
                <a:latin typeface="Bradley Hand" pitchFamily="2" charset="77"/>
              </a:rPr>
              <a:t>3 </a:t>
            </a:r>
            <a:r>
              <a:rPr lang="de-DE" dirty="0">
                <a:latin typeface="Bradley Hand" pitchFamily="2" charset="77"/>
              </a:rPr>
              <a:t>s </a:t>
            </a:r>
            <a:r>
              <a:rPr lang="de-DE" dirty="0">
                <a:latin typeface="+mn-lt"/>
              </a:rPr>
              <a:t>=</a:t>
            </a:r>
            <a:endParaRPr lang="sv-SE" dirty="0">
              <a:latin typeface="+mn-lt"/>
            </a:endParaRPr>
          </a:p>
        </p:txBody>
      </p:sp>
      <p:sp>
        <p:nvSpPr>
          <p:cNvPr id="51" name="textruta 50">
            <a:extLst>
              <a:ext uri="{FF2B5EF4-FFF2-40B4-BE49-F238E27FC236}">
                <a16:creationId xmlns:a16="http://schemas.microsoft.com/office/drawing/2014/main" id="{1CF6469E-BB27-4A46-B030-C99BAE53C1C2}"/>
              </a:ext>
            </a:extLst>
          </p:cNvPr>
          <p:cNvSpPr txBox="1"/>
          <p:nvPr/>
        </p:nvSpPr>
        <p:spPr>
          <a:xfrm>
            <a:off x="6728615" y="3063181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 2 600 s</a:t>
            </a:r>
          </a:p>
        </p:txBody>
      </p:sp>
      <p:sp>
        <p:nvSpPr>
          <p:cNvPr id="55" name="textruta 54">
            <a:extLst>
              <a:ext uri="{FF2B5EF4-FFF2-40B4-BE49-F238E27FC236}">
                <a16:creationId xmlns:a16="http://schemas.microsoft.com/office/drawing/2014/main" id="{3962C64D-E8C9-C341-9ECD-4370C81BB461}"/>
              </a:ext>
            </a:extLst>
          </p:cNvPr>
          <p:cNvSpPr txBox="1"/>
          <p:nvPr/>
        </p:nvSpPr>
        <p:spPr>
          <a:xfrm>
            <a:off x="1150998" y="3710502"/>
            <a:ext cx="144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Tid i min:</a:t>
            </a:r>
          </a:p>
        </p:txBody>
      </p:sp>
      <p:grpSp>
        <p:nvGrpSpPr>
          <p:cNvPr id="56" name="Grupp 55">
            <a:extLst>
              <a:ext uri="{FF2B5EF4-FFF2-40B4-BE49-F238E27FC236}">
                <a16:creationId xmlns:a16="http://schemas.microsoft.com/office/drawing/2014/main" id="{AA9F7705-9761-5748-BC4B-C95696371DEB}"/>
              </a:ext>
            </a:extLst>
          </p:cNvPr>
          <p:cNvGrpSpPr/>
          <p:nvPr/>
        </p:nvGrpSpPr>
        <p:grpSpPr>
          <a:xfrm>
            <a:off x="2406805" y="3605544"/>
            <a:ext cx="1517965" cy="626885"/>
            <a:chOff x="2366050" y="3019081"/>
            <a:chExt cx="1517965" cy="626885"/>
          </a:xfrm>
        </p:grpSpPr>
        <p:grpSp>
          <p:nvGrpSpPr>
            <p:cNvPr id="57" name="Grupp 56">
              <a:extLst>
                <a:ext uri="{FF2B5EF4-FFF2-40B4-BE49-F238E27FC236}">
                  <a16:creationId xmlns:a16="http://schemas.microsoft.com/office/drawing/2014/main" id="{455E11EA-73FA-6F4B-8956-DD838A6479BB}"/>
                </a:ext>
              </a:extLst>
            </p:cNvPr>
            <p:cNvGrpSpPr/>
            <p:nvPr/>
          </p:nvGrpSpPr>
          <p:grpSpPr>
            <a:xfrm>
              <a:off x="2366050" y="3019081"/>
              <a:ext cx="967305" cy="626885"/>
              <a:chOff x="3770590" y="1894300"/>
              <a:chExt cx="967305" cy="626885"/>
            </a:xfrm>
          </p:grpSpPr>
          <p:sp>
            <p:nvSpPr>
              <p:cNvPr id="60" name="textruta 59">
                <a:extLst>
                  <a:ext uri="{FF2B5EF4-FFF2-40B4-BE49-F238E27FC236}">
                    <a16:creationId xmlns:a16="http://schemas.microsoft.com/office/drawing/2014/main" id="{186FFD5B-5754-0943-81A4-B4C04CDC4077}"/>
                  </a:ext>
                </a:extLst>
              </p:cNvPr>
              <p:cNvSpPr txBox="1"/>
              <p:nvPr/>
            </p:nvSpPr>
            <p:spPr>
              <a:xfrm>
                <a:off x="3770590" y="1894300"/>
                <a:ext cx="96730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2600</a:t>
                </a:r>
              </a:p>
            </p:txBody>
          </p:sp>
          <p:sp>
            <p:nvSpPr>
              <p:cNvPr id="61" name="textruta 60">
                <a:extLst>
                  <a:ext uri="{FF2B5EF4-FFF2-40B4-BE49-F238E27FC236}">
                    <a16:creationId xmlns:a16="http://schemas.microsoft.com/office/drawing/2014/main" id="{B687726E-67EF-724B-AF34-57A1D9A3459F}"/>
                  </a:ext>
                </a:extLst>
              </p:cNvPr>
              <p:cNvSpPr txBox="1"/>
              <p:nvPr/>
            </p:nvSpPr>
            <p:spPr>
              <a:xfrm>
                <a:off x="3864176" y="2151853"/>
                <a:ext cx="58309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60</a:t>
                </a:r>
              </a:p>
            </p:txBody>
          </p:sp>
          <p:cxnSp>
            <p:nvCxnSpPr>
              <p:cNvPr id="62" name="Rak 61">
                <a:extLst>
                  <a:ext uri="{FF2B5EF4-FFF2-40B4-BE49-F238E27FC236}">
                    <a16:creationId xmlns:a16="http://schemas.microsoft.com/office/drawing/2014/main" id="{791EC48C-2424-A148-BD7A-1CA436D140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6254" y="2195005"/>
                <a:ext cx="619066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09A58FBB-4E11-494F-B292-EF673E3243D7}"/>
                </a:ext>
              </a:extLst>
            </p:cNvPr>
            <p:cNvSpPr txBox="1"/>
            <p:nvPr/>
          </p:nvSpPr>
          <p:spPr>
            <a:xfrm>
              <a:off x="3030780" y="3121111"/>
              <a:ext cx="6222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min</a:t>
              </a:r>
            </a:p>
          </p:txBody>
        </p: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515DC027-B9F9-CA4B-8470-4DFB68C3715E}"/>
                </a:ext>
              </a:extLst>
            </p:cNvPr>
            <p:cNvSpPr txBox="1"/>
            <p:nvPr/>
          </p:nvSpPr>
          <p:spPr>
            <a:xfrm>
              <a:off x="3584384" y="309196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1995A537-D66D-544A-95F3-1C1591A4A17B}"/>
              </a:ext>
            </a:extLst>
          </p:cNvPr>
          <p:cNvGrpSpPr/>
          <p:nvPr/>
        </p:nvGrpSpPr>
        <p:grpSpPr>
          <a:xfrm>
            <a:off x="3841590" y="3657562"/>
            <a:ext cx="1909679" cy="388477"/>
            <a:chOff x="3866592" y="3063486"/>
            <a:chExt cx="1909679" cy="388477"/>
          </a:xfrm>
        </p:grpSpPr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2037EE87-E12D-0347-B4A9-C72485E9C2FB}"/>
                </a:ext>
              </a:extLst>
            </p:cNvPr>
            <p:cNvGrpSpPr/>
            <p:nvPr/>
          </p:nvGrpSpPr>
          <p:grpSpPr>
            <a:xfrm>
              <a:off x="3866592" y="3063486"/>
              <a:ext cx="1769324" cy="388477"/>
              <a:chOff x="2910029" y="1784723"/>
              <a:chExt cx="1769324" cy="388477"/>
            </a:xfrm>
          </p:grpSpPr>
          <p:sp>
            <p:nvSpPr>
              <p:cNvPr id="72" name="textruta 71">
                <a:extLst>
                  <a:ext uri="{FF2B5EF4-FFF2-40B4-BE49-F238E27FC236}">
                    <a16:creationId xmlns:a16="http://schemas.microsoft.com/office/drawing/2014/main" id="{F6975E8F-53B2-DA4D-ADCE-CF16AB7BB274}"/>
                  </a:ext>
                </a:extLst>
              </p:cNvPr>
              <p:cNvSpPr txBox="1"/>
              <p:nvPr/>
            </p:nvSpPr>
            <p:spPr>
              <a:xfrm>
                <a:off x="2910029" y="1803868"/>
                <a:ext cx="11378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43,33…</a:t>
                </a:r>
              </a:p>
            </p:txBody>
          </p:sp>
          <p:sp>
            <p:nvSpPr>
              <p:cNvPr id="69" name="textruta 68">
                <a:extLst>
                  <a:ext uri="{FF2B5EF4-FFF2-40B4-BE49-F238E27FC236}">
                    <a16:creationId xmlns:a16="http://schemas.microsoft.com/office/drawing/2014/main" id="{471957E3-879F-FD49-8C45-274F977D9611}"/>
                  </a:ext>
                </a:extLst>
              </p:cNvPr>
              <p:cNvSpPr txBox="1"/>
              <p:nvPr/>
            </p:nvSpPr>
            <p:spPr>
              <a:xfrm>
                <a:off x="4379271" y="1784723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≈</a:t>
                </a:r>
              </a:p>
            </p:txBody>
          </p:sp>
        </p:grpSp>
        <p:sp>
          <p:nvSpPr>
            <p:cNvPr id="66" name="Rektangel 65">
              <a:extLst>
                <a:ext uri="{FF2B5EF4-FFF2-40B4-BE49-F238E27FC236}">
                  <a16:creationId xmlns:a16="http://schemas.microsoft.com/office/drawing/2014/main" id="{5B6F7BE2-B949-DA47-B3E2-6F9ACFEE4A0D}"/>
                </a:ext>
              </a:extLst>
            </p:cNvPr>
            <p:cNvSpPr/>
            <p:nvPr/>
          </p:nvSpPr>
          <p:spPr>
            <a:xfrm>
              <a:off x="4780005" y="3076484"/>
              <a:ext cx="99626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min</a:t>
              </a:r>
              <a:endParaRPr lang="sv-SE" dirty="0"/>
            </a:p>
          </p:txBody>
        </p:sp>
      </p:grpSp>
      <p:sp>
        <p:nvSpPr>
          <p:cNvPr id="75" name="textruta 74">
            <a:extLst>
              <a:ext uri="{FF2B5EF4-FFF2-40B4-BE49-F238E27FC236}">
                <a16:creationId xmlns:a16="http://schemas.microsoft.com/office/drawing/2014/main" id="{271C93DA-CD33-C84F-99A5-775E4801EDDA}"/>
              </a:ext>
            </a:extLst>
          </p:cNvPr>
          <p:cNvSpPr txBox="1"/>
          <p:nvPr/>
        </p:nvSpPr>
        <p:spPr>
          <a:xfrm>
            <a:off x="5488677" y="3658200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 43 min</a:t>
            </a:r>
          </a:p>
        </p:txBody>
      </p:sp>
    </p:spTree>
    <p:extLst>
      <p:ext uri="{BB962C8B-B14F-4D97-AF65-F5344CB8AC3E}">
        <p14:creationId xmlns:p14="http://schemas.microsoft.com/office/powerpoint/2010/main" val="3701752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2" grpId="0"/>
      <p:bldP spid="44" grpId="0"/>
      <p:bldP spid="50" grpId="0"/>
      <p:bldP spid="51" grpId="0"/>
      <p:bldP spid="55" grpId="0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71BF9CA7-60F6-0746-B100-B1788660D4C4}"/>
              </a:ext>
            </a:extLst>
          </p:cNvPr>
          <p:cNvSpPr txBox="1"/>
          <p:nvPr/>
        </p:nvSpPr>
        <p:spPr>
          <a:xfrm>
            <a:off x="336840" y="133194"/>
            <a:ext cx="1015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Exempel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6942E73-7F0B-CF48-87C5-1219FC11BB36}"/>
              </a:ext>
            </a:extLst>
          </p:cNvPr>
          <p:cNvSpPr txBox="1"/>
          <p:nvPr/>
        </p:nvSpPr>
        <p:spPr>
          <a:xfrm>
            <a:off x="439979" y="1968550"/>
            <a:ext cx="3955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Totalt antal:  </a:t>
            </a:r>
            <a:r>
              <a:rPr lang="sv-SE" dirty="0">
                <a:latin typeface="Bradley Hand" pitchFamily="2" charset="77"/>
              </a:rPr>
              <a:t>7,5 · 10</a:t>
            </a:r>
            <a:r>
              <a:rPr lang="sv-SE" baseline="30000" dirty="0">
                <a:latin typeface="Bradley Hand" pitchFamily="2" charset="77"/>
              </a:rPr>
              <a:t>4</a:t>
            </a:r>
            <a:r>
              <a:rPr lang="sv-SE" dirty="0">
                <a:latin typeface="Bradley Hand" pitchFamily="2" charset="77"/>
              </a:rPr>
              <a:t> </a:t>
            </a:r>
            <a:r>
              <a:rPr lang="sv-SE" dirty="0" err="1">
                <a:latin typeface="Bradley Hand" pitchFamily="2" charset="77"/>
              </a:rPr>
              <a:t>st</a:t>
            </a:r>
            <a:endParaRPr lang="sv-SE" dirty="0">
              <a:latin typeface="Bradley Hand" pitchFamily="2" charset="77"/>
              <a:cs typeface="Bradley Hand Bold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39B4728-E953-3240-855F-D12B8EB790B4}"/>
              </a:ext>
            </a:extLst>
          </p:cNvPr>
          <p:cNvSpPr txBox="1"/>
          <p:nvPr/>
        </p:nvSpPr>
        <p:spPr>
          <a:xfrm>
            <a:off x="394133" y="2406599"/>
            <a:ext cx="3371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Längd / strå: </a:t>
            </a:r>
            <a:r>
              <a:rPr lang="sv-SE" dirty="0">
                <a:latin typeface="Bradley Hand" pitchFamily="2" charset="77"/>
              </a:rPr>
              <a:t>8 · 10</a:t>
            </a:r>
            <a:r>
              <a:rPr lang="sv-SE" baseline="30000" dirty="0">
                <a:latin typeface="Bradley Hand" pitchFamily="2" charset="77"/>
              </a:rPr>
              <a:t>-2</a:t>
            </a:r>
            <a:r>
              <a:rPr lang="sv-SE" dirty="0">
                <a:latin typeface="Bradley Hand" pitchFamily="2" charset="77"/>
              </a:rPr>
              <a:t> m</a:t>
            </a:r>
            <a:r>
              <a:rPr lang="sv-SE" dirty="0">
                <a:latin typeface="Bradley Hand" pitchFamily="2" charset="77"/>
                <a:cs typeface="Bradley Hand Bold"/>
              </a:rPr>
              <a:t>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1B210D2D-2E0C-8749-BF2C-4183963C419D}"/>
              </a:ext>
            </a:extLst>
          </p:cNvPr>
          <p:cNvSpPr txBox="1"/>
          <p:nvPr/>
        </p:nvSpPr>
        <p:spPr>
          <a:xfrm>
            <a:off x="384100" y="3106849"/>
            <a:ext cx="1792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Längd totalt:</a:t>
            </a: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C4EC8BD1-7FCF-4F4A-8BEF-B2CD24E1DEA8}"/>
              </a:ext>
            </a:extLst>
          </p:cNvPr>
          <p:cNvSpPr txBox="1"/>
          <p:nvPr/>
        </p:nvSpPr>
        <p:spPr>
          <a:xfrm>
            <a:off x="1272677" y="4907017"/>
            <a:ext cx="4267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Raden blir ca 6 km lång.</a:t>
            </a: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479DB825-86DE-2A4C-BAB0-1EE59F6089D7}"/>
              </a:ext>
            </a:extLst>
          </p:cNvPr>
          <p:cNvGrpSpPr/>
          <p:nvPr/>
        </p:nvGrpSpPr>
        <p:grpSpPr>
          <a:xfrm>
            <a:off x="1352513" y="133194"/>
            <a:ext cx="7152925" cy="1477328"/>
            <a:chOff x="1352513" y="133194"/>
            <a:chExt cx="7152925" cy="1477328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256F7598-53AB-1648-89D7-D647BEA2F8FB}"/>
                </a:ext>
              </a:extLst>
            </p:cNvPr>
            <p:cNvSpPr/>
            <p:nvPr/>
          </p:nvSpPr>
          <p:spPr>
            <a:xfrm>
              <a:off x="1352513" y="133194"/>
              <a:ext cx="5177379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En människa har ca 7,5 · 10</a:t>
              </a:r>
              <a:r>
                <a:rPr lang="sv-SE" baseline="30000" dirty="0"/>
                <a:t>4</a:t>
              </a:r>
              <a:r>
                <a:rPr lang="sv-SE" dirty="0"/>
                <a:t> </a:t>
              </a:r>
              <a:r>
                <a:rPr lang="sv-SE" dirty="0" err="1"/>
                <a:t>st</a:t>
              </a:r>
              <a:r>
                <a:rPr lang="sv-SE" dirty="0"/>
                <a:t> hårstrån på huvudet. Vi antar att hårstråna i genomsnitt är 8 · 10</a:t>
              </a:r>
              <a:r>
                <a:rPr lang="sv-SE" baseline="30000" dirty="0"/>
                <a:t>–2 </a:t>
              </a:r>
              <a:r>
                <a:rPr lang="sv-SE" dirty="0"/>
                <a:t>m långa. </a:t>
              </a:r>
            </a:p>
            <a:p>
              <a:endParaRPr lang="sv-SE" dirty="0"/>
            </a:p>
            <a:p>
              <a:r>
                <a:rPr lang="sv-SE" dirty="0"/>
                <a:t>Tänk dig att man lägger alla hårstrån i en lång rad. Hur lång blir raden?</a:t>
              </a:r>
              <a:r>
                <a:rPr lang="sv-SE" dirty="0">
                  <a:latin typeface="+mn-lt"/>
                </a:rPr>
                <a:t> </a:t>
              </a:r>
              <a:endParaRPr lang="sv-SE" dirty="0">
                <a:effectLst/>
                <a:latin typeface="+mn-lt"/>
              </a:endParaRPr>
            </a:p>
          </p:txBody>
        </p:sp>
        <p:pic>
          <p:nvPicPr>
            <p:cNvPr id="9" name="Bildobjekt 8">
              <a:extLst>
                <a:ext uri="{FF2B5EF4-FFF2-40B4-BE49-F238E27FC236}">
                  <a16:creationId xmlns:a16="http://schemas.microsoft.com/office/drawing/2014/main" id="{B2A049EC-7C68-F441-8EAB-C323AD397CA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12534" b="52697"/>
            <a:stretch/>
          </p:blipFill>
          <p:spPr>
            <a:xfrm>
              <a:off x="7016728" y="266925"/>
              <a:ext cx="1488710" cy="1209865"/>
            </a:xfrm>
            <a:prstGeom prst="rect">
              <a:avLst/>
            </a:prstGeom>
          </p:spPr>
        </p:pic>
      </p:grpSp>
      <p:sp>
        <p:nvSpPr>
          <p:cNvPr id="47" name="textruta 46">
            <a:extLst>
              <a:ext uri="{FF2B5EF4-FFF2-40B4-BE49-F238E27FC236}">
                <a16:creationId xmlns:a16="http://schemas.microsoft.com/office/drawing/2014/main" id="{F91BC65E-4295-6F4F-805A-73790D5897E9}"/>
              </a:ext>
            </a:extLst>
          </p:cNvPr>
          <p:cNvSpPr txBox="1"/>
          <p:nvPr/>
        </p:nvSpPr>
        <p:spPr>
          <a:xfrm>
            <a:off x="1814507" y="3106849"/>
            <a:ext cx="27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7,5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Bradley Hand" pitchFamily="2" charset="77"/>
              </a:rPr>
              <a:t>· 8 · 10</a:t>
            </a:r>
            <a:r>
              <a:rPr lang="sv-SE" baseline="30000" dirty="0">
                <a:latin typeface="+mn-lt"/>
              </a:rPr>
              <a:t>-</a:t>
            </a:r>
            <a:r>
              <a:rPr lang="sv-SE" baseline="30000" dirty="0">
                <a:latin typeface="Bradley Hand" pitchFamily="2" charset="77"/>
              </a:rPr>
              <a:t>2 </a:t>
            </a:r>
            <a:r>
              <a:rPr lang="sv-SE" dirty="0">
                <a:latin typeface="Bradley Hand" pitchFamily="2" charset="77"/>
              </a:rPr>
              <a:t> m </a:t>
            </a:r>
            <a:r>
              <a:rPr lang="sv-SE" dirty="0">
                <a:latin typeface="+mn-lt"/>
              </a:rPr>
              <a:t>=</a:t>
            </a:r>
          </a:p>
        </p:txBody>
      </p:sp>
      <p:sp>
        <p:nvSpPr>
          <p:cNvPr id="48" name="textruta 47">
            <a:extLst>
              <a:ext uri="{FF2B5EF4-FFF2-40B4-BE49-F238E27FC236}">
                <a16:creationId xmlns:a16="http://schemas.microsoft.com/office/drawing/2014/main" id="{BACDFA70-61A4-B843-B46E-83F0C56DBFE5}"/>
              </a:ext>
            </a:extLst>
          </p:cNvPr>
          <p:cNvSpPr txBox="1"/>
          <p:nvPr/>
        </p:nvSpPr>
        <p:spPr>
          <a:xfrm>
            <a:off x="4097368" y="3106849"/>
            <a:ext cx="2700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7,5 · 8 · 10</a:t>
            </a:r>
            <a:r>
              <a:rPr lang="sv-SE" baseline="30000" dirty="0">
                <a:latin typeface="Bradley Hand" pitchFamily="2" charset="77"/>
              </a:rPr>
              <a:t>4 </a:t>
            </a:r>
            <a:r>
              <a:rPr lang="sv-SE" dirty="0">
                <a:latin typeface="Bradley Hand" pitchFamily="2" charset="77"/>
              </a:rPr>
              <a:t>· 10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</a:t>
            </a:r>
            <a:r>
              <a:rPr lang="sv-SE" dirty="0">
                <a:latin typeface="Bradley Hand" pitchFamily="2" charset="77"/>
              </a:rPr>
              <a:t>  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49" name="textruta 48">
            <a:extLst>
              <a:ext uri="{FF2B5EF4-FFF2-40B4-BE49-F238E27FC236}">
                <a16:creationId xmlns:a16="http://schemas.microsoft.com/office/drawing/2014/main" id="{B6EE83B9-BA47-C24A-BE9E-359A304FE838}"/>
              </a:ext>
            </a:extLst>
          </p:cNvPr>
          <p:cNvSpPr txBox="1"/>
          <p:nvPr/>
        </p:nvSpPr>
        <p:spPr>
          <a:xfrm>
            <a:off x="1827906" y="3537208"/>
            <a:ext cx="2269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= </a:t>
            </a:r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 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2" name="textruta 51">
            <a:extLst>
              <a:ext uri="{FF2B5EF4-FFF2-40B4-BE49-F238E27FC236}">
                <a16:creationId xmlns:a16="http://schemas.microsoft.com/office/drawing/2014/main" id="{422940E2-51FF-6F43-941E-82E0A501D4C7}"/>
              </a:ext>
            </a:extLst>
          </p:cNvPr>
          <p:cNvSpPr txBox="1"/>
          <p:nvPr/>
        </p:nvSpPr>
        <p:spPr>
          <a:xfrm>
            <a:off x="6416676" y="3106849"/>
            <a:ext cx="184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4</a:t>
            </a:r>
            <a:r>
              <a:rPr lang="de-DE" baseline="30000" dirty="0">
                <a:latin typeface="+mn-lt"/>
              </a:rPr>
              <a:t>+</a:t>
            </a:r>
            <a:r>
              <a:rPr lang="de-DE" baseline="30000" dirty="0">
                <a:latin typeface="Bradley Hand" pitchFamily="2" charset="77"/>
              </a:rPr>
              <a:t>(</a:t>
            </a:r>
            <a:r>
              <a:rPr lang="sv-SE" baseline="30000" dirty="0"/>
              <a:t>-</a:t>
            </a:r>
            <a:r>
              <a:rPr lang="de-DE" baseline="30000" dirty="0">
                <a:latin typeface="Bradley Hand" pitchFamily="2" charset="77"/>
              </a:rPr>
              <a:t>2)</a:t>
            </a:r>
            <a:r>
              <a:rPr lang="sv-SE" dirty="0">
                <a:latin typeface="Bradley Hand" pitchFamily="2" charset="77"/>
              </a:rPr>
              <a:t>  m </a:t>
            </a:r>
            <a:r>
              <a:rPr lang="sv-SE" dirty="0"/>
              <a:t>=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9C3531D9-62F2-A948-AF71-F3819B4F1B10}"/>
              </a:ext>
            </a:extLst>
          </p:cNvPr>
          <p:cNvSpPr txBox="1"/>
          <p:nvPr/>
        </p:nvSpPr>
        <p:spPr>
          <a:xfrm>
            <a:off x="3467926" y="3538175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 · 10</a:t>
            </a:r>
            <a:r>
              <a:rPr lang="de-DE" baseline="30000" dirty="0">
                <a:latin typeface="Bradley Hand" pitchFamily="2" charset="77"/>
              </a:rPr>
              <a:t>2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54" name="textruta 53">
            <a:extLst>
              <a:ext uri="{FF2B5EF4-FFF2-40B4-BE49-F238E27FC236}">
                <a16:creationId xmlns:a16="http://schemas.microsoft.com/office/drawing/2014/main" id="{B2D26F56-7715-7B4F-9A00-B64FD022D6EC}"/>
              </a:ext>
            </a:extLst>
          </p:cNvPr>
          <p:cNvSpPr txBox="1"/>
          <p:nvPr/>
        </p:nvSpPr>
        <p:spPr>
          <a:xfrm>
            <a:off x="4746222" y="3536241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6000 </a:t>
            </a:r>
            <a:r>
              <a:rPr lang="de-DE" dirty="0">
                <a:latin typeface="Bradley Hand" pitchFamily="2" charset="77"/>
              </a:rPr>
              <a:t>m </a:t>
            </a:r>
            <a:r>
              <a:rPr lang="sv-SE" dirty="0"/>
              <a:t>=</a:t>
            </a:r>
            <a:r>
              <a:rPr lang="de-DE" dirty="0">
                <a:latin typeface="Bradley Hand" pitchFamily="2" charset="77"/>
              </a:rPr>
              <a:t> </a:t>
            </a:r>
            <a:endParaRPr lang="sv-SE" dirty="0">
              <a:latin typeface="Bradley Hand" pitchFamily="2" charset="77"/>
            </a:endParaRPr>
          </a:p>
        </p:txBody>
      </p:sp>
      <p:sp>
        <p:nvSpPr>
          <p:cNvPr id="63" name="textruta 62">
            <a:extLst>
              <a:ext uri="{FF2B5EF4-FFF2-40B4-BE49-F238E27FC236}">
                <a16:creationId xmlns:a16="http://schemas.microsoft.com/office/drawing/2014/main" id="{97E3BC80-7B3D-6B42-B86E-0F39EA7060FE}"/>
              </a:ext>
            </a:extLst>
          </p:cNvPr>
          <p:cNvSpPr txBox="1"/>
          <p:nvPr/>
        </p:nvSpPr>
        <p:spPr>
          <a:xfrm>
            <a:off x="5813500" y="3536241"/>
            <a:ext cx="1696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6 k</a:t>
            </a:r>
            <a:r>
              <a:rPr lang="de-DE" dirty="0">
                <a:latin typeface="Bradley Hand" pitchFamily="2" charset="77"/>
              </a:rPr>
              <a:t>m</a:t>
            </a:r>
            <a:endParaRPr lang="sv-SE" dirty="0">
              <a:latin typeface="Bradley Han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8049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12" grpId="0"/>
      <p:bldP spid="44" grpId="0"/>
      <p:bldP spid="47" grpId="0"/>
      <p:bldP spid="48" grpId="0"/>
      <p:bldP spid="49" grpId="0"/>
      <p:bldP spid="52" grpId="0"/>
      <p:bldP spid="53" grpId="0"/>
      <p:bldP spid="54" grpId="0"/>
      <p:bldP spid="63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35673</TotalTime>
  <Words>890</Words>
  <Application>Microsoft Macintosh PowerPoint</Application>
  <PresentationFormat>Bildspel på skärmen (4:3)</PresentationFormat>
  <Paragraphs>190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190</cp:revision>
  <dcterms:created xsi:type="dcterms:W3CDTF">2017-04-10T07:17:33Z</dcterms:created>
  <dcterms:modified xsi:type="dcterms:W3CDTF">2021-08-06T07:11:19Z</dcterms:modified>
</cp:coreProperties>
</file>