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1" r:id="rId3"/>
    <p:sldId id="274" r:id="rId4"/>
    <p:sldId id="275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3"/>
    <p:restoredTop sz="99448" autoAdjust="0"/>
  </p:normalViewPr>
  <p:slideViewPr>
    <p:cSldViewPr snapToGrid="0" snapToObjects="1">
      <p:cViewPr>
        <p:scale>
          <a:sx n="132" d="100"/>
          <a:sy n="132" d="100"/>
        </p:scale>
        <p:origin x="95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noProof="1"/>
              <a:t>  4.6				              	    Delen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27CA6C13-88AA-554E-8F22-B1F0002FA00E}"/>
              </a:ext>
            </a:extLst>
          </p:cNvPr>
          <p:cNvGrpSpPr/>
          <p:nvPr/>
        </p:nvGrpSpPr>
        <p:grpSpPr>
          <a:xfrm>
            <a:off x="1482420" y="882755"/>
            <a:ext cx="7547280" cy="2385513"/>
            <a:chOff x="1482420" y="882755"/>
            <a:chExt cx="7547280" cy="2385513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1865494-C127-8B4E-8CA6-636A64B9B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3844" y="882755"/>
              <a:ext cx="3975856" cy="2385513"/>
            </a:xfrm>
            <a:prstGeom prst="rect">
              <a:avLst/>
            </a:prstGeom>
          </p:spPr>
        </p:pic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AAA30B2D-02F6-5940-A6D8-C1896DBB1611}"/>
                </a:ext>
              </a:extLst>
            </p:cNvPr>
            <p:cNvSpPr/>
            <p:nvPr/>
          </p:nvSpPr>
          <p:spPr>
            <a:xfrm>
              <a:off x="1482420" y="1881986"/>
              <a:ext cx="35050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noProof="1"/>
                <a:t>Annonsen talar om att priset på cykeln sänkts med 30 %. Med hur många kronor har priset sänkts? </a:t>
              </a:r>
            </a:p>
          </p:txBody>
        </p:sp>
      </p:grpSp>
      <p:grpSp>
        <p:nvGrpSpPr>
          <p:cNvPr id="9" name="Grupp 8"/>
          <p:cNvGrpSpPr/>
          <p:nvPr/>
        </p:nvGrpSpPr>
        <p:grpSpPr>
          <a:xfrm>
            <a:off x="1753910" y="773831"/>
            <a:ext cx="2231173" cy="671616"/>
            <a:chOff x="2940267" y="1325169"/>
            <a:chExt cx="2231173" cy="671616"/>
          </a:xfrm>
        </p:grpSpPr>
        <p:sp>
          <p:nvSpPr>
            <p:cNvPr id="3" name="textruta 2"/>
            <p:cNvSpPr txBox="1"/>
            <p:nvPr/>
          </p:nvSpPr>
          <p:spPr>
            <a:xfrm>
              <a:off x="2940267" y="1453124"/>
              <a:ext cx="2231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noProof="1">
                  <a:solidFill>
                    <a:srgbClr val="800000"/>
                  </a:solidFill>
                </a:rPr>
                <a:t>Andelen = </a:t>
              </a:r>
            </a:p>
          </p:txBody>
        </p:sp>
        <p:grpSp>
          <p:nvGrpSpPr>
            <p:cNvPr id="4" name="Grupp 3"/>
            <p:cNvGrpSpPr>
              <a:grpSpLocks/>
            </p:cNvGrpSpPr>
            <p:nvPr/>
          </p:nvGrpSpPr>
          <p:grpSpPr bwMode="auto">
            <a:xfrm>
              <a:off x="4040407" y="1325169"/>
              <a:ext cx="989312" cy="671616"/>
              <a:chOff x="3981452" y="1846460"/>
              <a:chExt cx="988852" cy="671805"/>
            </a:xfrm>
          </p:grpSpPr>
          <p:sp>
            <p:nvSpPr>
              <p:cNvPr id="5" name="textruta 29"/>
              <p:cNvSpPr txBox="1">
                <a:spLocks noChangeArrowheads="1"/>
              </p:cNvSpPr>
              <p:nvPr/>
            </p:nvSpPr>
            <p:spPr bwMode="auto">
              <a:xfrm>
                <a:off x="4060933" y="1846460"/>
                <a:ext cx="74280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b="1" noProof="1">
                    <a:solidFill>
                      <a:srgbClr val="800000"/>
                    </a:solidFill>
                  </a:rPr>
                  <a:t>Delen</a:t>
                </a:r>
              </a:p>
            </p:txBody>
          </p:sp>
          <p:sp>
            <p:nvSpPr>
              <p:cNvPr id="6" name="textruta 30"/>
              <p:cNvSpPr txBox="1">
                <a:spLocks noChangeArrowheads="1"/>
              </p:cNvSpPr>
              <p:nvPr/>
            </p:nvSpPr>
            <p:spPr bwMode="auto">
              <a:xfrm>
                <a:off x="3981452" y="2148829"/>
                <a:ext cx="98885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b="1" noProof="1">
                    <a:solidFill>
                      <a:srgbClr val="800000"/>
                    </a:solidFill>
                  </a:rPr>
                  <a:t>Det hela</a:t>
                </a:r>
              </a:p>
            </p:txBody>
          </p:sp>
          <p:cxnSp>
            <p:nvCxnSpPr>
              <p:cNvPr id="7" name="Rak 6"/>
              <p:cNvCxnSpPr/>
              <p:nvPr/>
            </p:nvCxnSpPr>
            <p:spPr>
              <a:xfrm>
                <a:off x="4004500" y="2164549"/>
                <a:ext cx="942755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upp 11"/>
          <p:cNvGrpSpPr/>
          <p:nvPr/>
        </p:nvGrpSpPr>
        <p:grpSpPr>
          <a:xfrm>
            <a:off x="5160676" y="891449"/>
            <a:ext cx="3028471" cy="369332"/>
            <a:chOff x="3559654" y="2602504"/>
            <a:chExt cx="3028471" cy="369332"/>
          </a:xfrm>
        </p:grpSpPr>
        <p:sp>
          <p:nvSpPr>
            <p:cNvPr id="10" name="textruta 29"/>
            <p:cNvSpPr txBox="1">
              <a:spLocks noChangeArrowheads="1"/>
            </p:cNvSpPr>
            <p:nvPr/>
          </p:nvSpPr>
          <p:spPr bwMode="auto">
            <a:xfrm>
              <a:off x="3559654" y="2602504"/>
              <a:ext cx="910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b="1" noProof="1">
                  <a:solidFill>
                    <a:srgbClr val="800000"/>
                  </a:solidFill>
                </a:rPr>
                <a:t>Delen =</a:t>
              </a: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362639" y="2602504"/>
              <a:ext cx="22254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noProof="1">
                  <a:solidFill>
                    <a:srgbClr val="800000"/>
                  </a:solidFill>
                </a:rPr>
                <a:t>Andelen av Det hela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7468A75B-41CF-E749-B59D-8DE469406228}"/>
              </a:ext>
            </a:extLst>
          </p:cNvPr>
          <p:cNvSpPr/>
          <p:nvPr/>
        </p:nvSpPr>
        <p:spPr>
          <a:xfrm>
            <a:off x="2592754" y="4528125"/>
            <a:ext cx="6857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noProof="1">
                <a:solidFill>
                  <a:srgbClr val="9A0002"/>
                </a:solidFill>
              </a:rPr>
              <a:t>Delen</a:t>
            </a:r>
            <a:r>
              <a:rPr lang="sv-SE" i="1" noProof="1"/>
              <a:t> </a:t>
            </a:r>
            <a:r>
              <a:rPr lang="sv-SE" noProof="1"/>
              <a:t>motsvarar hur stor sänkningen är i kronor.</a:t>
            </a:r>
          </a:p>
          <a:p>
            <a:r>
              <a:rPr lang="sv-SE" sz="900" noProof="1"/>
              <a:t> </a:t>
            </a:r>
          </a:p>
          <a:p>
            <a:r>
              <a:rPr lang="sv-SE" i="1" noProof="1">
                <a:solidFill>
                  <a:srgbClr val="9A0002"/>
                </a:solidFill>
              </a:rPr>
              <a:t>Andelen </a:t>
            </a:r>
            <a:r>
              <a:rPr lang="sv-SE" noProof="1"/>
              <a:t>30 % skriver vi i decimalform som 0,3. </a:t>
            </a:r>
          </a:p>
          <a:p>
            <a:endParaRPr lang="sv-SE" sz="900" noProof="1"/>
          </a:p>
          <a:p>
            <a:r>
              <a:rPr lang="sv-SE" i="1" noProof="1">
                <a:solidFill>
                  <a:srgbClr val="9A0002"/>
                </a:solidFill>
              </a:rPr>
              <a:t>Det hela </a:t>
            </a:r>
            <a:r>
              <a:rPr lang="sv-SE" noProof="1"/>
              <a:t>är priset från början.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885C0CB-4601-AC47-9DBE-CE4D1B19CD67}"/>
              </a:ext>
            </a:extLst>
          </p:cNvPr>
          <p:cNvSpPr/>
          <p:nvPr/>
        </p:nvSpPr>
        <p:spPr>
          <a:xfrm>
            <a:off x="1482420" y="3386446"/>
            <a:ext cx="7170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noProof="1"/>
              <a:t>Vi beräknar </a:t>
            </a:r>
            <a:r>
              <a:rPr lang="sv-SE" i="1" noProof="1">
                <a:solidFill>
                  <a:srgbClr val="9A0002"/>
                </a:solidFill>
              </a:rPr>
              <a:t>förändringen</a:t>
            </a:r>
            <a:r>
              <a:rPr lang="sv-SE" i="1" noProof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v-SE" noProof="1"/>
              <a:t>(sänkningen) genom att använda sambandet: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68653A4-5ECF-044B-A0D5-84E18FBC640F}"/>
              </a:ext>
            </a:extLst>
          </p:cNvPr>
          <p:cNvSpPr/>
          <p:nvPr/>
        </p:nvSpPr>
        <p:spPr>
          <a:xfrm>
            <a:off x="2623901" y="6032585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/>
              <a:t>Sänkningen i kr =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7C4D34C-70F1-8646-A751-E66A12067FB6}"/>
              </a:ext>
            </a:extLst>
          </p:cNvPr>
          <p:cNvSpPr/>
          <p:nvPr/>
        </p:nvSpPr>
        <p:spPr>
          <a:xfrm>
            <a:off x="4263485" y="6032585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0,3 ∙ 4 500 kr  =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53A8278-85ED-BA4D-A510-984C6A1C39BB}"/>
              </a:ext>
            </a:extLst>
          </p:cNvPr>
          <p:cNvSpPr/>
          <p:nvPr/>
        </p:nvSpPr>
        <p:spPr>
          <a:xfrm>
            <a:off x="5739902" y="6032585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noProof="1">
                <a:cs typeface="Bradley Hand Bold"/>
              </a:rPr>
              <a:t>1 350 kr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A2BB1716-9A4C-6A4B-AA21-81B22E53E174}"/>
              </a:ext>
            </a:extLst>
          </p:cNvPr>
          <p:cNvGrpSpPr/>
          <p:nvPr/>
        </p:nvGrpSpPr>
        <p:grpSpPr>
          <a:xfrm>
            <a:off x="2961555" y="3874709"/>
            <a:ext cx="3598271" cy="499201"/>
            <a:chOff x="1401771" y="4212768"/>
            <a:chExt cx="3598271" cy="499201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45A160E-D4CD-764E-AF60-B966EB421DF9}"/>
                </a:ext>
              </a:extLst>
            </p:cNvPr>
            <p:cNvSpPr/>
            <p:nvPr/>
          </p:nvSpPr>
          <p:spPr>
            <a:xfrm>
              <a:off x="1401771" y="4212768"/>
              <a:ext cx="3598271" cy="4992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3B85B65E-5F27-E948-8645-7CE33D5DE1FF}"/>
                </a:ext>
              </a:extLst>
            </p:cNvPr>
            <p:cNvGrpSpPr/>
            <p:nvPr/>
          </p:nvGrpSpPr>
          <p:grpSpPr>
            <a:xfrm>
              <a:off x="1762675" y="4212768"/>
              <a:ext cx="3028471" cy="461665"/>
              <a:chOff x="3559654" y="2555132"/>
              <a:chExt cx="3028471" cy="461665"/>
            </a:xfrm>
          </p:grpSpPr>
          <p:sp>
            <p:nvSpPr>
              <p:cNvPr id="15" name="textruta 29">
                <a:extLst>
                  <a:ext uri="{FF2B5EF4-FFF2-40B4-BE49-F238E27FC236}">
                    <a16:creationId xmlns:a16="http://schemas.microsoft.com/office/drawing/2014/main" id="{4C44CBE1-268A-6C48-82E3-A41A23DEEF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9654" y="2602504"/>
                <a:ext cx="9103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b="1" noProof="1">
                    <a:solidFill>
                      <a:srgbClr val="800000"/>
                    </a:solidFill>
                  </a:rPr>
                  <a:t>Delen =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2F94F09-F32E-9442-A2F1-380100B63E50}"/>
                  </a:ext>
                </a:extLst>
              </p:cNvPr>
              <p:cNvSpPr/>
              <p:nvPr/>
            </p:nvSpPr>
            <p:spPr>
              <a:xfrm>
                <a:off x="4362639" y="2555132"/>
                <a:ext cx="22254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noProof="1">
                    <a:solidFill>
                      <a:srgbClr val="800000"/>
                    </a:solidFill>
                  </a:rPr>
                  <a:t>Andelen </a:t>
                </a:r>
                <a:r>
                  <a:rPr lang="sv-SE" sz="2400" noProof="1">
                    <a:solidFill>
                      <a:srgbClr val="9A0002"/>
                    </a:solidFill>
                    <a:latin typeface="Bradley Hand Bold"/>
                    <a:cs typeface="Bradley Hand Bold"/>
                  </a:rPr>
                  <a:t>∙</a:t>
                </a:r>
                <a:r>
                  <a:rPr lang="sv-SE" b="1" noProof="1">
                    <a:solidFill>
                      <a:srgbClr val="800000"/>
                    </a:solidFill>
                  </a:rPr>
                  <a:t> Det hela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7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23356" y="1728723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a)  24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60 kg </a:t>
            </a:r>
            <a:r>
              <a:rPr lang="nb-NO" dirty="0"/>
              <a:t>=</a:t>
            </a:r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3248075" y="1733723"/>
            <a:ext cx="186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0,24 </a:t>
            </a:r>
            <a:r>
              <a:rPr lang="is-IS" dirty="0">
                <a:latin typeface="Bradley Hand Bold"/>
                <a:cs typeface="Bradley Hand Bold"/>
              </a:rPr>
              <a:t>∙ 60 </a:t>
            </a:r>
            <a:r>
              <a:rPr lang="sv-SE" dirty="0">
                <a:latin typeface="Bradley Hand Bold"/>
                <a:cs typeface="Bradley Hand Bold"/>
              </a:rPr>
              <a:t>kg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44" name="Rektangel 43"/>
          <p:cNvSpPr/>
          <p:nvPr/>
        </p:nvSpPr>
        <p:spPr>
          <a:xfrm>
            <a:off x="4818769" y="1736146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14,4 kg</a:t>
            </a: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230FF2E6-4C68-6740-971F-EE6211F44A57}"/>
              </a:ext>
            </a:extLst>
          </p:cNvPr>
          <p:cNvSpPr/>
          <p:nvPr/>
        </p:nvSpPr>
        <p:spPr>
          <a:xfrm>
            <a:off x="1261026" y="2384582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b)  7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230 m </a:t>
            </a:r>
            <a:r>
              <a:rPr lang="nb-NO" dirty="0"/>
              <a:t>=</a:t>
            </a:r>
            <a:endParaRPr lang="sv-SE" dirty="0"/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7C80B235-B03C-0E4E-AE4B-3ECA3F6808B5}"/>
              </a:ext>
            </a:extLst>
          </p:cNvPr>
          <p:cNvSpPr txBox="1"/>
          <p:nvPr/>
        </p:nvSpPr>
        <p:spPr>
          <a:xfrm>
            <a:off x="3248074" y="2368043"/>
            <a:ext cx="186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0,07 </a:t>
            </a:r>
            <a:r>
              <a:rPr lang="is-IS" dirty="0">
                <a:latin typeface="Bradley Hand Bold"/>
                <a:cs typeface="Bradley Hand Bold"/>
              </a:rPr>
              <a:t>∙ 230 </a:t>
            </a:r>
            <a:r>
              <a:rPr lang="sv-SE" dirty="0">
                <a:latin typeface="Bradley Hand Bold"/>
                <a:cs typeface="Bradley Hand Bold"/>
              </a:rPr>
              <a:t>m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29C8A871-269F-DF44-8618-B3B61674DF5E}"/>
              </a:ext>
            </a:extLst>
          </p:cNvPr>
          <p:cNvSpPr/>
          <p:nvPr/>
        </p:nvSpPr>
        <p:spPr>
          <a:xfrm>
            <a:off x="4844022" y="2358637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16,1 m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CFAAB36-E160-3B45-BC83-B24FE4AFB9B0}"/>
              </a:ext>
            </a:extLst>
          </p:cNvPr>
          <p:cNvSpPr/>
          <p:nvPr/>
        </p:nvSpPr>
        <p:spPr>
          <a:xfrm>
            <a:off x="1261026" y="2972780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c)  130</a:t>
            </a:r>
            <a:r>
              <a:rPr lang="nb-NO" dirty="0"/>
              <a:t> % </a:t>
            </a:r>
            <a:r>
              <a:rPr lang="nb-NO" dirty="0">
                <a:latin typeface="Bradley Hand" pitchFamily="2" charset="77"/>
              </a:rPr>
              <a:t>av 3,6 g </a:t>
            </a:r>
            <a:r>
              <a:rPr lang="nb-NO" dirty="0"/>
              <a:t>=</a:t>
            </a:r>
            <a:endParaRPr lang="sv-SE" dirty="0"/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FAFCA762-E530-2647-B16B-0EAF459058F8}"/>
              </a:ext>
            </a:extLst>
          </p:cNvPr>
          <p:cNvSpPr txBox="1"/>
          <p:nvPr/>
        </p:nvSpPr>
        <p:spPr>
          <a:xfrm>
            <a:off x="3343647" y="2937841"/>
            <a:ext cx="186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1,3 </a:t>
            </a:r>
            <a:r>
              <a:rPr lang="is-IS" dirty="0">
                <a:latin typeface="Bradley Hand Bold"/>
                <a:cs typeface="Bradley Hand Bold"/>
              </a:rPr>
              <a:t>∙ 3,6 g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9671BAB9-07E5-9546-8DB0-F978CAFBDBBD}"/>
              </a:ext>
            </a:extLst>
          </p:cNvPr>
          <p:cNvSpPr/>
          <p:nvPr/>
        </p:nvSpPr>
        <p:spPr>
          <a:xfrm>
            <a:off x="4646908" y="291822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4,68 g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DF872AF4-4739-5840-A65A-DD359D62E4A6}"/>
              </a:ext>
            </a:extLst>
          </p:cNvPr>
          <p:cNvSpPr/>
          <p:nvPr/>
        </p:nvSpPr>
        <p:spPr>
          <a:xfrm>
            <a:off x="1223356" y="3591662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Bradley Hand" pitchFamily="2" charset="77"/>
              </a:rPr>
              <a:t>d)  32,5 </a:t>
            </a:r>
            <a:r>
              <a:rPr lang="nb-NO" dirty="0"/>
              <a:t>%</a:t>
            </a:r>
            <a:r>
              <a:rPr lang="nb-NO" dirty="0">
                <a:latin typeface="Bradley Hand" pitchFamily="2" charset="77"/>
              </a:rPr>
              <a:t> av 1 200 liter </a:t>
            </a:r>
            <a:r>
              <a:rPr lang="nb-NO" dirty="0"/>
              <a:t>=</a:t>
            </a:r>
            <a:endParaRPr lang="sv-SE" dirty="0"/>
          </a:p>
        </p:txBody>
      </p:sp>
      <p:sp>
        <p:nvSpPr>
          <p:cNvPr id="92" name="textruta 91">
            <a:extLst>
              <a:ext uri="{FF2B5EF4-FFF2-40B4-BE49-F238E27FC236}">
                <a16:creationId xmlns:a16="http://schemas.microsoft.com/office/drawing/2014/main" id="{3655E6F7-1608-7344-89E1-E555D5B440E5}"/>
              </a:ext>
            </a:extLst>
          </p:cNvPr>
          <p:cNvSpPr txBox="1"/>
          <p:nvPr/>
        </p:nvSpPr>
        <p:spPr>
          <a:xfrm>
            <a:off x="3928025" y="3588173"/>
            <a:ext cx="230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0,325 </a:t>
            </a:r>
            <a:r>
              <a:rPr lang="is-IS" dirty="0">
                <a:latin typeface="Bradley Hand Bold"/>
                <a:cs typeface="Bradley Hand Bold"/>
              </a:rPr>
              <a:t>∙ 1 200 liter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F4C66CE4-D8BC-0D45-8E71-6C1B04D9B9F1}"/>
              </a:ext>
            </a:extLst>
          </p:cNvPr>
          <p:cNvSpPr/>
          <p:nvPr/>
        </p:nvSpPr>
        <p:spPr>
          <a:xfrm>
            <a:off x="6016051" y="358468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390 liter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759C2AD3-FBF7-0243-A439-76C37EEA1824}"/>
              </a:ext>
            </a:extLst>
          </p:cNvPr>
          <p:cNvGrpSpPr/>
          <p:nvPr/>
        </p:nvGrpSpPr>
        <p:grpSpPr>
          <a:xfrm>
            <a:off x="2051640" y="161099"/>
            <a:ext cx="5584764" cy="1047253"/>
            <a:chOff x="1351691" y="167497"/>
            <a:chExt cx="5584764" cy="1047253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7E0007B0-B25E-AD4E-8927-A484ED6C3470}"/>
                </a:ext>
              </a:extLst>
            </p:cNvPr>
            <p:cNvGrpSpPr/>
            <p:nvPr/>
          </p:nvGrpSpPr>
          <p:grpSpPr>
            <a:xfrm>
              <a:off x="1351691" y="167497"/>
              <a:ext cx="1558223" cy="520700"/>
              <a:chOff x="2698797" y="244493"/>
              <a:chExt cx="1558223" cy="520700"/>
            </a:xfrm>
          </p:grpSpPr>
          <p:sp>
            <p:nvSpPr>
              <p:cNvPr id="2" name="Rektangel 1"/>
              <p:cNvSpPr/>
              <p:nvPr/>
            </p:nvSpPr>
            <p:spPr>
              <a:xfrm>
                <a:off x="3048631" y="395861"/>
                <a:ext cx="12083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Beräkna</a:t>
                </a:r>
              </a:p>
            </p:txBody>
          </p:sp>
          <p:pic>
            <p:nvPicPr>
              <p:cNvPr id="94" name="Bildobjekt 93">
                <a:extLst>
                  <a:ext uri="{FF2B5EF4-FFF2-40B4-BE49-F238E27FC236}">
                    <a16:creationId xmlns:a16="http://schemas.microsoft.com/office/drawing/2014/main" id="{839E2444-C303-E248-AEB0-A90DED16A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98797" y="244493"/>
                <a:ext cx="419100" cy="520700"/>
              </a:xfrm>
              <a:prstGeom prst="rect">
                <a:avLst/>
              </a:prstGeom>
            </p:spPr>
          </p:pic>
        </p:grpSp>
        <p:sp>
          <p:nvSpPr>
            <p:cNvPr id="95" name="Rektangel 94">
              <a:extLst>
                <a:ext uri="{FF2B5EF4-FFF2-40B4-BE49-F238E27FC236}">
                  <a16:creationId xmlns:a16="http://schemas.microsoft.com/office/drawing/2014/main" id="{B43E5919-7E43-B546-BF6D-6A111285CF29}"/>
                </a:ext>
              </a:extLst>
            </p:cNvPr>
            <p:cNvSpPr/>
            <p:nvPr/>
          </p:nvSpPr>
          <p:spPr>
            <a:xfrm>
              <a:off x="4560420" y="844793"/>
              <a:ext cx="2376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dirty="0"/>
                <a:t>d)  32,5 % av 1 200 liter</a:t>
              </a:r>
              <a:endParaRPr lang="sv-SE" dirty="0"/>
            </a:p>
          </p:txBody>
        </p: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758B06EB-3FB0-D04F-9790-F8262E1DD943}"/>
                </a:ext>
              </a:extLst>
            </p:cNvPr>
            <p:cNvSpPr/>
            <p:nvPr/>
          </p:nvSpPr>
          <p:spPr>
            <a:xfrm>
              <a:off x="2641681" y="845418"/>
              <a:ext cx="1851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dirty="0"/>
                <a:t>c)   130 % av 3,6 g</a:t>
              </a:r>
              <a:endParaRPr lang="sv-SE" dirty="0"/>
            </a:p>
          </p:txBody>
        </p:sp>
        <p:sp>
          <p:nvSpPr>
            <p:cNvPr id="97" name="Rektangel 96">
              <a:extLst>
                <a:ext uri="{FF2B5EF4-FFF2-40B4-BE49-F238E27FC236}">
                  <a16:creationId xmlns:a16="http://schemas.microsoft.com/office/drawing/2014/main" id="{399304D7-0EFB-4B45-9A3A-028AF43AB16A}"/>
                </a:ext>
              </a:extLst>
            </p:cNvPr>
            <p:cNvSpPr/>
            <p:nvPr/>
          </p:nvSpPr>
          <p:spPr>
            <a:xfrm>
              <a:off x="4560420" y="325153"/>
              <a:ext cx="1722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dirty="0"/>
                <a:t>b)  7 % av 230 m</a:t>
              </a:r>
              <a:endParaRPr lang="sv-SE" dirty="0"/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F360C4E4-CCBC-234C-AD96-B2B99FAB4AE9}"/>
                </a:ext>
              </a:extLst>
            </p:cNvPr>
            <p:cNvSpPr/>
            <p:nvPr/>
          </p:nvSpPr>
          <p:spPr>
            <a:xfrm>
              <a:off x="2646938" y="316238"/>
              <a:ext cx="1740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dirty="0"/>
                <a:t>a)  24 % av 60 kg</a:t>
              </a:r>
              <a:endParaRPr lang="sv-SE" dirty="0"/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4744F3EC-9893-4442-8FF8-70F21F60E6C7}"/>
              </a:ext>
            </a:extLst>
          </p:cNvPr>
          <p:cNvSpPr/>
          <p:nvPr/>
        </p:nvSpPr>
        <p:spPr>
          <a:xfrm>
            <a:off x="327471" y="235116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6749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072C1BD-74D4-DF4E-90DE-D3DE066C110D}"/>
              </a:ext>
            </a:extLst>
          </p:cNvPr>
          <p:cNvSpPr/>
          <p:nvPr/>
        </p:nvSpPr>
        <p:spPr>
          <a:xfrm>
            <a:off x="331009" y="223254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</a:rPr>
              <a:t>Exempel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C665ED6-8F9C-6A49-862B-3A2C5449FC2A}"/>
              </a:ext>
            </a:extLst>
          </p:cNvPr>
          <p:cNvSpPr txBox="1"/>
          <p:nvPr/>
        </p:nvSpPr>
        <p:spPr>
          <a:xfrm>
            <a:off x="1235536" y="2024849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totalt :  380 elever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E859768-F69D-AA4B-B6E5-EF200CADAACF}"/>
              </a:ext>
            </a:extLst>
          </p:cNvPr>
          <p:cNvSpPr txBox="1"/>
          <p:nvPr/>
        </p:nvSpPr>
        <p:spPr>
          <a:xfrm>
            <a:off x="1162868" y="2756686"/>
            <a:ext cx="165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 i åk 4 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93D635F-18AA-7849-9864-DEB35FCB51EF}"/>
              </a:ext>
            </a:extLst>
          </p:cNvPr>
          <p:cNvSpPr txBox="1"/>
          <p:nvPr/>
        </p:nvSpPr>
        <p:spPr>
          <a:xfrm>
            <a:off x="1218248" y="3379297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i åk 4 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0DA828-EE1D-4E4E-9320-200684D4EB97}"/>
              </a:ext>
            </a:extLst>
          </p:cNvPr>
          <p:cNvSpPr/>
          <p:nvPr/>
        </p:nvSpPr>
        <p:spPr>
          <a:xfrm>
            <a:off x="3366923" y="2749762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0,3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BC02D3-A8E1-BB4A-B828-ED2E2C9D71C3}"/>
              </a:ext>
            </a:extLst>
          </p:cNvPr>
          <p:cNvSpPr/>
          <p:nvPr/>
        </p:nvSpPr>
        <p:spPr>
          <a:xfrm>
            <a:off x="2668997" y="3380075"/>
            <a:ext cx="2379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0,3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nb-NO" dirty="0">
                <a:latin typeface="Bradley Hand Bold"/>
                <a:cs typeface="Bradley Hand Bold"/>
              </a:rPr>
              <a:t>380 elever </a:t>
            </a:r>
            <a:r>
              <a:rPr lang="sv-SE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7CFA9B2-7DD8-2E41-871A-6D6FD1D56E9E}"/>
              </a:ext>
            </a:extLst>
          </p:cNvPr>
          <p:cNvSpPr/>
          <p:nvPr/>
        </p:nvSpPr>
        <p:spPr>
          <a:xfrm>
            <a:off x="4403742" y="337949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114 elever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B093CA6-F212-AA49-9132-05B74994AC75}"/>
              </a:ext>
            </a:extLst>
          </p:cNvPr>
          <p:cNvSpPr txBox="1"/>
          <p:nvPr/>
        </p:nvSpPr>
        <p:spPr>
          <a:xfrm>
            <a:off x="1218248" y="4378164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går 114 elever i åk 4.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1904E72-C0F8-FD43-A37C-4FB3FDCE752C}"/>
              </a:ext>
            </a:extLst>
          </p:cNvPr>
          <p:cNvSpPr/>
          <p:nvPr/>
        </p:nvSpPr>
        <p:spPr>
          <a:xfrm>
            <a:off x="2668997" y="2760936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30 </a:t>
            </a:r>
            <a:r>
              <a:rPr lang="sv-SE" dirty="0"/>
              <a:t>% =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EDB6A00-688C-8A4D-A538-FA429AB67824}"/>
              </a:ext>
            </a:extLst>
          </p:cNvPr>
          <p:cNvGrpSpPr/>
          <p:nvPr/>
        </p:nvGrpSpPr>
        <p:grpSpPr>
          <a:xfrm>
            <a:off x="666769" y="411535"/>
            <a:ext cx="7723017" cy="1323266"/>
            <a:chOff x="796273" y="-129900"/>
            <a:chExt cx="7723017" cy="1323266"/>
          </a:xfrm>
        </p:grpSpPr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1BE06559-79F7-C340-A18C-AC55F7BB347B}"/>
                </a:ext>
              </a:extLst>
            </p:cNvPr>
            <p:cNvGrpSpPr/>
            <p:nvPr/>
          </p:nvGrpSpPr>
          <p:grpSpPr>
            <a:xfrm>
              <a:off x="796273" y="154153"/>
              <a:ext cx="5636620" cy="700746"/>
              <a:chOff x="841390" y="535816"/>
              <a:chExt cx="5636620" cy="700746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7BB16102-3E7D-D44D-81C4-046AD711BDEF}"/>
                  </a:ext>
                </a:extLst>
              </p:cNvPr>
              <p:cNvSpPr/>
              <p:nvPr/>
            </p:nvSpPr>
            <p:spPr>
              <a:xfrm>
                <a:off x="1260490" y="590231"/>
                <a:ext cx="52175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I en skola gick 380 elever. 30 % av eleverna gick åk 4. </a:t>
                </a:r>
              </a:p>
              <a:p>
                <a:r>
                  <a:rPr lang="sv-SE" dirty="0"/>
                  <a:t>Hur många elever gick i fyran?  </a:t>
                </a:r>
              </a:p>
            </p:txBody>
          </p:sp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id="{1B069FA3-FA9E-B840-A7C3-19A10C7F4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41390" y="535816"/>
                <a:ext cx="419100" cy="520700"/>
              </a:xfrm>
              <a:prstGeom prst="rect">
                <a:avLst/>
              </a:prstGeom>
            </p:spPr>
          </p:pic>
        </p:grp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112D7CAA-DFD7-3A44-9469-25CC83DAF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083"/>
            <a:stretch/>
          </p:blipFill>
          <p:spPr>
            <a:xfrm>
              <a:off x="6536368" y="-129900"/>
              <a:ext cx="1982922" cy="132326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6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5E6DFA78-680D-4847-AA56-E8E9911E9B9D}"/>
              </a:ext>
            </a:extLst>
          </p:cNvPr>
          <p:cNvSpPr/>
          <p:nvPr/>
        </p:nvSpPr>
        <p:spPr>
          <a:xfrm>
            <a:off x="311413" y="136418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303460B-F943-264B-89D6-1CBBAEEDE0F0}"/>
              </a:ext>
            </a:extLst>
          </p:cNvPr>
          <p:cNvSpPr txBox="1"/>
          <p:nvPr/>
        </p:nvSpPr>
        <p:spPr>
          <a:xfrm>
            <a:off x="1237998" y="2568816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Hyra från början :  2 900 kr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DE11489-8FF5-C944-8635-DE69C14BA6E2}"/>
              </a:ext>
            </a:extLst>
          </p:cNvPr>
          <p:cNvSpPr txBox="1"/>
          <p:nvPr/>
        </p:nvSpPr>
        <p:spPr>
          <a:xfrm>
            <a:off x="1694631" y="3107588"/>
            <a:ext cx="161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Höjning (</a:t>
            </a:r>
            <a:r>
              <a:rPr lang="sv-SE" dirty="0"/>
              <a:t>%</a:t>
            </a:r>
            <a:r>
              <a:rPr lang="sv-SE" dirty="0">
                <a:latin typeface="Bradley Hand Bold"/>
                <a:cs typeface="Bradley Hand Bold"/>
              </a:rPr>
              <a:t>) :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CE1442F-A03A-5540-BF12-07D7A2F9024C}"/>
              </a:ext>
            </a:extLst>
          </p:cNvPr>
          <p:cNvSpPr txBox="1"/>
          <p:nvPr/>
        </p:nvSpPr>
        <p:spPr>
          <a:xfrm>
            <a:off x="1668675" y="3691875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Höjning (kr) :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43DCEF9-1852-E44F-9E59-39571ACEBADF}"/>
              </a:ext>
            </a:extLst>
          </p:cNvPr>
          <p:cNvSpPr/>
          <p:nvPr/>
        </p:nvSpPr>
        <p:spPr>
          <a:xfrm>
            <a:off x="3263104" y="3686990"/>
            <a:ext cx="2026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0,04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2 900 kr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0164C19-7CB8-304A-8034-6C7F6A1BC321}"/>
              </a:ext>
            </a:extLst>
          </p:cNvPr>
          <p:cNvSpPr/>
          <p:nvPr/>
        </p:nvSpPr>
        <p:spPr>
          <a:xfrm>
            <a:off x="5014573" y="368210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116 kr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4604D85-77EB-234E-AA38-442FEE0F3639}"/>
              </a:ext>
            </a:extLst>
          </p:cNvPr>
          <p:cNvSpPr txBox="1"/>
          <p:nvPr/>
        </p:nvSpPr>
        <p:spPr>
          <a:xfrm>
            <a:off x="2132940" y="4283237"/>
            <a:ext cx="16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Ny hyra :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2E195DF-3FBE-424B-8351-A12D50F7F954}"/>
              </a:ext>
            </a:extLst>
          </p:cNvPr>
          <p:cNvSpPr/>
          <p:nvPr/>
        </p:nvSpPr>
        <p:spPr>
          <a:xfrm>
            <a:off x="3215149" y="4288122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(2 900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116) kr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0D59091-643E-D74E-AD59-043FF2FA14D9}"/>
              </a:ext>
            </a:extLst>
          </p:cNvPr>
          <p:cNvSpPr/>
          <p:nvPr/>
        </p:nvSpPr>
        <p:spPr>
          <a:xfrm>
            <a:off x="5179802" y="4276162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3 016 kr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EA6F576-215C-A24C-8B3E-118E2A4B525D}"/>
              </a:ext>
            </a:extLst>
          </p:cNvPr>
          <p:cNvSpPr/>
          <p:nvPr/>
        </p:nvSpPr>
        <p:spPr>
          <a:xfrm>
            <a:off x="6118533" y="427616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cs typeface="Bradley Hand Bold"/>
              </a:rPr>
              <a:t>≈</a:t>
            </a:r>
            <a:r>
              <a:rPr lang="is-IS" dirty="0">
                <a:latin typeface="Bradley Hand Bold"/>
                <a:cs typeface="Bradley Hand Bold"/>
              </a:rPr>
              <a:t> 3 020 kr</a:t>
            </a:r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4D71C7F-4574-354F-AC92-077A6B408341}"/>
              </a:ext>
            </a:extLst>
          </p:cNvPr>
          <p:cNvSpPr txBox="1"/>
          <p:nvPr/>
        </p:nvSpPr>
        <p:spPr>
          <a:xfrm>
            <a:off x="1464316" y="5430821"/>
            <a:ext cx="6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Den nya hyran blev 3 020 kr.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DFE9BD94-C73A-4745-B5E7-26D182EA9E3A}"/>
              </a:ext>
            </a:extLst>
          </p:cNvPr>
          <p:cNvSpPr/>
          <p:nvPr/>
        </p:nvSpPr>
        <p:spPr>
          <a:xfrm>
            <a:off x="3202696" y="3117287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sv-SE" dirty="0"/>
              <a:t>%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3DD3A32D-33D5-1A41-B4A1-02B9A03C1279}"/>
              </a:ext>
            </a:extLst>
          </p:cNvPr>
          <p:cNvSpPr/>
          <p:nvPr/>
        </p:nvSpPr>
        <p:spPr>
          <a:xfrm>
            <a:off x="3819246" y="3119503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0,04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4AD87CF4-E810-454B-A1C6-D856679C7853}"/>
              </a:ext>
            </a:extLst>
          </p:cNvPr>
          <p:cNvGrpSpPr/>
          <p:nvPr/>
        </p:nvGrpSpPr>
        <p:grpSpPr>
          <a:xfrm>
            <a:off x="311413" y="290772"/>
            <a:ext cx="7388293" cy="2156339"/>
            <a:chOff x="344370" y="2530881"/>
            <a:chExt cx="7388293" cy="2156339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366A7855-F854-F640-9AE4-103B3E3C1AB5}"/>
                </a:ext>
              </a:extLst>
            </p:cNvPr>
            <p:cNvGrpSpPr/>
            <p:nvPr/>
          </p:nvGrpSpPr>
          <p:grpSpPr>
            <a:xfrm>
              <a:off x="344370" y="2871884"/>
              <a:ext cx="5691822" cy="923330"/>
              <a:chOff x="458788" y="3890665"/>
              <a:chExt cx="5691822" cy="923330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3A5512B-EF18-824F-AE13-DE36E6B558E0}"/>
                  </a:ext>
                </a:extLst>
              </p:cNvPr>
              <p:cNvSpPr/>
              <p:nvPr/>
            </p:nvSpPr>
            <p:spPr>
              <a:xfrm>
                <a:off x="886637" y="3890665"/>
                <a:ext cx="526397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Hyran för en liten lägenhet var 2 900 kr per månad. </a:t>
                </a:r>
              </a:p>
              <a:p>
                <a:r>
                  <a:rPr lang="sv-SE" dirty="0"/>
                  <a:t>Hyran höjdes med 4 %. </a:t>
                </a:r>
              </a:p>
              <a:p>
                <a:r>
                  <a:rPr lang="sv-SE" dirty="0"/>
                  <a:t>Vilken blev den nya hyran? Avrunda till tiotal kronor.</a:t>
                </a:r>
              </a:p>
            </p:txBody>
          </p:sp>
          <p:pic>
            <p:nvPicPr>
              <p:cNvPr id="32" name="Bildobjekt 31">
                <a:extLst>
                  <a:ext uri="{FF2B5EF4-FFF2-40B4-BE49-F238E27FC236}">
                    <a16:creationId xmlns:a16="http://schemas.microsoft.com/office/drawing/2014/main" id="{AE9A219C-302E-B848-8603-FCEBDF3B0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8788" y="3890665"/>
                <a:ext cx="419100" cy="520700"/>
              </a:xfrm>
              <a:prstGeom prst="rect">
                <a:avLst/>
              </a:prstGeom>
            </p:spPr>
          </p:pic>
        </p:grpSp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0092B4BB-7CC7-C14C-AE0F-400C09538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851"/>
            <a:stretch/>
          </p:blipFill>
          <p:spPr>
            <a:xfrm>
              <a:off x="6317763" y="2530881"/>
              <a:ext cx="1414900" cy="2156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69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333</Words>
  <Application>Microsoft Macintosh PowerPoint</Application>
  <PresentationFormat>Bildspel på skärmen (4:3)</PresentationFormat>
  <Paragraphs>63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33</cp:revision>
  <dcterms:created xsi:type="dcterms:W3CDTF">2017-04-14T14:35:34Z</dcterms:created>
  <dcterms:modified xsi:type="dcterms:W3CDTF">2021-04-02T15:04:52Z</dcterms:modified>
</cp:coreProperties>
</file>