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60" r:id="rId4"/>
    <p:sldId id="261" r:id="rId5"/>
    <p:sldId id="258" r:id="rId6"/>
    <p:sldId id="263" r:id="rId7"/>
    <p:sldId id="262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8405" autoAdjust="0"/>
  </p:normalViewPr>
  <p:slideViewPr>
    <p:cSldViewPr snapToGrid="0" snapToObjects="1">
      <p:cViewPr>
        <p:scale>
          <a:sx n="153" d="100"/>
          <a:sy n="153" d="100"/>
        </p:scale>
        <p:origin x="98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95138" y="2607533"/>
            <a:ext cx="5890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punkt där </a:t>
            </a:r>
            <a:r>
              <a:rPr lang="sv-SE" i="1" dirty="0"/>
              <a:t>x</a:t>
            </a:r>
            <a:r>
              <a:rPr lang="sv-SE" dirty="0"/>
              <a:t>-axel och </a:t>
            </a:r>
            <a:r>
              <a:rPr lang="sv-SE" i="1" dirty="0"/>
              <a:t>y</a:t>
            </a:r>
            <a:r>
              <a:rPr lang="sv-SE" dirty="0"/>
              <a:t>-axel skär varandra kallas </a:t>
            </a:r>
            <a:r>
              <a:rPr lang="sv-SE" b="1" i="1" dirty="0">
                <a:solidFill>
                  <a:srgbClr val="800000"/>
                </a:solidFill>
              </a:rPr>
              <a:t>origo</a:t>
            </a:r>
            <a:r>
              <a:rPr lang="sv-SE" dirty="0"/>
              <a:t>.</a:t>
            </a:r>
            <a:endParaRPr lang="sv-SE" i="1" dirty="0">
              <a:solidFill>
                <a:srgbClr val="80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808005" y="1411713"/>
            <a:ext cx="6133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Ett </a:t>
            </a:r>
            <a:r>
              <a:rPr lang="sv-SE" i="1" dirty="0">
                <a:solidFill>
                  <a:srgbClr val="C00000"/>
                </a:solidFill>
              </a:rPr>
              <a:t>koordinatsystem</a:t>
            </a:r>
            <a:r>
              <a:rPr lang="sv-SE" dirty="0"/>
              <a:t> består av två tallinjer som skär varandra.</a:t>
            </a:r>
          </a:p>
        </p:txBody>
      </p:sp>
      <p:sp>
        <p:nvSpPr>
          <p:cNvPr id="4" name="Rektangel 3"/>
          <p:cNvSpPr/>
          <p:nvPr/>
        </p:nvSpPr>
        <p:spPr>
          <a:xfrm>
            <a:off x="1710591" y="1798327"/>
            <a:ext cx="6151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båda tallinjerna, </a:t>
            </a:r>
            <a:r>
              <a:rPr lang="sv-SE" i="1" dirty="0">
                <a:solidFill>
                  <a:srgbClr val="C00000"/>
                </a:solidFill>
              </a:rPr>
              <a:t>koordinataxlarna</a:t>
            </a:r>
            <a:r>
              <a:rPr lang="sv-SE" dirty="0"/>
              <a:t>, kallas </a:t>
            </a:r>
            <a:r>
              <a:rPr lang="sv-SE" i="1" dirty="0">
                <a:solidFill>
                  <a:srgbClr val="C00000"/>
                </a:solidFill>
              </a:rPr>
              <a:t>x-axel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i="1" dirty="0">
                <a:solidFill>
                  <a:srgbClr val="C00000"/>
                </a:solidFill>
              </a:rPr>
              <a:t>y-axel</a:t>
            </a:r>
            <a:r>
              <a:rPr lang="sv-SE" dirty="0"/>
              <a:t>. </a:t>
            </a:r>
          </a:p>
        </p:txBody>
      </p:sp>
      <p:sp>
        <p:nvSpPr>
          <p:cNvPr id="5" name="Rektangel 4"/>
          <p:cNvSpPr/>
          <p:nvPr/>
        </p:nvSpPr>
        <p:spPr>
          <a:xfrm>
            <a:off x="2533124" y="2210169"/>
            <a:ext cx="3816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x</a:t>
            </a:r>
            <a:r>
              <a:rPr lang="sv-SE" dirty="0"/>
              <a:t>-axeln är </a:t>
            </a:r>
            <a:r>
              <a:rPr lang="sv-SE" i="1" dirty="0">
                <a:solidFill>
                  <a:srgbClr val="C00000"/>
                </a:solidFill>
              </a:rPr>
              <a:t>vågrät</a:t>
            </a:r>
            <a:r>
              <a:rPr lang="sv-SE" dirty="0"/>
              <a:t> och </a:t>
            </a:r>
            <a:r>
              <a:rPr lang="sv-SE" i="1" dirty="0"/>
              <a:t>y</a:t>
            </a:r>
            <a:r>
              <a:rPr lang="sv-SE" dirty="0"/>
              <a:t>-axeln är </a:t>
            </a:r>
            <a:r>
              <a:rPr lang="sv-SE" i="1" dirty="0">
                <a:solidFill>
                  <a:srgbClr val="C00000"/>
                </a:solidFill>
              </a:rPr>
              <a:t>lodrät</a:t>
            </a:r>
            <a:r>
              <a:rPr lang="sv-SE" dirty="0"/>
              <a:t>. </a:t>
            </a:r>
          </a:p>
        </p:txBody>
      </p:sp>
      <p:sp>
        <p:nvSpPr>
          <p:cNvPr id="6" name="Rektangel 5"/>
          <p:cNvSpPr/>
          <p:nvPr/>
        </p:nvSpPr>
        <p:spPr>
          <a:xfrm>
            <a:off x="270233" y="211249"/>
            <a:ext cx="871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4.1					            Proportionalitet	</a:t>
            </a:r>
            <a:endParaRPr lang="sv-SE" sz="2400" dirty="0"/>
          </a:p>
        </p:txBody>
      </p:sp>
      <p:sp>
        <p:nvSpPr>
          <p:cNvPr id="7" name="Rektangel 6"/>
          <p:cNvSpPr/>
          <p:nvPr/>
        </p:nvSpPr>
        <p:spPr>
          <a:xfrm>
            <a:off x="3565354" y="985343"/>
            <a:ext cx="201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Koordinatsystemet </a:t>
            </a:r>
            <a:endParaRPr lang="sv-SE" dirty="0">
              <a:solidFill>
                <a:srgbClr val="800000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6" b="97126" l="4772" r="89627">
                        <a14:foregroundMark x1="42946" y1="10632" x2="42946" y2="10632"/>
                        <a14:foregroundMark x1="42739" y1="8046" x2="42739" y2="8046"/>
                        <a14:foregroundMark x1="42531" y1="54598" x2="42531" y2="54598"/>
                        <a14:foregroundMark x1="42531" y1="39368" x2="42531" y2="39368"/>
                        <a14:foregroundMark x1="42324" y1="28161" x2="42324" y2="28161"/>
                        <a14:foregroundMark x1="41909" y1="14943" x2="41909" y2="14943"/>
                        <a14:foregroundMark x1="43361" y1="14943" x2="43361" y2="14943"/>
                        <a14:foregroundMark x1="45643" y1="57184" x2="45643" y2="57184"/>
                        <a14:foregroundMark x1="56846" y1="57184" x2="56846" y2="57184"/>
                        <a14:foregroundMark x1="82365" y1="56897" x2="82365" y2="56897"/>
                        <a14:foregroundMark x1="78216" y1="56897" x2="78216" y2="56897"/>
                        <a14:foregroundMark x1="65560" y1="57184" x2="65560" y2="57184"/>
                        <a14:foregroundMark x1="61203" y1="56609" x2="61203" y2="56609"/>
                        <a14:foregroundMark x1="42531" y1="70115" x2="42531" y2="70115"/>
                        <a14:foregroundMark x1="42531" y1="95690" x2="42531" y2="95690"/>
                        <a14:foregroundMark x1="4979" y1="57184" x2="4979" y2="57184"/>
                        <a14:foregroundMark x1="42946" y1="57471" x2="42946" y2="57471"/>
                        <a14:foregroundMark x1="42324" y1="97126" x2="42324" y2="971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8636" y="3864170"/>
            <a:ext cx="3129376" cy="214611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636" y="3864170"/>
            <a:ext cx="3129376" cy="2146115"/>
          </a:xfrm>
          <a:prstGeom prst="rect">
            <a:avLst/>
          </a:prstGeom>
        </p:spPr>
      </p:pic>
      <p:cxnSp>
        <p:nvCxnSpPr>
          <p:cNvPr id="12" name="Rak pil 11"/>
          <p:cNvCxnSpPr/>
          <p:nvPr/>
        </p:nvCxnSpPr>
        <p:spPr>
          <a:xfrm flipH="1">
            <a:off x="4341206" y="2976865"/>
            <a:ext cx="2128068" cy="2058265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ktangel 23"/>
          <p:cNvSpPr/>
          <p:nvPr/>
        </p:nvSpPr>
        <p:spPr>
          <a:xfrm>
            <a:off x="6231013" y="4162270"/>
            <a:ext cx="2754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punkten är rakt ovanför talet </a:t>
            </a:r>
            <a:r>
              <a:rPr lang="sv-SE" b="1" dirty="0">
                <a:solidFill>
                  <a:srgbClr val="800000"/>
                </a:solidFill>
              </a:rPr>
              <a:t>1</a:t>
            </a:r>
            <a:r>
              <a:rPr lang="sv-SE" dirty="0"/>
              <a:t> på</a:t>
            </a:r>
            <a:r>
              <a:rPr lang="sv-SE" b="1" dirty="0">
                <a:solidFill>
                  <a:srgbClr val="800000"/>
                </a:solidFill>
              </a:rPr>
              <a:t> </a:t>
            </a:r>
            <a:r>
              <a:rPr lang="sv-SE" b="1" i="1" dirty="0">
                <a:solidFill>
                  <a:srgbClr val="800000"/>
                </a:solidFill>
              </a:rPr>
              <a:t>x</a:t>
            </a:r>
            <a:r>
              <a:rPr lang="sv-SE" b="1" dirty="0">
                <a:solidFill>
                  <a:srgbClr val="800000"/>
                </a:solidFill>
              </a:rPr>
              <a:t>-axeln </a:t>
            </a:r>
            <a:r>
              <a:rPr lang="sv-SE" dirty="0"/>
              <a:t>och rakt till höger om talet </a:t>
            </a:r>
            <a:r>
              <a:rPr lang="sv-SE" b="1" dirty="0">
                <a:solidFill>
                  <a:srgbClr val="008000"/>
                </a:solidFill>
              </a:rPr>
              <a:t>2</a:t>
            </a:r>
            <a:r>
              <a:rPr lang="sv-SE" dirty="0"/>
              <a:t> på </a:t>
            </a:r>
            <a:r>
              <a:rPr lang="sv-SE" b="1" i="1" dirty="0">
                <a:solidFill>
                  <a:srgbClr val="008000"/>
                </a:solidFill>
              </a:rPr>
              <a:t>y</a:t>
            </a:r>
            <a:r>
              <a:rPr lang="sv-SE" b="1" dirty="0">
                <a:solidFill>
                  <a:srgbClr val="008000"/>
                </a:solidFill>
              </a:rPr>
              <a:t>-axeln </a:t>
            </a:r>
            <a:r>
              <a:rPr lang="sv-SE" dirty="0"/>
              <a:t>har punkten </a:t>
            </a:r>
            <a:r>
              <a:rPr lang="sv-SE" i="1" dirty="0"/>
              <a:t>koordinaterna</a:t>
            </a:r>
            <a:r>
              <a:rPr lang="sv-SE" dirty="0"/>
              <a:t> (</a:t>
            </a:r>
            <a:r>
              <a:rPr lang="sv-SE" b="1" dirty="0">
                <a:solidFill>
                  <a:srgbClr val="800000"/>
                </a:solidFill>
              </a:rPr>
              <a:t>1</a:t>
            </a:r>
            <a:r>
              <a:rPr lang="sv-SE" dirty="0"/>
              <a:t>, </a:t>
            </a:r>
            <a:r>
              <a:rPr lang="sv-SE" b="1" dirty="0">
                <a:solidFill>
                  <a:srgbClr val="008000"/>
                </a:solidFill>
              </a:rPr>
              <a:t>2</a:t>
            </a:r>
            <a:r>
              <a:rPr lang="sv-SE" dirty="0"/>
              <a:t>).</a:t>
            </a:r>
          </a:p>
        </p:txBody>
      </p:sp>
      <p:sp>
        <p:nvSpPr>
          <p:cNvPr id="25" name="Rektangel 24"/>
          <p:cNvSpPr/>
          <p:nvPr/>
        </p:nvSpPr>
        <p:spPr>
          <a:xfrm>
            <a:off x="601441" y="4475562"/>
            <a:ext cx="2794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punkts </a:t>
            </a:r>
            <a:r>
              <a:rPr lang="sv-SE" i="1" dirty="0">
                <a:solidFill>
                  <a:srgbClr val="C00000"/>
                </a:solidFill>
              </a:rPr>
              <a:t>koordinater</a:t>
            </a:r>
            <a:r>
              <a:rPr lang="sv-SE" i="1" dirty="0"/>
              <a:t> </a:t>
            </a:r>
            <a:r>
              <a:rPr lang="sv-SE" dirty="0"/>
              <a:t>anger dess läge i ett koordinatsystem.</a:t>
            </a:r>
          </a:p>
        </p:txBody>
      </p:sp>
    </p:spTree>
    <p:extLst>
      <p:ext uri="{BB962C8B-B14F-4D97-AF65-F5344CB8AC3E}">
        <p14:creationId xmlns:p14="http://schemas.microsoft.com/office/powerpoint/2010/main" val="6324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25" y="1062176"/>
            <a:ext cx="5134638" cy="488655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331935" y="254303"/>
            <a:ext cx="244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Vilka är koordinaterna? </a:t>
            </a:r>
          </a:p>
        </p:txBody>
      </p:sp>
      <p:sp>
        <p:nvSpPr>
          <p:cNvPr id="5" name="Ellips 4"/>
          <p:cNvSpPr/>
          <p:nvPr/>
        </p:nvSpPr>
        <p:spPr>
          <a:xfrm>
            <a:off x="5364008" y="3005157"/>
            <a:ext cx="159115" cy="158763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800000"/>
              </a:solidFill>
            </a:endParaRPr>
          </a:p>
        </p:txBody>
      </p:sp>
      <p:sp>
        <p:nvSpPr>
          <p:cNvPr id="6" name="Ellips 5"/>
          <p:cNvSpPr/>
          <p:nvPr/>
        </p:nvSpPr>
        <p:spPr>
          <a:xfrm>
            <a:off x="4359765" y="4552404"/>
            <a:ext cx="159115" cy="158763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800000"/>
              </a:solidFill>
            </a:endParaRPr>
          </a:p>
        </p:txBody>
      </p:sp>
      <p:sp>
        <p:nvSpPr>
          <p:cNvPr id="7" name="Ellips 6"/>
          <p:cNvSpPr/>
          <p:nvPr/>
        </p:nvSpPr>
        <p:spPr>
          <a:xfrm>
            <a:off x="2738197" y="2692607"/>
            <a:ext cx="159115" cy="158763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800000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6378220" y="4257558"/>
            <a:ext cx="159115" cy="158763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80000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054745" y="2507941"/>
            <a:ext cx="719348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(3,2)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445003" y="2161287"/>
            <a:ext cx="798133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</a:t>
            </a:r>
            <a:r>
              <a:rPr lang="sv-SE" b="1" dirty="0">
                <a:latin typeface="Bradley Hand Bold"/>
                <a:cs typeface="Bradley Hand Bold"/>
              </a:rPr>
              <a:t>-</a:t>
            </a:r>
            <a:r>
              <a:rPr lang="sv-SE" dirty="0">
                <a:latin typeface="Bradley Hand Bold"/>
                <a:cs typeface="Bradley Hand Bold"/>
              </a:rPr>
              <a:t>5,3)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286576" y="4416321"/>
            <a:ext cx="798133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(0,</a:t>
            </a:r>
            <a:r>
              <a:rPr lang="sv-SE" b="1" dirty="0">
                <a:latin typeface="Bradley Hand Bold"/>
                <a:cs typeface="Bradley Hand Bold"/>
              </a:rPr>
              <a:t>-</a:t>
            </a:r>
            <a:r>
              <a:rPr lang="sv-SE" dirty="0">
                <a:latin typeface="Bradley Hand Bold"/>
                <a:cs typeface="Bradley Hand Bold"/>
              </a:rPr>
              <a:t>3)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134796" y="4600987"/>
            <a:ext cx="838863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(6,</a:t>
            </a:r>
            <a:r>
              <a:rPr lang="sv-SE" b="1" dirty="0">
                <a:latin typeface="Bradley Hand Bold"/>
                <a:cs typeface="Bradley Hand Bold"/>
              </a:rPr>
              <a:t>-</a:t>
            </a:r>
            <a:r>
              <a:rPr lang="sv-SE" dirty="0">
                <a:latin typeface="Bradley Hand Bold"/>
                <a:cs typeface="Bradley Hand Bold"/>
              </a:rPr>
              <a:t>2)</a:t>
            </a:r>
          </a:p>
        </p:txBody>
      </p:sp>
      <p:sp>
        <p:nvSpPr>
          <p:cNvPr id="14" name="Ellips 13"/>
          <p:cNvSpPr/>
          <p:nvPr/>
        </p:nvSpPr>
        <p:spPr>
          <a:xfrm>
            <a:off x="5694535" y="1909723"/>
            <a:ext cx="159115" cy="158763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800000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5257113" y="1430755"/>
            <a:ext cx="1033960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(4; 5,5)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BE5CDF1-9AEE-D94C-94A2-EDDC340348F5}"/>
              </a:ext>
            </a:extLst>
          </p:cNvPr>
          <p:cNvSpPr/>
          <p:nvPr/>
        </p:nvSpPr>
        <p:spPr>
          <a:xfrm>
            <a:off x="512548" y="25430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50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728391" y="341237"/>
            <a:ext cx="173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Proportionalitet</a:t>
            </a:r>
          </a:p>
        </p:txBody>
      </p:sp>
      <p:sp>
        <p:nvSpPr>
          <p:cNvPr id="3" name="Rektangel 2"/>
          <p:cNvSpPr/>
          <p:nvPr/>
        </p:nvSpPr>
        <p:spPr>
          <a:xfrm>
            <a:off x="2264665" y="1658252"/>
            <a:ext cx="4733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Priset sägs då vara </a:t>
            </a:r>
            <a:r>
              <a:rPr lang="sv-SE" b="1" i="1" dirty="0">
                <a:solidFill>
                  <a:srgbClr val="800000"/>
                </a:solidFill>
              </a:rPr>
              <a:t>proportionellt</a:t>
            </a:r>
            <a:r>
              <a:rPr lang="sv-SE" dirty="0"/>
              <a:t> mot vikten.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04" y="2294298"/>
            <a:ext cx="1791773" cy="133478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283" y="2319626"/>
            <a:ext cx="1179485" cy="1277776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5840711" y="4481793"/>
            <a:ext cx="2905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vi ritar linjen, </a:t>
            </a:r>
            <a:r>
              <a:rPr lang="sv-SE" b="1" i="1" dirty="0">
                <a:solidFill>
                  <a:srgbClr val="800000"/>
                </a:solidFill>
              </a:rPr>
              <a:t>grafen</a:t>
            </a:r>
            <a:r>
              <a:rPr lang="sv-SE" dirty="0"/>
              <a:t>, så ser vi att den börjar i origo.</a:t>
            </a:r>
          </a:p>
        </p:txBody>
      </p:sp>
      <p:sp>
        <p:nvSpPr>
          <p:cNvPr id="9" name="Rektangel 8"/>
          <p:cNvSpPr/>
          <p:nvPr/>
        </p:nvSpPr>
        <p:spPr>
          <a:xfrm>
            <a:off x="6390640" y="2101731"/>
            <a:ext cx="226568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kan vi visa i ett koordinatsystem. Vi skriver antalet</a:t>
            </a:r>
          </a:p>
          <a:p>
            <a:r>
              <a:rPr lang="sv-SE" dirty="0"/>
              <a:t>kilogram längs </a:t>
            </a:r>
            <a:r>
              <a:rPr lang="sv-SE" i="1" dirty="0"/>
              <a:t>x</a:t>
            </a:r>
            <a:r>
              <a:rPr lang="sv-SE" dirty="0"/>
              <a:t>-axeln och kostnaden längs </a:t>
            </a:r>
            <a:r>
              <a:rPr lang="sv-SE" i="1" dirty="0"/>
              <a:t>y</a:t>
            </a:r>
            <a:r>
              <a:rPr lang="sv-SE" dirty="0"/>
              <a:t>-axeln.</a:t>
            </a:r>
          </a:p>
        </p:txBody>
      </p:sp>
      <p:sp>
        <p:nvSpPr>
          <p:cNvPr id="10" name="Rektangel 9"/>
          <p:cNvSpPr/>
          <p:nvPr/>
        </p:nvSpPr>
        <p:spPr>
          <a:xfrm>
            <a:off x="1423419" y="4481793"/>
            <a:ext cx="1824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ser att de tre punkterna ligger på en rät linje.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440" y="3866308"/>
            <a:ext cx="2474893" cy="2154299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395" y="3866308"/>
            <a:ext cx="2480944" cy="215429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129" y="5405123"/>
            <a:ext cx="2229791" cy="1052572"/>
          </a:xfrm>
          <a:prstGeom prst="rect">
            <a:avLst/>
          </a:prstGeom>
        </p:spPr>
      </p:pic>
      <p:grpSp>
        <p:nvGrpSpPr>
          <p:cNvPr id="17" name="Grupp 16"/>
          <p:cNvGrpSpPr/>
          <p:nvPr/>
        </p:nvGrpSpPr>
        <p:grpSpPr>
          <a:xfrm>
            <a:off x="806170" y="614223"/>
            <a:ext cx="6064030" cy="1234497"/>
            <a:chOff x="806170" y="614223"/>
            <a:chExt cx="6064030" cy="1234497"/>
          </a:xfrm>
        </p:grpSpPr>
        <p:sp>
          <p:nvSpPr>
            <p:cNvPr id="4" name="Rektangel 3"/>
            <p:cNvSpPr/>
            <p:nvPr/>
          </p:nvSpPr>
          <p:spPr>
            <a:xfrm>
              <a:off x="2264665" y="925390"/>
              <a:ext cx="46055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En dag kostar äpplen 10 kr/kg. För 2 kg får man </a:t>
              </a:r>
            </a:p>
            <a:p>
              <a:r>
                <a:rPr lang="sv-SE" dirty="0"/>
                <a:t>betala 20 kr och för 3 kg 30 kr och så vidare.</a:t>
              </a:r>
            </a:p>
            <a:p>
              <a:r>
                <a:rPr lang="sv-SE" dirty="0"/>
                <a:t> </a:t>
              </a:r>
            </a:p>
          </p:txBody>
        </p:sp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6170" y="614223"/>
              <a:ext cx="1234497" cy="1234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73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909854" y="158819"/>
            <a:ext cx="6459773" cy="3273986"/>
            <a:chOff x="1909854" y="158819"/>
            <a:chExt cx="6459773" cy="3273986"/>
          </a:xfrm>
        </p:grpSpPr>
        <p:sp>
          <p:nvSpPr>
            <p:cNvPr id="3" name="Rektangel 2"/>
            <p:cNvSpPr/>
            <p:nvPr/>
          </p:nvSpPr>
          <p:spPr>
            <a:xfrm>
              <a:off x="1909854" y="278667"/>
              <a:ext cx="33020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Grafen visar en resa med moped. </a:t>
              </a:r>
            </a:p>
          </p:txBody>
        </p:sp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5181" y="158819"/>
              <a:ext cx="2964446" cy="3273986"/>
            </a:xfrm>
            <a:prstGeom prst="rect">
              <a:avLst/>
            </a:prstGeom>
          </p:spPr>
        </p:pic>
      </p:grpSp>
      <p:sp>
        <p:nvSpPr>
          <p:cNvPr id="5" name="Rektangel 4"/>
          <p:cNvSpPr/>
          <p:nvPr/>
        </p:nvSpPr>
        <p:spPr>
          <a:xfrm>
            <a:off x="488953" y="9135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a)  Vilken </a:t>
            </a:r>
            <a:r>
              <a:rPr lang="de-DE" dirty="0" err="1"/>
              <a:t>är</a:t>
            </a:r>
            <a:r>
              <a:rPr lang="de-DE" dirty="0"/>
              <a:t> </a:t>
            </a:r>
            <a:r>
              <a:rPr lang="de-DE" dirty="0" err="1"/>
              <a:t>medelhastigheten</a:t>
            </a:r>
            <a:r>
              <a:rPr lang="de-DE" dirty="0"/>
              <a:t>?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524587" y="31124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b)  Är sträckan proptionell mot tiden?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53747" y="1346387"/>
            <a:ext cx="384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På 4 timmar hinner man 120 km.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164469" y="1810692"/>
            <a:ext cx="229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Medelhastigheten är</a:t>
            </a:r>
          </a:p>
        </p:txBody>
      </p:sp>
      <p:grpSp>
        <p:nvGrpSpPr>
          <p:cNvPr id="21" name="Grupp 20"/>
          <p:cNvGrpSpPr/>
          <p:nvPr/>
        </p:nvGrpSpPr>
        <p:grpSpPr>
          <a:xfrm>
            <a:off x="2457893" y="1671779"/>
            <a:ext cx="1541312" cy="632087"/>
            <a:chOff x="1793010" y="5075066"/>
            <a:chExt cx="1541312" cy="632087"/>
          </a:xfrm>
        </p:grpSpPr>
        <p:grpSp>
          <p:nvGrpSpPr>
            <p:cNvPr id="22" name="Grupp 21"/>
            <p:cNvGrpSpPr/>
            <p:nvPr/>
          </p:nvGrpSpPr>
          <p:grpSpPr>
            <a:xfrm>
              <a:off x="1793010" y="5075066"/>
              <a:ext cx="1541312" cy="632087"/>
              <a:chOff x="2576249" y="3388919"/>
              <a:chExt cx="1541312" cy="632087"/>
            </a:xfrm>
          </p:grpSpPr>
          <p:grpSp>
            <p:nvGrpSpPr>
              <p:cNvPr id="24" name="Grupp 23"/>
              <p:cNvGrpSpPr>
                <a:grpSpLocks/>
              </p:cNvGrpSpPr>
              <p:nvPr/>
            </p:nvGrpSpPr>
            <p:grpSpPr bwMode="auto">
              <a:xfrm>
                <a:off x="2576249" y="3388919"/>
                <a:ext cx="652203" cy="632087"/>
                <a:chOff x="3980917" y="1846460"/>
                <a:chExt cx="651899" cy="632265"/>
              </a:xfrm>
            </p:grpSpPr>
            <p:sp>
              <p:nvSpPr>
                <p:cNvPr id="26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036445" y="1846460"/>
                  <a:ext cx="57496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120</a:t>
                  </a:r>
                </a:p>
              </p:txBody>
            </p:sp>
            <p:sp>
              <p:nvSpPr>
                <p:cNvPr id="27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109045" y="2109289"/>
                  <a:ext cx="32947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4</a:t>
                  </a:r>
                </a:p>
              </p:txBody>
            </p:sp>
            <p:cxnSp>
              <p:nvCxnSpPr>
                <p:cNvPr id="28" name="Rak 27"/>
                <p:cNvCxnSpPr/>
                <p:nvPr/>
              </p:nvCxnSpPr>
              <p:spPr>
                <a:xfrm>
                  <a:off x="3980917" y="2148829"/>
                  <a:ext cx="651899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ruta 24"/>
              <p:cNvSpPr txBox="1"/>
              <p:nvPr/>
            </p:nvSpPr>
            <p:spPr>
              <a:xfrm>
                <a:off x="3862091" y="3521237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23" name="textruta 22"/>
            <p:cNvSpPr txBox="1"/>
            <p:nvPr/>
          </p:nvSpPr>
          <p:spPr>
            <a:xfrm>
              <a:off x="2416920" y="5192684"/>
              <a:ext cx="789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km/h</a:t>
              </a:r>
            </a:p>
          </p:txBody>
        </p:sp>
      </p:grpSp>
      <p:sp>
        <p:nvSpPr>
          <p:cNvPr id="29" name="textruta 28"/>
          <p:cNvSpPr txBox="1"/>
          <p:nvPr/>
        </p:nvSpPr>
        <p:spPr>
          <a:xfrm>
            <a:off x="3942700" y="1795714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30 km/h</a:t>
            </a:r>
            <a:endParaRPr lang="sv-SE" dirty="0"/>
          </a:p>
        </p:txBody>
      </p:sp>
      <p:sp>
        <p:nvSpPr>
          <p:cNvPr id="30" name="textruta 29"/>
          <p:cNvSpPr txBox="1"/>
          <p:nvPr/>
        </p:nvSpPr>
        <p:spPr>
          <a:xfrm>
            <a:off x="396848" y="3538975"/>
            <a:ext cx="583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Ja, för grafen är en rät linje som utgår från origo.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1108827" y="4600228"/>
            <a:ext cx="687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Mopedens medelhastighet är 30 km/h och sträckan är </a:t>
            </a:r>
          </a:p>
          <a:p>
            <a:r>
              <a:rPr lang="sv-SE" dirty="0">
                <a:latin typeface="Bradley Hand Bold"/>
                <a:cs typeface="Bradley Hand Bold"/>
              </a:rPr>
              <a:t>            proportionell mot tiden.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04DC791-B0CF-3B4E-98F7-136E5EE6D4CA}"/>
              </a:ext>
            </a:extLst>
          </p:cNvPr>
          <p:cNvSpPr/>
          <p:nvPr/>
        </p:nvSpPr>
        <p:spPr>
          <a:xfrm>
            <a:off x="396848" y="245951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1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20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/>
          <p:cNvSpPr txBox="1"/>
          <p:nvPr/>
        </p:nvSpPr>
        <p:spPr>
          <a:xfrm>
            <a:off x="922242" y="2039815"/>
            <a:ext cx="247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(6 kg):  240 kr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2259052" y="3729798"/>
            <a:ext cx="138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4 ∙ 40 kr </a:t>
            </a:r>
            <a:r>
              <a:rPr lang="sv-SE" dirty="0"/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36" name="Grupp 35"/>
          <p:cNvGrpSpPr/>
          <p:nvPr/>
        </p:nvGrpSpPr>
        <p:grpSpPr>
          <a:xfrm>
            <a:off x="1474161" y="544775"/>
            <a:ext cx="6608127" cy="1199997"/>
            <a:chOff x="1474161" y="544775"/>
            <a:chExt cx="6608127" cy="1199997"/>
          </a:xfrm>
        </p:grpSpPr>
        <p:sp>
          <p:nvSpPr>
            <p:cNvPr id="8" name="textruta 7"/>
            <p:cNvSpPr txBox="1"/>
            <p:nvPr/>
          </p:nvSpPr>
          <p:spPr>
            <a:xfrm>
              <a:off x="1474161" y="780065"/>
              <a:ext cx="4946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Lådan väger 6 kg. Priset är proportionellt mot vikten. Vad kostar en låda som väger 4 kg?</a:t>
              </a:r>
            </a:p>
          </p:txBody>
        </p:sp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9843" y="544775"/>
              <a:ext cx="1599996" cy="1199997"/>
            </a:xfrm>
            <a:prstGeom prst="rect">
              <a:avLst/>
            </a:prstGeom>
          </p:spPr>
        </p:pic>
        <p:sp>
          <p:nvSpPr>
            <p:cNvPr id="21" name="textruta 20"/>
            <p:cNvSpPr txBox="1"/>
            <p:nvPr/>
          </p:nvSpPr>
          <p:spPr>
            <a:xfrm>
              <a:off x="7251803" y="1247299"/>
              <a:ext cx="830485" cy="3693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240 kr</a:t>
              </a:r>
            </a:p>
          </p:txBody>
        </p:sp>
      </p:grpSp>
      <p:sp>
        <p:nvSpPr>
          <p:cNvPr id="22" name="textruta 21"/>
          <p:cNvSpPr txBox="1"/>
          <p:nvPr/>
        </p:nvSpPr>
        <p:spPr>
          <a:xfrm>
            <a:off x="1186868" y="2861416"/>
            <a:ext cx="111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Pris/kg :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2313572" y="2773059"/>
            <a:ext cx="1485760" cy="608704"/>
            <a:chOff x="1848562" y="5137979"/>
            <a:chExt cx="1485760" cy="608704"/>
          </a:xfrm>
        </p:grpSpPr>
        <p:grpSp>
          <p:nvGrpSpPr>
            <p:cNvPr id="24" name="Grupp 23"/>
            <p:cNvGrpSpPr/>
            <p:nvPr/>
          </p:nvGrpSpPr>
          <p:grpSpPr>
            <a:xfrm>
              <a:off x="1848562" y="5137979"/>
              <a:ext cx="1485760" cy="608704"/>
              <a:chOff x="2631801" y="3451832"/>
              <a:chExt cx="1485760" cy="608704"/>
            </a:xfrm>
          </p:grpSpPr>
          <p:grpSp>
            <p:nvGrpSpPr>
              <p:cNvPr id="26" name="Grupp 25"/>
              <p:cNvGrpSpPr>
                <a:grpSpLocks/>
              </p:cNvGrpSpPr>
              <p:nvPr/>
            </p:nvGrpSpPr>
            <p:grpSpPr bwMode="auto">
              <a:xfrm>
                <a:off x="2631801" y="3451832"/>
                <a:ext cx="599006" cy="608704"/>
                <a:chOff x="4036445" y="1909390"/>
                <a:chExt cx="598727" cy="608875"/>
              </a:xfrm>
            </p:grpSpPr>
            <p:sp>
              <p:nvSpPr>
                <p:cNvPr id="28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036445" y="1909390"/>
                  <a:ext cx="59872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240</a:t>
                  </a:r>
                </a:p>
              </p:txBody>
            </p:sp>
            <p:sp>
              <p:nvSpPr>
                <p:cNvPr id="29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137091" y="2148829"/>
                  <a:ext cx="32947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6</a:t>
                  </a:r>
                </a:p>
              </p:txBody>
            </p:sp>
            <p:cxnSp>
              <p:nvCxnSpPr>
                <p:cNvPr id="30" name="Rak 29"/>
                <p:cNvCxnSpPr>
                  <a:cxnSpLocks/>
                </p:cNvCxnSpPr>
                <p:nvPr/>
              </p:nvCxnSpPr>
              <p:spPr>
                <a:xfrm>
                  <a:off x="4057821" y="2202920"/>
                  <a:ext cx="55597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ruta 26"/>
              <p:cNvSpPr txBox="1"/>
              <p:nvPr/>
            </p:nvSpPr>
            <p:spPr>
              <a:xfrm>
                <a:off x="3862091" y="3521237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25" name="textruta 24"/>
            <p:cNvSpPr txBox="1"/>
            <p:nvPr/>
          </p:nvSpPr>
          <p:spPr>
            <a:xfrm>
              <a:off x="2416920" y="5192684"/>
              <a:ext cx="809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kr/kg</a:t>
              </a:r>
            </a:p>
          </p:txBody>
        </p:sp>
      </p:grpSp>
      <p:sp>
        <p:nvSpPr>
          <p:cNvPr id="31" name="textruta 30"/>
          <p:cNvSpPr txBox="1"/>
          <p:nvPr/>
        </p:nvSpPr>
        <p:spPr>
          <a:xfrm>
            <a:off x="3717503" y="2842464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40 kr/kg</a:t>
            </a:r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922242" y="3729798"/>
            <a:ext cx="148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(4 kg):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3362116" y="3725234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160 kr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906308" y="4761130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En låda som väger 4 kg kostar 160 kr.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FAD8EA1-B106-E947-BBC4-B685E8AD3BF7}"/>
              </a:ext>
            </a:extLst>
          </p:cNvPr>
          <p:cNvSpPr/>
          <p:nvPr/>
        </p:nvSpPr>
        <p:spPr>
          <a:xfrm>
            <a:off x="396848" y="245951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027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31" grpId="0"/>
      <p:bldP spid="32" grpId="0"/>
      <p:bldP spid="33" grpId="0"/>
      <p:bldP spid="34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50CE0DD-E08B-D746-B280-213F234CE979}"/>
              </a:ext>
            </a:extLst>
          </p:cNvPr>
          <p:cNvSpPr/>
          <p:nvPr/>
        </p:nvSpPr>
        <p:spPr>
          <a:xfrm>
            <a:off x="396848" y="46366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F998F123-C132-784D-82E3-C6BBFD677D90}"/>
              </a:ext>
            </a:extLst>
          </p:cNvPr>
          <p:cNvGrpSpPr/>
          <p:nvPr/>
        </p:nvGrpSpPr>
        <p:grpSpPr>
          <a:xfrm>
            <a:off x="2528712" y="284151"/>
            <a:ext cx="6076168" cy="2342033"/>
            <a:chOff x="2528712" y="284151"/>
            <a:chExt cx="6076168" cy="2342033"/>
          </a:xfrm>
        </p:grpSpPr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ACDA363A-4CF6-0644-BA9F-41DBD7521521}"/>
                </a:ext>
              </a:extLst>
            </p:cNvPr>
            <p:cNvSpPr txBox="1"/>
            <p:nvPr/>
          </p:nvSpPr>
          <p:spPr>
            <a:xfrm>
              <a:off x="2528712" y="463665"/>
              <a:ext cx="3578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Är priset på liftkort proportionellt mot antalet dagar?</a:t>
              </a:r>
            </a:p>
          </p:txBody>
        </p:sp>
        <p:pic>
          <p:nvPicPr>
            <p:cNvPr id="1026" name="Picture 2" descr="LissenTo - Slalom i Vemdalen.....">
              <a:extLst>
                <a:ext uri="{FF2B5EF4-FFF2-40B4-BE49-F238E27FC236}">
                  <a16:creationId xmlns:a16="http://schemas.microsoft.com/office/drawing/2014/main" id="{C7FBAC92-966F-E644-B7F4-6E849341A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847" y="284151"/>
              <a:ext cx="2401033" cy="180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F4201C3-C7F9-E444-9D08-4A0270D3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9530" y="1553272"/>
              <a:ext cx="1472917" cy="1072912"/>
            </a:xfrm>
            <a:prstGeom prst="rect">
              <a:avLst/>
            </a:prstGeom>
          </p:spPr>
        </p:pic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CA9B4E13-4434-7246-A306-173FDF3A87E3}"/>
              </a:ext>
            </a:extLst>
          </p:cNvPr>
          <p:cNvSpPr txBox="1"/>
          <p:nvPr/>
        </p:nvSpPr>
        <p:spPr>
          <a:xfrm>
            <a:off x="1602287" y="3542879"/>
            <a:ext cx="322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Kostnad per dag (3 dagar):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32DA5F79-2E00-B04E-B494-38DAD9EE65D8}"/>
              </a:ext>
            </a:extLst>
          </p:cNvPr>
          <p:cNvGrpSpPr/>
          <p:nvPr/>
        </p:nvGrpSpPr>
        <p:grpSpPr>
          <a:xfrm>
            <a:off x="4502618" y="3419967"/>
            <a:ext cx="1150406" cy="628673"/>
            <a:chOff x="1844133" y="5118008"/>
            <a:chExt cx="1150406" cy="628673"/>
          </a:xfrm>
        </p:grpSpPr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FCA65952-DB98-7C46-968A-5CF21057BEA6}"/>
                </a:ext>
              </a:extLst>
            </p:cNvPr>
            <p:cNvGrpSpPr/>
            <p:nvPr/>
          </p:nvGrpSpPr>
          <p:grpSpPr>
            <a:xfrm>
              <a:off x="1844133" y="5118008"/>
              <a:ext cx="1150406" cy="628673"/>
              <a:chOff x="2627372" y="3431861"/>
              <a:chExt cx="1150406" cy="628673"/>
            </a:xfrm>
          </p:grpSpPr>
          <p:grpSp>
            <p:nvGrpSpPr>
              <p:cNvPr id="12" name="Grupp 11">
                <a:extLst>
                  <a:ext uri="{FF2B5EF4-FFF2-40B4-BE49-F238E27FC236}">
                    <a16:creationId xmlns:a16="http://schemas.microsoft.com/office/drawing/2014/main" id="{F878B7B0-DDA8-6643-8C85-EF99B51935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27372" y="3431861"/>
                <a:ext cx="607859" cy="628673"/>
                <a:chOff x="4032019" y="1889415"/>
                <a:chExt cx="607576" cy="628850"/>
              </a:xfrm>
            </p:grpSpPr>
            <p:sp>
              <p:nvSpPr>
                <p:cNvPr id="14" name="textruta 29">
                  <a:extLst>
                    <a:ext uri="{FF2B5EF4-FFF2-40B4-BE49-F238E27FC236}">
                      <a16:creationId xmlns:a16="http://schemas.microsoft.com/office/drawing/2014/main" id="{F27FE013-40C9-B54B-98BD-631EBDD944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019" y="1889415"/>
                  <a:ext cx="60757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975</a:t>
                  </a:r>
                </a:p>
              </p:txBody>
            </p:sp>
            <p:sp>
              <p:nvSpPr>
                <p:cNvPr id="15" name="textruta 30">
                  <a:extLst>
                    <a:ext uri="{FF2B5EF4-FFF2-40B4-BE49-F238E27FC236}">
                      <a16:creationId xmlns:a16="http://schemas.microsoft.com/office/drawing/2014/main" id="{5C248C55-442E-DC4E-9369-FEB4B42338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7091" y="2148829"/>
                  <a:ext cx="32947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cxnSp>
              <p:nvCxnSpPr>
                <p:cNvPr id="16" name="Rak 15">
                  <a:extLst>
                    <a:ext uri="{FF2B5EF4-FFF2-40B4-BE49-F238E27FC236}">
                      <a16:creationId xmlns:a16="http://schemas.microsoft.com/office/drawing/2014/main" id="{55CC9792-024D-384F-8D34-3159E323CE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57821" y="2202920"/>
                  <a:ext cx="55597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3806AFBB-F19B-E549-8076-AD2877B8E4F2}"/>
                  </a:ext>
                </a:extLst>
              </p:cNvPr>
              <p:cNvSpPr txBox="1"/>
              <p:nvPr/>
            </p:nvSpPr>
            <p:spPr>
              <a:xfrm>
                <a:off x="3522308" y="3506537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E88D3852-501C-ED47-8274-704A16A7EC4B}"/>
                </a:ext>
              </a:extLst>
            </p:cNvPr>
            <p:cNvSpPr txBox="1"/>
            <p:nvPr/>
          </p:nvSpPr>
          <p:spPr>
            <a:xfrm>
              <a:off x="2416920" y="5192684"/>
              <a:ext cx="484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kr</a:t>
              </a:r>
            </a:p>
          </p:txBody>
        </p:sp>
      </p:grpSp>
      <p:sp>
        <p:nvSpPr>
          <p:cNvPr id="17" name="textruta 16">
            <a:extLst>
              <a:ext uri="{FF2B5EF4-FFF2-40B4-BE49-F238E27FC236}">
                <a16:creationId xmlns:a16="http://schemas.microsoft.com/office/drawing/2014/main" id="{EF73FBF1-B6C5-104A-83E0-EFE4BF2B3E9D}"/>
              </a:ext>
            </a:extLst>
          </p:cNvPr>
          <p:cNvSpPr txBox="1"/>
          <p:nvPr/>
        </p:nvSpPr>
        <p:spPr>
          <a:xfrm>
            <a:off x="5605258" y="3494642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325 kr</a:t>
            </a:r>
            <a:endParaRPr lang="sv-SE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7BCEB65-3F88-4E49-978C-B0490DD78C1E}"/>
              </a:ext>
            </a:extLst>
          </p:cNvPr>
          <p:cNvSpPr txBox="1"/>
          <p:nvPr/>
        </p:nvSpPr>
        <p:spPr>
          <a:xfrm>
            <a:off x="1640235" y="4490358"/>
            <a:ext cx="322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Kostnad per dag (7 dagar):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B942851C-33F3-3F42-BACB-857413A3DB31}"/>
              </a:ext>
            </a:extLst>
          </p:cNvPr>
          <p:cNvGrpSpPr/>
          <p:nvPr/>
        </p:nvGrpSpPr>
        <p:grpSpPr>
          <a:xfrm>
            <a:off x="4572000" y="4367446"/>
            <a:ext cx="1204403" cy="628673"/>
            <a:chOff x="1705811" y="5118008"/>
            <a:chExt cx="1204403" cy="628673"/>
          </a:xfrm>
        </p:grpSpPr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A06DCB02-2D73-424B-88E6-4CC965D37AFE}"/>
                </a:ext>
              </a:extLst>
            </p:cNvPr>
            <p:cNvGrpSpPr/>
            <p:nvPr/>
          </p:nvGrpSpPr>
          <p:grpSpPr>
            <a:xfrm>
              <a:off x="1705811" y="5118008"/>
              <a:ext cx="1204403" cy="628673"/>
              <a:chOff x="2489050" y="3431861"/>
              <a:chExt cx="1204403" cy="628673"/>
            </a:xfrm>
          </p:grpSpPr>
          <p:grpSp>
            <p:nvGrpSpPr>
              <p:cNvPr id="22" name="Grupp 21">
                <a:extLst>
                  <a:ext uri="{FF2B5EF4-FFF2-40B4-BE49-F238E27FC236}">
                    <a16:creationId xmlns:a16="http://schemas.microsoft.com/office/drawing/2014/main" id="{1815B6F4-27A9-0247-B1A7-07EECF6EAA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89050" y="3431861"/>
                <a:ext cx="876476" cy="628673"/>
                <a:chOff x="3893763" y="1889415"/>
                <a:chExt cx="876068" cy="628850"/>
              </a:xfrm>
            </p:grpSpPr>
            <p:sp>
              <p:nvSpPr>
                <p:cNvPr id="24" name="textruta 29">
                  <a:extLst>
                    <a:ext uri="{FF2B5EF4-FFF2-40B4-BE49-F238E27FC236}">
                      <a16:creationId xmlns:a16="http://schemas.microsoft.com/office/drawing/2014/main" id="{75B62BD6-584F-7342-AA66-871690831E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3763" y="1889415"/>
                  <a:ext cx="876068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1 995</a:t>
                  </a:r>
                </a:p>
              </p:txBody>
            </p:sp>
            <p:sp>
              <p:nvSpPr>
                <p:cNvPr id="25" name="textruta 30">
                  <a:extLst>
                    <a:ext uri="{FF2B5EF4-FFF2-40B4-BE49-F238E27FC236}">
                      <a16:creationId xmlns:a16="http://schemas.microsoft.com/office/drawing/2014/main" id="{1D24AA98-1239-A541-82AA-D55078E5AC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7091" y="2148829"/>
                  <a:ext cx="341601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7</a:t>
                  </a:r>
                </a:p>
              </p:txBody>
            </p:sp>
            <p:cxnSp>
              <p:nvCxnSpPr>
                <p:cNvPr id="26" name="Rak 25">
                  <a:extLst>
                    <a:ext uri="{FF2B5EF4-FFF2-40B4-BE49-F238E27FC236}">
                      <a16:creationId xmlns:a16="http://schemas.microsoft.com/office/drawing/2014/main" id="{88140E9C-7148-C14F-9F20-2BCBD87B4C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23347" y="2202920"/>
                  <a:ext cx="643523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ruta 22">
                <a:extLst>
                  <a:ext uri="{FF2B5EF4-FFF2-40B4-BE49-F238E27FC236}">
                    <a16:creationId xmlns:a16="http://schemas.microsoft.com/office/drawing/2014/main" id="{BB393DBD-97AA-BF4C-B0F3-A208EF0F7662}"/>
                  </a:ext>
                </a:extLst>
              </p:cNvPr>
              <p:cNvSpPr txBox="1"/>
              <p:nvPr/>
            </p:nvSpPr>
            <p:spPr>
              <a:xfrm>
                <a:off x="3437983" y="3528334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5DA477B9-9110-7D45-A908-09E278889F54}"/>
                </a:ext>
              </a:extLst>
            </p:cNvPr>
            <p:cNvSpPr txBox="1"/>
            <p:nvPr/>
          </p:nvSpPr>
          <p:spPr>
            <a:xfrm>
              <a:off x="2364949" y="5214482"/>
              <a:ext cx="484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kr</a:t>
              </a:r>
            </a:p>
          </p:txBody>
        </p:sp>
      </p:grpSp>
      <p:sp>
        <p:nvSpPr>
          <p:cNvPr id="27" name="textruta 26">
            <a:extLst>
              <a:ext uri="{FF2B5EF4-FFF2-40B4-BE49-F238E27FC236}">
                <a16:creationId xmlns:a16="http://schemas.microsoft.com/office/drawing/2014/main" id="{25833A75-8599-C841-B3E4-53E9F7E828AA}"/>
              </a:ext>
            </a:extLst>
          </p:cNvPr>
          <p:cNvSpPr txBox="1"/>
          <p:nvPr/>
        </p:nvSpPr>
        <p:spPr>
          <a:xfrm>
            <a:off x="5725988" y="4458969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285 kr</a:t>
            </a:r>
            <a:endParaRPr lang="sv-SE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BE6D1EC-E292-A443-87FD-1E8B909B7501}"/>
              </a:ext>
            </a:extLst>
          </p:cNvPr>
          <p:cNvSpPr txBox="1"/>
          <p:nvPr/>
        </p:nvSpPr>
        <p:spPr>
          <a:xfrm>
            <a:off x="1906410" y="5523130"/>
            <a:ext cx="573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</a:t>
            </a:r>
            <a:r>
              <a:rPr lang="sv-SE" dirty="0">
                <a:latin typeface="Bradley Hand" pitchFamily="2" charset="77"/>
              </a:rPr>
              <a:t>Priset är inte proportionellt mot antalet dagar</a:t>
            </a:r>
            <a:r>
              <a:rPr lang="sv-SE" dirty="0">
                <a:latin typeface="Bradley Hand" pitchFamily="2" charset="77"/>
                <a:cs typeface="Bradley Hand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103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7" grpId="0"/>
      <p:bldP spid="18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C59A304-F386-5041-8066-DAC267CE5FD0}"/>
              </a:ext>
            </a:extLst>
          </p:cNvPr>
          <p:cNvSpPr txBox="1"/>
          <p:nvPr/>
        </p:nvSpPr>
        <p:spPr>
          <a:xfrm>
            <a:off x="2311443" y="1129349"/>
            <a:ext cx="58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Vilken eller vilka grafer är proportionaliteter?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2D4032-B4E1-8C4F-B2FE-65D42144F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16" y="2351300"/>
            <a:ext cx="1787027" cy="135380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807E0E5-7F26-534F-A5E9-8C48B83CF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683" y="2435992"/>
            <a:ext cx="1842317" cy="141610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3EB8673-2650-724A-958E-58EA585B5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029" y="2435992"/>
            <a:ext cx="1884606" cy="14202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31919AF-0037-CF4D-BDEA-E206788ED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209" y="2351300"/>
            <a:ext cx="1982628" cy="1428047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0008DA2A-751A-BC4F-A928-D680BF13B77F}"/>
              </a:ext>
            </a:extLst>
          </p:cNvPr>
          <p:cNvSpPr/>
          <p:nvPr/>
        </p:nvSpPr>
        <p:spPr>
          <a:xfrm>
            <a:off x="4572000" y="1995142"/>
            <a:ext cx="2341209" cy="2092233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8553884-4BD8-8943-968A-9054B32A6000}"/>
              </a:ext>
            </a:extLst>
          </p:cNvPr>
          <p:cNvSpPr/>
          <p:nvPr/>
        </p:nvSpPr>
        <p:spPr>
          <a:xfrm>
            <a:off x="396848" y="46366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01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392</Words>
  <Application>Microsoft Macintosh PowerPoint</Application>
  <PresentationFormat>Bildspel på skärmen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32</cp:revision>
  <dcterms:created xsi:type="dcterms:W3CDTF">2017-04-14T14:35:34Z</dcterms:created>
  <dcterms:modified xsi:type="dcterms:W3CDTF">2021-04-02T14:56:12Z</dcterms:modified>
</cp:coreProperties>
</file>