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9856" autoAdjust="0"/>
  </p:normalViewPr>
  <p:slideViewPr>
    <p:cSldViewPr snapToGrid="0" snapToObjects="1">
      <p:cViewPr>
        <p:scale>
          <a:sx n="142" d="100"/>
          <a:sy n="142" d="100"/>
        </p:scale>
        <p:origin x="48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97001" y="117122"/>
            <a:ext cx="880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X 3.4						</a:t>
            </a:r>
            <a:r>
              <a:rPr lang="sv-SE" sz="2400" b="1"/>
              <a:t>   Vinkelsumma</a:t>
            </a:r>
            <a:endParaRPr lang="sv-SE" sz="2400" b="1" dirty="0"/>
          </a:p>
        </p:txBody>
      </p:sp>
      <p:sp>
        <p:nvSpPr>
          <p:cNvPr id="4" name="Rektangel 3"/>
          <p:cNvSpPr/>
          <p:nvPr/>
        </p:nvSpPr>
        <p:spPr>
          <a:xfrm>
            <a:off x="1974770" y="1540912"/>
            <a:ext cx="438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Antalet hörn ger månghörningen dess namn.</a:t>
            </a:r>
          </a:p>
        </p:txBody>
      </p:sp>
      <p:sp>
        <p:nvSpPr>
          <p:cNvPr id="6" name="Rektangel 5"/>
          <p:cNvSpPr/>
          <p:nvPr/>
        </p:nvSpPr>
        <p:spPr>
          <a:xfrm>
            <a:off x="1066080" y="1004727"/>
            <a:ext cx="7635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</a:t>
            </a:r>
            <a:r>
              <a:rPr lang="sv-SE" b="1" i="1" dirty="0">
                <a:solidFill>
                  <a:srgbClr val="800000"/>
                </a:solidFill>
              </a:rPr>
              <a:t>månghörning</a:t>
            </a:r>
            <a:r>
              <a:rPr lang="sv-SE" dirty="0"/>
              <a:t> eller </a:t>
            </a:r>
            <a:r>
              <a:rPr lang="sv-SE" b="1" i="1" dirty="0">
                <a:solidFill>
                  <a:srgbClr val="800000"/>
                </a:solidFill>
              </a:rPr>
              <a:t>polygon</a:t>
            </a:r>
            <a:r>
              <a:rPr lang="sv-SE" dirty="0"/>
              <a:t> har tre eller fler sidor och lika många hörn.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1552140" y="2044377"/>
            <a:ext cx="1316257" cy="1474870"/>
            <a:chOff x="1552140" y="2044377"/>
            <a:chExt cx="1316257" cy="1474870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2140" y="2044377"/>
              <a:ext cx="1316257" cy="1373843"/>
            </a:xfrm>
            <a:prstGeom prst="rect">
              <a:avLst/>
            </a:prstGeom>
          </p:spPr>
        </p:pic>
        <p:sp>
          <p:nvSpPr>
            <p:cNvPr id="8" name="textruta 7"/>
            <p:cNvSpPr txBox="1"/>
            <p:nvPr/>
          </p:nvSpPr>
          <p:spPr>
            <a:xfrm>
              <a:off x="1786638" y="3057582"/>
              <a:ext cx="1081759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      Fyrhörning    </a:t>
              </a:r>
            </a:p>
            <a:p>
              <a:r>
                <a:rPr lang="sv-SE" sz="1200" dirty="0"/>
                <a:t>     (Tetragon)</a:t>
              </a:r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3159386" y="2044377"/>
            <a:ext cx="1330828" cy="1485388"/>
            <a:chOff x="3159386" y="2044377"/>
            <a:chExt cx="1330828" cy="1485388"/>
          </a:xfrm>
        </p:grpSpPr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74" b="726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45783" y="2044377"/>
              <a:ext cx="1244431" cy="1356776"/>
            </a:xfrm>
            <a:prstGeom prst="rect">
              <a:avLst/>
            </a:prstGeom>
          </p:spPr>
        </p:pic>
        <p:sp>
          <p:nvSpPr>
            <p:cNvPr id="11" name="textruta 10"/>
            <p:cNvSpPr txBox="1"/>
            <p:nvPr/>
          </p:nvSpPr>
          <p:spPr>
            <a:xfrm>
              <a:off x="3159386" y="3068100"/>
              <a:ext cx="1141797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      Femhörning    </a:t>
              </a:r>
            </a:p>
            <a:p>
              <a:r>
                <a:rPr lang="sv-SE" sz="1200" dirty="0"/>
                <a:t>     (Pentagon)</a:t>
              </a:r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4968237" y="1910244"/>
            <a:ext cx="1198589" cy="1649237"/>
            <a:chOff x="4942417" y="1910244"/>
            <a:chExt cx="1198589" cy="1649237"/>
          </a:xfrm>
        </p:grpSpPr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7071" y="1910244"/>
              <a:ext cx="1163935" cy="1163935"/>
            </a:xfrm>
            <a:prstGeom prst="rect">
              <a:avLst/>
            </a:prstGeom>
          </p:spPr>
        </p:pic>
        <p:sp>
          <p:nvSpPr>
            <p:cNvPr id="14" name="textruta 13"/>
            <p:cNvSpPr txBox="1"/>
            <p:nvPr/>
          </p:nvSpPr>
          <p:spPr>
            <a:xfrm>
              <a:off x="4942417" y="3097816"/>
              <a:ext cx="1141797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     Sexhörning    </a:t>
              </a:r>
            </a:p>
            <a:p>
              <a:r>
                <a:rPr lang="sv-SE" sz="1200" dirty="0"/>
                <a:t>     (Hexagon)</a:t>
              </a:r>
            </a:p>
          </p:txBody>
        </p:sp>
      </p:grpSp>
      <p:grpSp>
        <p:nvGrpSpPr>
          <p:cNvPr id="41" name="Grupp 40"/>
          <p:cNvGrpSpPr/>
          <p:nvPr/>
        </p:nvGrpSpPr>
        <p:grpSpPr>
          <a:xfrm>
            <a:off x="751905" y="4183068"/>
            <a:ext cx="7949199" cy="1945993"/>
            <a:chOff x="751905" y="4183068"/>
            <a:chExt cx="7949199" cy="1945993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4926" y="4183068"/>
              <a:ext cx="3273225" cy="1909381"/>
            </a:xfrm>
            <a:prstGeom prst="rect">
              <a:avLst/>
            </a:prstGeom>
          </p:spPr>
        </p:pic>
        <p:cxnSp>
          <p:nvCxnSpPr>
            <p:cNvPr id="20" name="Rak pil 19"/>
            <p:cNvCxnSpPr>
              <a:stCxn id="26" idx="3"/>
            </p:cNvCxnSpPr>
            <p:nvPr/>
          </p:nvCxnSpPr>
          <p:spPr>
            <a:xfrm flipV="1">
              <a:off x="2750737" y="5273706"/>
              <a:ext cx="694138" cy="22392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ktangel 25"/>
            <p:cNvSpPr/>
            <p:nvPr/>
          </p:nvSpPr>
          <p:spPr>
            <a:xfrm>
              <a:off x="751905" y="4902808"/>
              <a:ext cx="1998832" cy="1189641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/>
                <a:t>En sträcka mellan två närliggande hörn kallas </a:t>
              </a:r>
              <a:r>
                <a:rPr lang="sv-SE" i="1" dirty="0">
                  <a:solidFill>
                    <a:srgbClr val="800000"/>
                  </a:solidFill>
                </a:rPr>
                <a:t>sida.</a:t>
              </a:r>
            </a:p>
          </p:txBody>
        </p:sp>
        <p:sp>
          <p:nvSpPr>
            <p:cNvPr id="28" name="Rektangel 27"/>
            <p:cNvSpPr/>
            <p:nvPr/>
          </p:nvSpPr>
          <p:spPr>
            <a:xfrm>
              <a:off x="5546563" y="4902809"/>
              <a:ext cx="3154541" cy="851431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/>
                <a:t>En sträcka mellan två hörn, som inte ligger bredvid varandra, kallas </a:t>
              </a:r>
              <a:r>
                <a:rPr lang="sv-SE" i="1" dirty="0">
                  <a:solidFill>
                    <a:srgbClr val="800000"/>
                  </a:solidFill>
                </a:rPr>
                <a:t>diagonal.</a:t>
              </a:r>
              <a:endParaRPr lang="sv-SE" dirty="0"/>
            </a:p>
          </p:txBody>
        </p:sp>
        <p:cxnSp>
          <p:nvCxnSpPr>
            <p:cNvPr id="29" name="Rak pil 28"/>
            <p:cNvCxnSpPr/>
            <p:nvPr/>
          </p:nvCxnSpPr>
          <p:spPr>
            <a:xfrm flipH="1" flipV="1">
              <a:off x="4886325" y="5013047"/>
              <a:ext cx="660241" cy="3524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ktangel 38"/>
            <p:cNvSpPr/>
            <p:nvPr/>
          </p:nvSpPr>
          <p:spPr>
            <a:xfrm>
              <a:off x="4490214" y="5562600"/>
              <a:ext cx="847152" cy="56646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6448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322666" y="241595"/>
            <a:ext cx="2270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Olika sorters trianglar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8" y="850004"/>
            <a:ext cx="2406053" cy="177768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162" y="850003"/>
            <a:ext cx="1832308" cy="182183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718" y="850004"/>
            <a:ext cx="2997730" cy="184215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581" y="5337456"/>
            <a:ext cx="2510867" cy="98571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409985" y="2671841"/>
            <a:ext cx="2517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En vinkel är</a:t>
            </a:r>
            <a:r>
              <a:rPr lang="sv-SE" b="1" i="1" dirty="0">
                <a:solidFill>
                  <a:srgbClr val="800000"/>
                </a:solidFill>
              </a:rPr>
              <a:t> rät </a:t>
            </a:r>
            <a:r>
              <a:rPr lang="sv-SE" dirty="0"/>
              <a:t>= 90°.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335711" y="2663974"/>
            <a:ext cx="2301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Alla </a:t>
            </a:r>
            <a:r>
              <a:rPr lang="sv-SE" b="1" i="1" dirty="0">
                <a:solidFill>
                  <a:srgbClr val="800000"/>
                </a:solidFill>
              </a:rPr>
              <a:t>sidor lika långa</a:t>
            </a:r>
          </a:p>
          <a:p>
            <a:r>
              <a:rPr lang="sv-SE" dirty="0"/>
              <a:t>och </a:t>
            </a:r>
            <a:r>
              <a:rPr lang="sv-SE" b="1" i="1" dirty="0">
                <a:solidFill>
                  <a:srgbClr val="800000"/>
                </a:solidFill>
              </a:rPr>
              <a:t>alla vinklar 60°</a:t>
            </a:r>
            <a:r>
              <a:rPr lang="sv-SE" dirty="0"/>
              <a:t>.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831718" y="2671841"/>
            <a:ext cx="3123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Två sidor lika långa. Två vinklar,</a:t>
            </a:r>
            <a:r>
              <a:rPr lang="sv-SE" b="1" i="1" dirty="0">
                <a:solidFill>
                  <a:srgbClr val="800000"/>
                </a:solidFill>
              </a:rPr>
              <a:t> basvinklarna</a:t>
            </a:r>
            <a:r>
              <a:rPr lang="sv-SE" dirty="0"/>
              <a:t>, är lika stora.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A3F8EE-772D-CF46-985C-5C96A032B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" y="4525598"/>
            <a:ext cx="3508162" cy="23324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941" y="3460156"/>
            <a:ext cx="2384060" cy="106544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2C565C1-A6DB-E944-8DF8-2A589722B77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2807" y="5284807"/>
            <a:ext cx="2384060" cy="10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1C8BB92-DD13-9A4F-8430-89D52BFED0F4}"/>
              </a:ext>
            </a:extLst>
          </p:cNvPr>
          <p:cNvGrpSpPr/>
          <p:nvPr/>
        </p:nvGrpSpPr>
        <p:grpSpPr>
          <a:xfrm>
            <a:off x="1674538" y="337370"/>
            <a:ext cx="5086818" cy="1875517"/>
            <a:chOff x="1674538" y="337370"/>
            <a:chExt cx="5086818" cy="1875517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1567" y="706702"/>
              <a:ext cx="3423150" cy="1506185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1674538" y="337370"/>
              <a:ext cx="50868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Triangeln är likbent. Hur stora är vinklarna A och C?</a:t>
              </a:r>
            </a:p>
          </p:txBody>
        </p:sp>
      </p:grpSp>
      <p:sp>
        <p:nvSpPr>
          <p:cNvPr id="5" name="textruta 4"/>
          <p:cNvSpPr txBox="1"/>
          <p:nvPr/>
        </p:nvSpPr>
        <p:spPr>
          <a:xfrm>
            <a:off x="2837353" y="2515506"/>
            <a:ext cx="297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Triangeln ABC </a:t>
            </a:r>
            <a:r>
              <a:rPr lang="sv-SE">
                <a:latin typeface="Bradley Hand Bold"/>
                <a:cs typeface="Bradley Hand Bold"/>
              </a:rPr>
              <a:t>är likbent.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837353" y="3044153"/>
            <a:ext cx="154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34 °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37353" y="3377422"/>
            <a:ext cx="7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837353" y="3751177"/>
            <a:ext cx="37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34 °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34 °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68 °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837353" y="4438265"/>
            <a:ext cx="7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668009" y="5322895"/>
            <a:ext cx="343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är 34° och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A  är 112°.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B6EFB9F-2B10-F649-9A37-C9AAA875CF46}"/>
              </a:ext>
            </a:extLst>
          </p:cNvPr>
          <p:cNvSpPr/>
          <p:nvPr/>
        </p:nvSpPr>
        <p:spPr>
          <a:xfrm>
            <a:off x="282589" y="30659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BECF5ED-C317-2B43-8BBF-67F21C16B9CB}"/>
              </a:ext>
            </a:extLst>
          </p:cNvPr>
          <p:cNvSpPr/>
          <p:nvPr/>
        </p:nvSpPr>
        <p:spPr>
          <a:xfrm>
            <a:off x="6650514" y="3331255"/>
            <a:ext cx="224953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200" dirty="0"/>
              <a:t>Eftersom triangeln är likbent är basvinklarna B och C lika stora.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F2C7754-88D0-DE4F-A2FF-A2DFC567624B}"/>
              </a:ext>
            </a:extLst>
          </p:cNvPr>
          <p:cNvSpPr/>
          <p:nvPr/>
        </p:nvSpPr>
        <p:spPr>
          <a:xfrm>
            <a:off x="6650514" y="2972105"/>
            <a:ext cx="1986492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200" dirty="0"/>
              <a:t>Symbolen ^ betyder vinkel.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EF748F6-D4BC-0B44-B2C8-B832ED7E2002}"/>
              </a:ext>
            </a:extLst>
          </p:cNvPr>
          <p:cNvSpPr txBox="1"/>
          <p:nvPr/>
        </p:nvSpPr>
        <p:spPr>
          <a:xfrm>
            <a:off x="3376151" y="3371943"/>
            <a:ext cx="11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34°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BD27397-03A2-8B44-A66A-977A2702BAD7}"/>
              </a:ext>
            </a:extLst>
          </p:cNvPr>
          <p:cNvSpPr/>
          <p:nvPr/>
        </p:nvSpPr>
        <p:spPr>
          <a:xfrm>
            <a:off x="6650514" y="4345365"/>
            <a:ext cx="224953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200" dirty="0"/>
              <a:t>Triangelns vinkelsumma är 180°.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7C5DE75-69B8-7848-BA94-EF2550F2155C}"/>
              </a:ext>
            </a:extLst>
          </p:cNvPr>
          <p:cNvSpPr txBox="1"/>
          <p:nvPr/>
        </p:nvSpPr>
        <p:spPr>
          <a:xfrm>
            <a:off x="3430973" y="4437698"/>
            <a:ext cx="198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180°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68 °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112° </a:t>
            </a:r>
          </a:p>
        </p:txBody>
      </p:sp>
    </p:spTree>
    <p:extLst>
      <p:ext uri="{BB962C8B-B14F-4D97-AF65-F5344CB8AC3E}">
        <p14:creationId xmlns:p14="http://schemas.microsoft.com/office/powerpoint/2010/main" val="9710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198</Words>
  <Application>Microsoft Macintosh PowerPoint</Application>
  <PresentationFormat>Bildspel på skärmen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ＭＳ ゴシック</vt:lpstr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17</cp:revision>
  <dcterms:created xsi:type="dcterms:W3CDTF">2017-04-14T14:34:39Z</dcterms:created>
  <dcterms:modified xsi:type="dcterms:W3CDTF">2021-03-29T11:16:22Z</dcterms:modified>
</cp:coreProperties>
</file>