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9" r:id="rId3"/>
    <p:sldId id="271" r:id="rId4"/>
    <p:sldId id="273" r:id="rId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4"/>
    <p:restoredTop sz="98920" autoAdjust="0"/>
  </p:normalViewPr>
  <p:slideViewPr>
    <p:cSldViewPr snapToGrid="0" snapToObjects="1">
      <p:cViewPr>
        <p:scale>
          <a:sx n="176" d="100"/>
          <a:sy n="176" d="100"/>
        </p:scale>
        <p:origin x="-1400" y="-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2021-03-26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3819C65-CC40-1542-AF4D-F4546164A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10" y="725223"/>
            <a:ext cx="2506133" cy="186892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E3C34C3-7BC6-5049-AD9D-AB1A88E533D1}"/>
              </a:ext>
            </a:extLst>
          </p:cNvPr>
          <p:cNvSpPr/>
          <p:nvPr/>
        </p:nvSpPr>
        <p:spPr>
          <a:xfrm>
            <a:off x="220894" y="197616"/>
            <a:ext cx="8690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2.6		                 Ekvationer med obekanta i båda leden			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E77C93B-FB7F-F744-822F-69AB0D66864B}"/>
              </a:ext>
            </a:extLst>
          </p:cNvPr>
          <p:cNvSpPr/>
          <p:nvPr/>
        </p:nvSpPr>
        <p:spPr>
          <a:xfrm>
            <a:off x="1616023" y="1124233"/>
            <a:ext cx="502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ekvation är en likhet. Vi kan se ekvationen som</a:t>
            </a:r>
          </a:p>
          <a:p>
            <a:r>
              <a:rPr lang="sv-SE" dirty="0"/>
              <a:t>en balansvåg som alltid ska vara i jämvikt – i balans.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E47640E-7610-644B-B465-CDD0206868B9}"/>
              </a:ext>
            </a:extLst>
          </p:cNvPr>
          <p:cNvSpPr/>
          <p:nvPr/>
        </p:nvSpPr>
        <p:spPr>
          <a:xfrm>
            <a:off x="1616023" y="1953451"/>
            <a:ext cx="397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ändrar vikten på ena sidan, måste vi ändra lika mycket på andra sidan.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23F83F-C91B-164F-8B16-120782BB4D40}"/>
              </a:ext>
            </a:extLst>
          </p:cNvPr>
          <p:cNvSpPr/>
          <p:nvPr/>
        </p:nvSpPr>
        <p:spPr>
          <a:xfrm>
            <a:off x="1616023" y="2782669"/>
            <a:ext cx="5699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obekanta i båda leden fungerar det på samma</a:t>
            </a:r>
          </a:p>
          <a:p>
            <a:r>
              <a:rPr lang="sv-SE" dirty="0"/>
              <a:t>sätt som när det finns en obekant bara i ena ledet.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92C3FF6-0B90-9F40-92FC-8B60787838D3}"/>
              </a:ext>
            </a:extLst>
          </p:cNvPr>
          <p:cNvSpPr/>
          <p:nvPr/>
        </p:nvSpPr>
        <p:spPr>
          <a:xfrm>
            <a:off x="1616023" y="3667785"/>
            <a:ext cx="5112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till exempel subtraherar </a:t>
            </a:r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 från vänstra ledet</a:t>
            </a:r>
          </a:p>
          <a:p>
            <a:r>
              <a:rPr lang="sv-SE" dirty="0"/>
              <a:t>så måste vi också subtrahera </a:t>
            </a:r>
            <a:r>
              <a:rPr lang="sv-SE" dirty="0">
                <a:solidFill>
                  <a:srgbClr val="C00000"/>
                </a:solidFill>
              </a:rPr>
              <a:t>3</a:t>
            </a:r>
            <a:r>
              <a:rPr lang="sv-SE" i="1" dirty="0">
                <a:solidFill>
                  <a:srgbClr val="C00000"/>
                </a:solidFill>
              </a:rPr>
              <a:t>x</a:t>
            </a:r>
            <a:r>
              <a:rPr lang="sv-SE" dirty="0"/>
              <a:t> från högra ledet.</a:t>
            </a:r>
          </a:p>
        </p:txBody>
      </p:sp>
    </p:spTree>
    <p:extLst>
      <p:ext uri="{BB962C8B-B14F-4D97-AF65-F5344CB8AC3E}">
        <p14:creationId xmlns:p14="http://schemas.microsoft.com/office/powerpoint/2010/main" val="25108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08" y="829815"/>
            <a:ext cx="6565900" cy="14605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808" y="2472916"/>
            <a:ext cx="6438900" cy="12954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08" y="4019538"/>
            <a:ext cx="6477000" cy="13208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408" y="5340338"/>
            <a:ext cx="6337300" cy="1282700"/>
          </a:xfrm>
          <a:prstGeom prst="rect">
            <a:avLst/>
          </a:prstGeom>
        </p:spPr>
      </p:pic>
      <p:grpSp>
        <p:nvGrpSpPr>
          <p:cNvPr id="10" name="Grupp 9"/>
          <p:cNvGrpSpPr/>
          <p:nvPr/>
        </p:nvGrpSpPr>
        <p:grpSpPr>
          <a:xfrm>
            <a:off x="2701030" y="2773539"/>
            <a:ext cx="4631414" cy="342566"/>
            <a:chOff x="2872987" y="2231063"/>
            <a:chExt cx="2765685" cy="342566"/>
          </a:xfrm>
        </p:grpSpPr>
        <p:grpSp>
          <p:nvGrpSpPr>
            <p:cNvPr id="11" name="Grupp 10"/>
            <p:cNvGrpSpPr/>
            <p:nvPr/>
          </p:nvGrpSpPr>
          <p:grpSpPr>
            <a:xfrm>
              <a:off x="5398562" y="2242410"/>
              <a:ext cx="240110" cy="331219"/>
              <a:chOff x="6872942" y="1002503"/>
              <a:chExt cx="240110" cy="331219"/>
            </a:xfrm>
          </p:grpSpPr>
          <p:cxnSp>
            <p:nvCxnSpPr>
              <p:cNvPr id="15" name="Rak 14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Rak 15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 11"/>
            <p:cNvGrpSpPr/>
            <p:nvPr/>
          </p:nvGrpSpPr>
          <p:grpSpPr>
            <a:xfrm>
              <a:off x="2872987" y="2231063"/>
              <a:ext cx="240110" cy="331219"/>
              <a:chOff x="6872942" y="1002503"/>
              <a:chExt cx="240110" cy="331219"/>
            </a:xfrm>
          </p:grpSpPr>
          <p:cxnSp>
            <p:nvCxnSpPr>
              <p:cNvPr id="13" name="Rak 12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upp 16"/>
          <p:cNvGrpSpPr/>
          <p:nvPr/>
        </p:nvGrpSpPr>
        <p:grpSpPr>
          <a:xfrm>
            <a:off x="1698335" y="1219104"/>
            <a:ext cx="4158265" cy="342566"/>
            <a:chOff x="2343987" y="2231063"/>
            <a:chExt cx="3294685" cy="342566"/>
          </a:xfrm>
        </p:grpSpPr>
        <p:grpSp>
          <p:nvGrpSpPr>
            <p:cNvPr id="18" name="Grupp 17"/>
            <p:cNvGrpSpPr/>
            <p:nvPr/>
          </p:nvGrpSpPr>
          <p:grpSpPr>
            <a:xfrm>
              <a:off x="5398562" y="2242410"/>
              <a:ext cx="240110" cy="331219"/>
              <a:chOff x="6872942" y="1002503"/>
              <a:chExt cx="240110" cy="331219"/>
            </a:xfrm>
          </p:grpSpPr>
          <p:cxnSp>
            <p:nvCxnSpPr>
              <p:cNvPr id="22" name="Rak 21"/>
              <p:cNvCxnSpPr/>
              <p:nvPr/>
            </p:nvCxnSpPr>
            <p:spPr>
              <a:xfrm>
                <a:off x="6872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Rak 22"/>
              <p:cNvCxnSpPr/>
              <p:nvPr/>
            </p:nvCxnSpPr>
            <p:spPr>
              <a:xfrm flipH="1">
                <a:off x="6872942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upp 18"/>
            <p:cNvGrpSpPr/>
            <p:nvPr/>
          </p:nvGrpSpPr>
          <p:grpSpPr>
            <a:xfrm>
              <a:off x="2343987" y="2231063"/>
              <a:ext cx="240110" cy="331219"/>
              <a:chOff x="6343942" y="1002503"/>
              <a:chExt cx="240110" cy="331219"/>
            </a:xfrm>
          </p:grpSpPr>
          <p:cxnSp>
            <p:nvCxnSpPr>
              <p:cNvPr id="20" name="Rak 19"/>
              <p:cNvCxnSpPr/>
              <p:nvPr/>
            </p:nvCxnSpPr>
            <p:spPr>
              <a:xfrm>
                <a:off x="6343942" y="1013850"/>
                <a:ext cx="240110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 flipH="1">
                <a:off x="6343943" y="1002503"/>
                <a:ext cx="216014" cy="319872"/>
              </a:xfrm>
              <a:prstGeom prst="line">
                <a:avLst/>
              </a:prstGeom>
              <a:ln w="38100" cmpd="sng">
                <a:solidFill>
                  <a:srgbClr val="80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p 23"/>
          <p:cNvGrpSpPr/>
          <p:nvPr/>
        </p:nvGrpSpPr>
        <p:grpSpPr>
          <a:xfrm>
            <a:off x="5887621" y="4019538"/>
            <a:ext cx="1404472" cy="693754"/>
            <a:chOff x="5468470" y="3608720"/>
            <a:chExt cx="1404472" cy="693754"/>
          </a:xfrm>
        </p:grpSpPr>
        <p:sp>
          <p:nvSpPr>
            <p:cNvPr id="25" name="Ellips 24"/>
            <p:cNvSpPr/>
            <p:nvPr/>
          </p:nvSpPr>
          <p:spPr>
            <a:xfrm>
              <a:off x="5468470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Ellips 25"/>
            <p:cNvSpPr/>
            <p:nvPr/>
          </p:nvSpPr>
          <p:spPr>
            <a:xfrm>
              <a:off x="6170706" y="3608720"/>
              <a:ext cx="702236" cy="69375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28575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4710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2188463" y="1804907"/>
            <a:ext cx="19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7x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621595" y="2302509"/>
            <a:ext cx="30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7x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 7x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3x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 7x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624645" y="2755914"/>
            <a:ext cx="1555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10x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2546491" y="4161044"/>
            <a:ext cx="1262241" cy="621488"/>
            <a:chOff x="5220718" y="3580585"/>
            <a:chExt cx="1262241" cy="621488"/>
          </a:xfrm>
        </p:grpSpPr>
        <p:grpSp>
          <p:nvGrpSpPr>
            <p:cNvPr id="7" name="Grupp 6"/>
            <p:cNvGrpSpPr/>
            <p:nvPr/>
          </p:nvGrpSpPr>
          <p:grpSpPr>
            <a:xfrm>
              <a:off x="5220718" y="3580585"/>
              <a:ext cx="755622" cy="621488"/>
              <a:chOff x="1074284" y="2935023"/>
              <a:chExt cx="755622" cy="621488"/>
            </a:xfrm>
          </p:grpSpPr>
          <p:grpSp>
            <p:nvGrpSpPr>
              <p:cNvPr id="12" name="Grupp 11"/>
              <p:cNvGrpSpPr>
                <a:grpSpLocks/>
              </p:cNvGrpSpPr>
              <p:nvPr/>
            </p:nvGrpSpPr>
            <p:grpSpPr bwMode="auto">
              <a:xfrm>
                <a:off x="1074284" y="2935023"/>
                <a:ext cx="490515" cy="621488"/>
                <a:chOff x="3799821" y="1873325"/>
                <a:chExt cx="490515" cy="621663"/>
              </a:xfrm>
            </p:grpSpPr>
            <p:sp>
              <p:nvSpPr>
                <p:cNvPr id="14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6291" y="1873325"/>
                  <a:ext cx="45404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20</a:t>
                  </a:r>
                </a:p>
              </p:txBody>
            </p:sp>
            <p:sp>
              <p:nvSpPr>
                <p:cNvPr id="15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799821" y="2125552"/>
                  <a:ext cx="49051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800000"/>
                      </a:solidFill>
                      <a:latin typeface="Bradley Hand Bold"/>
                      <a:cs typeface="Bradley Hand Bold"/>
                    </a:rPr>
                    <a:t>10</a:t>
                  </a:r>
                </a:p>
              </p:txBody>
            </p:sp>
            <p:cxnSp>
              <p:nvCxnSpPr>
                <p:cNvPr id="16" name="Rak 15"/>
                <p:cNvCxnSpPr/>
                <p:nvPr/>
              </p:nvCxnSpPr>
              <p:spPr>
                <a:xfrm>
                  <a:off x="3856654" y="2182312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ruta 12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5898040" y="3580585"/>
              <a:ext cx="584919" cy="609132"/>
              <a:chOff x="3763870" y="1884275"/>
              <a:chExt cx="584919" cy="609303"/>
            </a:xfrm>
          </p:grpSpPr>
          <p:sp>
            <p:nvSpPr>
              <p:cNvPr id="9" name="textruta 8"/>
              <p:cNvSpPr txBox="1">
                <a:spLocks noChangeArrowheads="1"/>
              </p:cNvSpPr>
              <p:nvPr/>
            </p:nvSpPr>
            <p:spPr bwMode="auto">
              <a:xfrm>
                <a:off x="3805050" y="1884275"/>
                <a:ext cx="5437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10x</a:t>
                </a:r>
              </a:p>
            </p:txBody>
          </p:sp>
          <p:sp>
            <p:nvSpPr>
              <p:cNvPr id="10" name="textruta 9"/>
              <p:cNvSpPr txBox="1">
                <a:spLocks noChangeArrowheads="1"/>
              </p:cNvSpPr>
              <p:nvPr/>
            </p:nvSpPr>
            <p:spPr bwMode="auto">
              <a:xfrm>
                <a:off x="3763870" y="2124143"/>
                <a:ext cx="49051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800000"/>
                    </a:solidFill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11" name="Rak 10"/>
              <p:cNvCxnSpPr/>
              <p:nvPr/>
            </p:nvCxnSpPr>
            <p:spPr>
              <a:xfrm>
                <a:off x="3842169" y="2192505"/>
                <a:ext cx="390783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extruta 16"/>
          <p:cNvSpPr txBox="1"/>
          <p:nvPr/>
        </p:nvSpPr>
        <p:spPr>
          <a:xfrm>
            <a:off x="2795598" y="4834307"/>
            <a:ext cx="101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x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5756327" y="1802103"/>
            <a:ext cx="23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7 </a:t>
            </a:r>
            <a:r>
              <a:rPr lang="en-US" dirty="0"/>
              <a:t>· </a:t>
            </a:r>
            <a:r>
              <a:rPr lang="sv-SE" dirty="0">
                <a:solidFill>
                  <a:srgbClr val="007F3A"/>
                </a:solidFill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14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14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0 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702190" y="3257738"/>
            <a:ext cx="14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2" name="Rektangel 21"/>
          <p:cNvSpPr/>
          <p:nvPr/>
        </p:nvSpPr>
        <p:spPr>
          <a:xfrm>
            <a:off x="1977431" y="733608"/>
            <a:ext cx="4161591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e-DE" sz="2000" dirty="0"/>
              <a:t>Lös ekvationen </a:t>
            </a:r>
            <a:r>
              <a:rPr lang="de-DE" sz="2800" b="1" dirty="0">
                <a:solidFill>
                  <a:srgbClr val="800000"/>
                </a:solidFill>
              </a:rPr>
              <a:t>14 – 7</a:t>
            </a:r>
            <a:r>
              <a:rPr lang="de-DE" sz="2800" b="1" i="1" dirty="0">
                <a:solidFill>
                  <a:srgbClr val="800000"/>
                </a:solidFill>
              </a:rPr>
              <a:t>x</a:t>
            </a:r>
            <a:r>
              <a:rPr lang="de-DE" sz="2800" b="1" dirty="0">
                <a:solidFill>
                  <a:srgbClr val="800000"/>
                </a:solidFill>
              </a:rPr>
              <a:t> = 3</a:t>
            </a:r>
            <a:r>
              <a:rPr lang="de-DE" sz="2800" b="1" i="1" dirty="0">
                <a:solidFill>
                  <a:srgbClr val="800000"/>
                </a:solidFill>
              </a:rPr>
              <a:t>x</a:t>
            </a:r>
            <a:r>
              <a:rPr lang="de-DE" sz="2800" b="1" dirty="0">
                <a:solidFill>
                  <a:srgbClr val="800000"/>
                </a:solidFill>
              </a:rPr>
              <a:t> – 6.</a:t>
            </a:r>
            <a:endParaRPr lang="sv-SE" sz="2800" b="1" dirty="0">
              <a:solidFill>
                <a:srgbClr val="800000"/>
              </a:solidFill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2252833" y="3249300"/>
            <a:ext cx="292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14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10x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solidFill>
                  <a:srgbClr val="800000"/>
                </a:solidFill>
                <a:cs typeface="Bradley Hand Bold"/>
              </a:rPr>
              <a:t>+</a:t>
            </a:r>
            <a:r>
              <a:rPr lang="sv-SE" dirty="0">
                <a:solidFill>
                  <a:srgbClr val="800000"/>
                </a:solidFill>
                <a:latin typeface="Bradley Hand Bold"/>
                <a:cs typeface="Bradley Hand Bold"/>
              </a:rPr>
              <a:t> 6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2696923" y="3703497"/>
            <a:ext cx="112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10x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817035" y="5300863"/>
            <a:ext cx="101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7F3A"/>
                </a:solidFill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5702190" y="2501620"/>
            <a:ext cx="23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en-US" dirty="0"/>
              <a:t>· </a:t>
            </a:r>
            <a:r>
              <a:rPr lang="sv-SE" dirty="0">
                <a:solidFill>
                  <a:srgbClr val="007F3A"/>
                </a:solidFill>
                <a:latin typeface="Bradley Hand Bold"/>
                <a:cs typeface="Bradley Hand Bold"/>
              </a:rPr>
              <a:t>2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6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0 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2330178" y="6124392"/>
            <a:ext cx="15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B25B8EC-7D6C-8947-AF22-A920AD0EC049}"/>
              </a:ext>
            </a:extLst>
          </p:cNvPr>
          <p:cNvSpPr/>
          <p:nvPr/>
        </p:nvSpPr>
        <p:spPr>
          <a:xfrm>
            <a:off x="528619" y="607654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84E3C24-FEC5-1D44-87FF-9FC4CEF44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577" y="198246"/>
            <a:ext cx="3671423" cy="1224936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0527BE4-F2BB-1B42-B780-6F9D806BF21B}"/>
              </a:ext>
            </a:extLst>
          </p:cNvPr>
          <p:cNvSpPr/>
          <p:nvPr/>
        </p:nvSpPr>
        <p:spPr>
          <a:xfrm>
            <a:off x="249024" y="125318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2EE8CE-E7CE-0348-8F90-136837AA7977}"/>
              </a:ext>
            </a:extLst>
          </p:cNvPr>
          <p:cNvSpPr/>
          <p:nvPr/>
        </p:nvSpPr>
        <p:spPr>
          <a:xfrm>
            <a:off x="746564" y="473774"/>
            <a:ext cx="4845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kulor är det i varje påse om det är fyra gånger så många kulor i den vänstra påsen som i den högra? Teckna en ekvation och lös den.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E9F9CA55-CBB0-C641-A979-EB3D701B157B}"/>
              </a:ext>
            </a:extLst>
          </p:cNvPr>
          <p:cNvSpPr txBox="1"/>
          <p:nvPr/>
        </p:nvSpPr>
        <p:spPr>
          <a:xfrm>
            <a:off x="820275" y="1749400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i påse A finns det:  4x kulor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61BEE2F-AA87-1047-8936-FE97AF057FEC}"/>
              </a:ext>
            </a:extLst>
          </p:cNvPr>
          <p:cNvSpPr txBox="1"/>
          <p:nvPr/>
        </p:nvSpPr>
        <p:spPr>
          <a:xfrm>
            <a:off x="856261" y="2152485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Antag i påse B finns det:  x kulor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37AC165-1466-8441-A4B4-57522B04AFB9}"/>
              </a:ext>
            </a:extLst>
          </p:cNvPr>
          <p:cNvSpPr txBox="1"/>
          <p:nvPr/>
        </p:nvSpPr>
        <p:spPr>
          <a:xfrm>
            <a:off x="2408378" y="2655277"/>
            <a:ext cx="19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x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18 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9F93061A-A5A6-394D-BCCE-4232D5539FAB}"/>
              </a:ext>
            </a:extLst>
          </p:cNvPr>
          <p:cNvSpPr txBox="1"/>
          <p:nvPr/>
        </p:nvSpPr>
        <p:spPr>
          <a:xfrm>
            <a:off x="2097163" y="3067020"/>
            <a:ext cx="305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4x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x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x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+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18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B384AC7-1658-AA4E-85E6-4E0A28C9D7D1}"/>
              </a:ext>
            </a:extLst>
          </p:cNvPr>
          <p:cNvSpPr txBox="1"/>
          <p:nvPr/>
        </p:nvSpPr>
        <p:spPr>
          <a:xfrm>
            <a:off x="2097163" y="3478763"/>
            <a:ext cx="252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b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18 </a:t>
            </a:r>
            <a:r>
              <a:rPr lang="sv-SE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D52ED04-6AA8-C546-92F4-EEF6BE93F695}"/>
              </a:ext>
            </a:extLst>
          </p:cNvPr>
          <p:cNvSpPr txBox="1"/>
          <p:nvPr/>
        </p:nvSpPr>
        <p:spPr>
          <a:xfrm>
            <a:off x="2827575" y="3890506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</a:t>
            </a: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E19A1326-50D1-5045-9F0D-9F9C826D81EC}"/>
              </a:ext>
            </a:extLst>
          </p:cNvPr>
          <p:cNvGrpSpPr/>
          <p:nvPr/>
        </p:nvGrpSpPr>
        <p:grpSpPr>
          <a:xfrm>
            <a:off x="2719107" y="4226362"/>
            <a:ext cx="1081540" cy="609771"/>
            <a:chOff x="5279565" y="3609192"/>
            <a:chExt cx="1081540" cy="609771"/>
          </a:xfrm>
        </p:grpSpPr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5D1A575E-DFF2-F140-9363-7524566A35FD}"/>
                </a:ext>
              </a:extLst>
            </p:cNvPr>
            <p:cNvGrpSpPr/>
            <p:nvPr/>
          </p:nvGrpSpPr>
          <p:grpSpPr>
            <a:xfrm>
              <a:off x="5279565" y="3609192"/>
              <a:ext cx="696775" cy="609771"/>
              <a:chOff x="1133131" y="2963630"/>
              <a:chExt cx="696775" cy="609771"/>
            </a:xfrm>
          </p:grpSpPr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640F0BAB-A7E7-8F47-9069-8E30AA945D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3131" y="2963630"/>
                <a:ext cx="460073" cy="609771"/>
                <a:chOff x="3858668" y="1901941"/>
                <a:chExt cx="460073" cy="609943"/>
              </a:xfrm>
            </p:grpSpPr>
            <p:sp>
              <p:nvSpPr>
                <p:cNvPr id="35" name="textruta 8">
                  <a:extLst>
                    <a:ext uri="{FF2B5EF4-FFF2-40B4-BE49-F238E27FC236}">
                      <a16:creationId xmlns:a16="http://schemas.microsoft.com/office/drawing/2014/main" id="{BD852A22-A522-3749-8E7E-C865B53852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7595" y="1901941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3x</a:t>
                  </a:r>
                </a:p>
              </p:txBody>
            </p:sp>
            <p:sp>
              <p:nvSpPr>
                <p:cNvPr id="36" name="textruta 9">
                  <a:extLst>
                    <a:ext uri="{FF2B5EF4-FFF2-40B4-BE49-F238E27FC236}">
                      <a16:creationId xmlns:a16="http://schemas.microsoft.com/office/drawing/2014/main" id="{074C5800-C822-FF45-A9DE-711E211C9B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8668" y="2142448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3</a:t>
                  </a:r>
                </a:p>
              </p:txBody>
            </p:sp>
            <p:cxnSp>
              <p:nvCxnSpPr>
                <p:cNvPr id="37" name="Rak 36">
                  <a:extLst>
                    <a:ext uri="{FF2B5EF4-FFF2-40B4-BE49-F238E27FC236}">
                      <a16:creationId xmlns:a16="http://schemas.microsoft.com/office/drawing/2014/main" id="{E3931BFD-6647-8741-8785-6B94A4EEC9AD}"/>
                    </a:ext>
                  </a:extLst>
                </p:cNvPr>
                <p:cNvCxnSpPr/>
                <p:nvPr/>
              </p:nvCxnSpPr>
              <p:spPr>
                <a:xfrm>
                  <a:off x="3864458" y="2203748"/>
                  <a:ext cx="419100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B622CFF3-48DA-FB4D-94BE-91E28AB911DA}"/>
                  </a:ext>
                </a:extLst>
              </p:cNvPr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  <a:endParaRPr lang="sv-SE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505EA6BF-7364-F64C-9D23-28AD16156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6636" y="3631213"/>
              <a:ext cx="464469" cy="587749"/>
              <a:chOff x="3762466" y="1934917"/>
              <a:chExt cx="464469" cy="587914"/>
            </a:xfrm>
          </p:grpSpPr>
          <p:sp>
            <p:nvSpPr>
              <p:cNvPr id="30" name="textruta 8">
                <a:extLst>
                  <a:ext uri="{FF2B5EF4-FFF2-40B4-BE49-F238E27FC236}">
                    <a16:creationId xmlns:a16="http://schemas.microsoft.com/office/drawing/2014/main" id="{FB4AC723-182D-CF48-B86F-AF912213A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9377" y="1934917"/>
                <a:ext cx="44755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15</a:t>
                </a:r>
              </a:p>
            </p:txBody>
          </p:sp>
          <p:sp>
            <p:nvSpPr>
              <p:cNvPr id="31" name="textruta 9">
                <a:extLst>
                  <a:ext uri="{FF2B5EF4-FFF2-40B4-BE49-F238E27FC236}">
                    <a16:creationId xmlns:a16="http://schemas.microsoft.com/office/drawing/2014/main" id="{8FB89DF5-A7A5-0F4D-88BC-055236FA4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2466" y="2153395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3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2B0B4108-79E9-DB4E-8E4D-73789A8E9F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9275" y="2216209"/>
                <a:ext cx="354750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894DB69E-8CB1-164F-AA56-32F2B85E7914}"/>
              </a:ext>
            </a:extLst>
          </p:cNvPr>
          <p:cNvSpPr txBox="1"/>
          <p:nvPr/>
        </p:nvSpPr>
        <p:spPr>
          <a:xfrm>
            <a:off x="2958607" y="4685219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9644"/>
                </a:solidFill>
                <a:latin typeface="Bradley Hand Bold"/>
                <a:cs typeface="Bradley Hand Bold"/>
              </a:rPr>
              <a:t>5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1FDAD36F-1C11-684D-B7E5-7A7AF2647CA7}"/>
              </a:ext>
            </a:extLst>
          </p:cNvPr>
          <p:cNvSpPr txBox="1"/>
          <p:nvPr/>
        </p:nvSpPr>
        <p:spPr>
          <a:xfrm>
            <a:off x="5738039" y="1822300"/>
            <a:ext cx="238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 · </a:t>
            </a:r>
            <a:r>
              <a:rPr lang="sv-SE" dirty="0">
                <a:solidFill>
                  <a:srgbClr val="007F3A"/>
                </a:solidFill>
                <a:latin typeface="Bradley Hand Bold"/>
                <a:cs typeface="Bradley Hand Bold"/>
              </a:rPr>
              <a:t>5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</a:t>
            </a:r>
            <a:r>
              <a:rPr lang="en-US" dirty="0"/>
              <a:t>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   </a:t>
            </a:r>
          </a:p>
          <a:p>
            <a:r>
              <a:rPr lang="sv-SE" dirty="0">
                <a:latin typeface="Bradley Hand Bold"/>
                <a:cs typeface="Bradley Hand Bold"/>
              </a:rPr>
              <a:t> 	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20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23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31897AB0-37DC-9245-9F8A-3B3D744B5848}"/>
              </a:ext>
            </a:extLst>
          </p:cNvPr>
          <p:cNvSpPr txBox="1"/>
          <p:nvPr/>
        </p:nvSpPr>
        <p:spPr>
          <a:xfrm>
            <a:off x="5683902" y="3277935"/>
            <a:ext cx="143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8CED7F6A-699E-7B4E-B77F-BB7FB937114E}"/>
              </a:ext>
            </a:extLst>
          </p:cNvPr>
          <p:cNvSpPr txBox="1"/>
          <p:nvPr/>
        </p:nvSpPr>
        <p:spPr>
          <a:xfrm>
            <a:off x="5683902" y="2521817"/>
            <a:ext cx="238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H.L.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solidFill>
                  <a:srgbClr val="007F3A"/>
                </a:solidFill>
                <a:latin typeface="Bradley Hand Bold"/>
                <a:cs typeface="Bradley Hand Bold"/>
              </a:rPr>
              <a:t>5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18</a:t>
            </a:r>
            <a:r>
              <a:rPr lang="sv-SE" dirty="0">
                <a:cs typeface="Bradley Hand Bold"/>
              </a:rPr>
              <a:t> =</a:t>
            </a:r>
            <a:r>
              <a:rPr lang="sv-SE" dirty="0">
                <a:latin typeface="Bradley Hand Bold"/>
                <a:cs typeface="Bradley Hand Bold"/>
              </a:rPr>
              <a:t> 23 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1427F08C-46CC-5143-812D-3F7D1DBAD1FD}"/>
              </a:ext>
            </a:extLst>
          </p:cNvPr>
          <p:cNvSpPr txBox="1"/>
          <p:nvPr/>
        </p:nvSpPr>
        <p:spPr>
          <a:xfrm>
            <a:off x="1007267" y="5199363"/>
            <a:ext cx="473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A:  4x kulor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4 · 5 kulor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20 kulor</a:t>
            </a:r>
          </a:p>
        </p:txBody>
      </p:sp>
      <p:sp>
        <p:nvSpPr>
          <p:cNvPr id="44" name="textruta 43">
            <a:extLst>
              <a:ext uri="{FF2B5EF4-FFF2-40B4-BE49-F238E27FC236}">
                <a16:creationId xmlns:a16="http://schemas.microsoft.com/office/drawing/2014/main" id="{BAE674E9-09A2-6E4D-884D-29AFAE6B9C78}"/>
              </a:ext>
            </a:extLst>
          </p:cNvPr>
          <p:cNvSpPr txBox="1"/>
          <p:nvPr/>
        </p:nvSpPr>
        <p:spPr>
          <a:xfrm>
            <a:off x="1007267" y="5551659"/>
            <a:ext cx="3461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i B:  x kulor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5 kulor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906712A6-95AC-904E-87CC-3578B0AF11BC}"/>
              </a:ext>
            </a:extLst>
          </p:cNvPr>
          <p:cNvSpPr txBox="1"/>
          <p:nvPr/>
        </p:nvSpPr>
        <p:spPr>
          <a:xfrm>
            <a:off x="1210611" y="6316189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C449FB97-357E-6A42-9441-FB3B93150BA4}"/>
              </a:ext>
            </a:extLst>
          </p:cNvPr>
          <p:cNvSpPr txBox="1"/>
          <p:nvPr/>
        </p:nvSpPr>
        <p:spPr>
          <a:xfrm>
            <a:off x="1903083" y="6316189"/>
            <a:ext cx="556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I påse  A finns 20 kulor och i påse B finns 5 kulor.</a:t>
            </a:r>
          </a:p>
        </p:txBody>
      </p:sp>
    </p:spTree>
    <p:extLst>
      <p:ext uri="{BB962C8B-B14F-4D97-AF65-F5344CB8AC3E}">
        <p14:creationId xmlns:p14="http://schemas.microsoft.com/office/powerpoint/2010/main" val="8541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23" grpId="0"/>
      <p:bldP spid="24" grpId="0"/>
      <p:bldP spid="25" grpId="0"/>
      <p:bldP spid="26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9733</TotalTime>
  <Words>370</Words>
  <Application>Microsoft Macintosh PowerPoint</Application>
  <PresentationFormat>Bildspel på skärmen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20</cp:revision>
  <dcterms:created xsi:type="dcterms:W3CDTF">2017-04-14T14:34:08Z</dcterms:created>
  <dcterms:modified xsi:type="dcterms:W3CDTF">2021-03-27T16:12:20Z</dcterms:modified>
</cp:coreProperties>
</file>