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2" r:id="rId2"/>
    <p:sldId id="283" r:id="rId3"/>
    <p:sldId id="284" r:id="rId4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23"/>
    <p:restoredTop sz="96064" autoAdjust="0"/>
  </p:normalViewPr>
  <p:slideViewPr>
    <p:cSldViewPr snapToGrid="0" snapToObjects="1">
      <p:cViewPr varScale="1">
        <p:scale>
          <a:sx n="128" d="100"/>
          <a:sy n="128" d="100"/>
        </p:scale>
        <p:origin x="32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986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798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181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447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192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2021-03-06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857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2021-03-06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3032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209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2021-03-06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626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2021-03-06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49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2021-03-06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306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79FD7-24D9-9843-BA61-DB9CEBB5A7E8}" type="datetimeFigureOut">
              <a:rPr lang="sv-SE" smtClean="0"/>
              <a:t>2021-03-06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573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objekt 18">
            <a:extLst>
              <a:ext uri="{FF2B5EF4-FFF2-40B4-BE49-F238E27FC236}">
                <a16:creationId xmlns:a16="http://schemas.microsoft.com/office/drawing/2014/main" id="{3792E36C-9DF3-5148-8E29-2B3DADEC5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19" y="2351360"/>
            <a:ext cx="7320889" cy="1292765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23B01C3E-BC27-0F4E-9DD1-9C1111BAD847}"/>
              </a:ext>
            </a:extLst>
          </p:cNvPr>
          <p:cNvSpPr/>
          <p:nvPr/>
        </p:nvSpPr>
        <p:spPr>
          <a:xfrm>
            <a:off x="239754" y="126061"/>
            <a:ext cx="86644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3.4  					 Delen från procentform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101010B-872B-BB49-9511-B8C16E87ACAD}"/>
              </a:ext>
            </a:extLst>
          </p:cNvPr>
          <p:cNvSpPr/>
          <p:nvPr/>
        </p:nvSpPr>
        <p:spPr>
          <a:xfrm>
            <a:off x="3539689" y="1251196"/>
            <a:ext cx="18160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Viktiga samband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787F957-6CE5-7544-AA76-E26DA66D08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9" r="5310"/>
          <a:stretch/>
        </p:blipFill>
        <p:spPr>
          <a:xfrm>
            <a:off x="790819" y="4091291"/>
            <a:ext cx="7320889" cy="1327802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D1CA0CC-3CC4-AC4A-9D07-690EBC121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688" y="2732274"/>
            <a:ext cx="1763137" cy="530935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89F1B01D-8090-B246-8AE9-515AAFFB21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1939" y="2788422"/>
            <a:ext cx="1763137" cy="53093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3C2F42E3-B34A-E244-A729-A7013BE9C3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4605" y="2715201"/>
            <a:ext cx="1352543" cy="530935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A3DB9C51-870C-3D4A-AFB2-CBBB326E8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819" y="4400134"/>
            <a:ext cx="1763137" cy="530935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08D8F0A9-74DC-7C42-BF13-C7CAFB7C7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1650" y="4611883"/>
            <a:ext cx="1763137" cy="530935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CAC170E6-4C75-B24B-9377-DB440109F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3668" y="4489724"/>
            <a:ext cx="1520275" cy="530935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C4BBB4EF-5A68-834F-ABC4-EA85C4EC5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395193" y="2715202"/>
            <a:ext cx="1143816" cy="530935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F333CFF5-5A75-474D-BB5A-639F5ED4A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597318" y="2788422"/>
            <a:ext cx="1143816" cy="530935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F40C259F-AE3B-294E-B9B8-BEBB911E1A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895150" y="2715201"/>
            <a:ext cx="1143816" cy="530935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3D7CB052-AE80-A94B-9AE0-D35A72F32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254563" y="4416457"/>
            <a:ext cx="1143816" cy="530935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A4C736C7-2263-9041-9175-DBCA1F91B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597319" y="4489724"/>
            <a:ext cx="1143816" cy="530935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403401C3-017A-4040-A3D5-50B38A392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057174" y="4350615"/>
            <a:ext cx="1143816" cy="93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0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E2D521F-3871-A741-BBD3-6F1B695DA043}"/>
              </a:ext>
            </a:extLst>
          </p:cNvPr>
          <p:cNvSpPr/>
          <p:nvPr/>
        </p:nvSpPr>
        <p:spPr>
          <a:xfrm>
            <a:off x="711342" y="387337"/>
            <a:ext cx="995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Exempel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144BEBA1-73F1-7D4D-B942-25ACBAB477D3}"/>
              </a:ext>
            </a:extLst>
          </p:cNvPr>
          <p:cNvSpPr/>
          <p:nvPr/>
        </p:nvSpPr>
        <p:spPr>
          <a:xfrm>
            <a:off x="3427857" y="387337"/>
            <a:ext cx="2016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Hur stor är delen?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61CC93D-3B13-DE44-A900-40C1316014F4}"/>
              </a:ext>
            </a:extLst>
          </p:cNvPr>
          <p:cNvSpPr/>
          <p:nvPr/>
        </p:nvSpPr>
        <p:spPr>
          <a:xfrm>
            <a:off x="1208882" y="987806"/>
            <a:ext cx="1794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a) 50 % av 20 kr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D0D2CC2-B2F1-114A-B922-8E396CC48B7F}"/>
              </a:ext>
            </a:extLst>
          </p:cNvPr>
          <p:cNvSpPr/>
          <p:nvPr/>
        </p:nvSpPr>
        <p:spPr>
          <a:xfrm>
            <a:off x="3427856" y="987806"/>
            <a:ext cx="2016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b) 5 % av 4 000 kg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0A3A5E1-DFDB-6740-9818-D60CEE730F07}"/>
              </a:ext>
            </a:extLst>
          </p:cNvPr>
          <p:cNvSpPr/>
          <p:nvPr/>
        </p:nvSpPr>
        <p:spPr>
          <a:xfrm>
            <a:off x="5869131" y="987806"/>
            <a:ext cx="2016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c) 30 % av 60 km 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AA3E4A8-0E74-E946-9062-37E3D8FDB056}"/>
              </a:ext>
            </a:extLst>
          </p:cNvPr>
          <p:cNvSpPr/>
          <p:nvPr/>
        </p:nvSpPr>
        <p:spPr>
          <a:xfrm>
            <a:off x="1216841" y="2377474"/>
            <a:ext cx="22264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a) 50 </a:t>
            </a:r>
            <a:r>
              <a:rPr lang="sv-SE" dirty="0"/>
              <a:t>%</a:t>
            </a:r>
            <a:r>
              <a:rPr lang="sv-SE" dirty="0">
                <a:latin typeface="Bradley Hand" pitchFamily="2" charset="77"/>
              </a:rPr>
              <a:t> av 12 kr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4F568A5-E019-3C46-8B48-85447F676B4B}"/>
              </a:ext>
            </a:extLst>
          </p:cNvPr>
          <p:cNvSpPr/>
          <p:nvPr/>
        </p:nvSpPr>
        <p:spPr>
          <a:xfrm>
            <a:off x="6255485" y="2113650"/>
            <a:ext cx="2593337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sz="1400" dirty="0"/>
              <a:t>50 % är det samma som hälften. Därför dividerar du 12 med </a:t>
            </a:r>
            <a:r>
              <a:rPr lang="sv-SE" sz="1400" dirty="0">
                <a:solidFill>
                  <a:srgbClr val="C00000"/>
                </a:solidFill>
              </a:rPr>
              <a:t>2</a:t>
            </a:r>
            <a:r>
              <a:rPr lang="sv-SE" sz="1400" dirty="0"/>
              <a:t>.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B1DAEF51-099D-5847-B453-8CD445D764A8}"/>
              </a:ext>
            </a:extLst>
          </p:cNvPr>
          <p:cNvGrpSpPr/>
          <p:nvPr/>
        </p:nvGrpSpPr>
        <p:grpSpPr>
          <a:xfrm>
            <a:off x="2708966" y="2266447"/>
            <a:ext cx="1615088" cy="593562"/>
            <a:chOff x="4636767" y="3990832"/>
            <a:chExt cx="1514254" cy="593562"/>
          </a:xfrm>
        </p:grpSpPr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C80DD481-6D49-2343-98B9-F5FFBE9904AA}"/>
                </a:ext>
              </a:extLst>
            </p:cNvPr>
            <p:cNvSpPr/>
            <p:nvPr/>
          </p:nvSpPr>
          <p:spPr>
            <a:xfrm>
              <a:off x="4636767" y="4101859"/>
              <a:ext cx="151425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i="1" dirty="0">
                  <a:solidFill>
                    <a:srgbClr val="800000"/>
                  </a:solidFill>
                  <a:latin typeface="Bradley Hand" pitchFamily="2" charset="77"/>
                </a:rPr>
                <a:t>  </a:t>
              </a:r>
              <a:r>
                <a:rPr lang="sv-SE" dirty="0">
                  <a:latin typeface="Bradley Hand" pitchFamily="2" charset="77"/>
                </a:rPr>
                <a:t> 	      kr </a:t>
              </a:r>
              <a:r>
                <a:rPr lang="sv-SE" dirty="0"/>
                <a:t>=</a:t>
              </a:r>
            </a:p>
          </p:txBody>
        </p:sp>
        <p:grpSp>
          <p:nvGrpSpPr>
            <p:cNvPr id="11" name="Grupp 10">
              <a:extLst>
                <a:ext uri="{FF2B5EF4-FFF2-40B4-BE49-F238E27FC236}">
                  <a16:creationId xmlns:a16="http://schemas.microsoft.com/office/drawing/2014/main" id="{A32FCFB7-1FB6-164E-89AC-7275D305D84D}"/>
                </a:ext>
              </a:extLst>
            </p:cNvPr>
            <p:cNvGrpSpPr/>
            <p:nvPr/>
          </p:nvGrpSpPr>
          <p:grpSpPr>
            <a:xfrm>
              <a:off x="5048646" y="3990832"/>
              <a:ext cx="422622" cy="593562"/>
              <a:chOff x="3694260" y="1869400"/>
              <a:chExt cx="422622" cy="593562"/>
            </a:xfrm>
          </p:grpSpPr>
          <p:sp>
            <p:nvSpPr>
              <p:cNvPr id="12" name="textruta 11">
                <a:extLst>
                  <a:ext uri="{FF2B5EF4-FFF2-40B4-BE49-F238E27FC236}">
                    <a16:creationId xmlns:a16="http://schemas.microsoft.com/office/drawing/2014/main" id="{8F76228C-1605-7942-8A53-0EAA5FE3F897}"/>
                  </a:ext>
                </a:extLst>
              </p:cNvPr>
              <p:cNvSpPr txBox="1"/>
              <p:nvPr/>
            </p:nvSpPr>
            <p:spPr>
              <a:xfrm>
                <a:off x="3694260" y="1869400"/>
                <a:ext cx="4226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12</a:t>
                </a:r>
              </a:p>
            </p:txBody>
          </p:sp>
          <p:sp>
            <p:nvSpPr>
              <p:cNvPr id="13" name="textruta 12">
                <a:extLst>
                  <a:ext uri="{FF2B5EF4-FFF2-40B4-BE49-F238E27FC236}">
                    <a16:creationId xmlns:a16="http://schemas.microsoft.com/office/drawing/2014/main" id="{896AAF88-598B-264D-9294-8B3FFC6A4880}"/>
                  </a:ext>
                </a:extLst>
              </p:cNvPr>
              <p:cNvSpPr txBox="1"/>
              <p:nvPr/>
            </p:nvSpPr>
            <p:spPr>
              <a:xfrm>
                <a:off x="3729583" y="2093630"/>
                <a:ext cx="3084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solidFill>
                      <a:srgbClr val="C00000"/>
                    </a:solidFill>
                    <a:latin typeface="Bradley Hand" pitchFamily="2" charset="77"/>
                  </a:rPr>
                  <a:t>2</a:t>
                </a:r>
              </a:p>
            </p:txBody>
          </p:sp>
          <p:cxnSp>
            <p:nvCxnSpPr>
              <p:cNvPr id="14" name="Rak 13">
                <a:extLst>
                  <a:ext uri="{FF2B5EF4-FFF2-40B4-BE49-F238E27FC236}">
                    <a16:creationId xmlns:a16="http://schemas.microsoft.com/office/drawing/2014/main" id="{DF55C168-F3ED-184B-87B8-22539DF756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85922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Rektangel 14">
            <a:extLst>
              <a:ext uri="{FF2B5EF4-FFF2-40B4-BE49-F238E27FC236}">
                <a16:creationId xmlns:a16="http://schemas.microsoft.com/office/drawing/2014/main" id="{0DA464BF-F429-CE4F-9D8E-7E19F8912B8A}"/>
              </a:ext>
            </a:extLst>
          </p:cNvPr>
          <p:cNvSpPr/>
          <p:nvPr/>
        </p:nvSpPr>
        <p:spPr>
          <a:xfrm>
            <a:off x="3821179" y="2377474"/>
            <a:ext cx="11880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r>
              <a:rPr lang="sv-SE" dirty="0">
                <a:latin typeface="Bradley Hand" pitchFamily="2" charset="77"/>
              </a:rPr>
              <a:t> 6 kr</a:t>
            </a:r>
            <a:endParaRPr lang="sv-SE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1C362A67-0B80-8940-8D3A-120474F2B6DC}"/>
              </a:ext>
            </a:extLst>
          </p:cNvPr>
          <p:cNvSpPr/>
          <p:nvPr/>
        </p:nvSpPr>
        <p:spPr>
          <a:xfrm>
            <a:off x="1299367" y="3475873"/>
            <a:ext cx="2299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b) 1 </a:t>
            </a:r>
            <a:r>
              <a:rPr lang="sv-SE" dirty="0"/>
              <a:t>%</a:t>
            </a:r>
            <a:r>
              <a:rPr lang="sv-SE" dirty="0">
                <a:latin typeface="Bradley Hand" pitchFamily="2" charset="77"/>
              </a:rPr>
              <a:t> av 4 000 kg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endParaRPr lang="sv-SE" dirty="0"/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2306F0C3-75D6-294B-AAFA-4D3B32EF979B}"/>
              </a:ext>
            </a:extLst>
          </p:cNvPr>
          <p:cNvGrpSpPr/>
          <p:nvPr/>
        </p:nvGrpSpPr>
        <p:grpSpPr>
          <a:xfrm>
            <a:off x="2975349" y="3364846"/>
            <a:ext cx="1754850" cy="601527"/>
            <a:chOff x="4636766" y="3990832"/>
            <a:chExt cx="1645291" cy="601527"/>
          </a:xfrm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9B0D63D3-DEC6-DF42-B9D3-DE7DA4C9CF89}"/>
                </a:ext>
              </a:extLst>
            </p:cNvPr>
            <p:cNvSpPr/>
            <p:nvPr/>
          </p:nvSpPr>
          <p:spPr>
            <a:xfrm>
              <a:off x="4636766" y="4101859"/>
              <a:ext cx="16452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i="1" dirty="0">
                  <a:solidFill>
                    <a:srgbClr val="800000"/>
                  </a:solidFill>
                  <a:latin typeface="Bradley Hand" pitchFamily="2" charset="77"/>
                </a:rPr>
                <a:t>  </a:t>
              </a:r>
              <a:r>
                <a:rPr lang="sv-SE" dirty="0">
                  <a:latin typeface="Bradley Hand" pitchFamily="2" charset="77"/>
                </a:rPr>
                <a:t> 	           kg </a:t>
              </a:r>
              <a:r>
                <a:rPr lang="sv-SE" dirty="0"/>
                <a:t>=</a:t>
              </a:r>
            </a:p>
          </p:txBody>
        </p:sp>
        <p:grpSp>
          <p:nvGrpSpPr>
            <p:cNvPr id="19" name="Grupp 18">
              <a:extLst>
                <a:ext uri="{FF2B5EF4-FFF2-40B4-BE49-F238E27FC236}">
                  <a16:creationId xmlns:a16="http://schemas.microsoft.com/office/drawing/2014/main" id="{D9FC9D4A-C177-774F-AD76-F990FCFB2F3C}"/>
                </a:ext>
              </a:extLst>
            </p:cNvPr>
            <p:cNvGrpSpPr/>
            <p:nvPr/>
          </p:nvGrpSpPr>
          <p:grpSpPr>
            <a:xfrm>
              <a:off x="5048646" y="3990832"/>
              <a:ext cx="694582" cy="601527"/>
              <a:chOff x="3694260" y="1869400"/>
              <a:chExt cx="694582" cy="601527"/>
            </a:xfrm>
          </p:grpSpPr>
          <p:sp>
            <p:nvSpPr>
              <p:cNvPr id="20" name="textruta 19">
                <a:extLst>
                  <a:ext uri="{FF2B5EF4-FFF2-40B4-BE49-F238E27FC236}">
                    <a16:creationId xmlns:a16="http://schemas.microsoft.com/office/drawing/2014/main" id="{32ED51BC-340A-EE48-B1D4-F806BB6CE904}"/>
                  </a:ext>
                </a:extLst>
              </p:cNvPr>
              <p:cNvSpPr txBox="1"/>
              <p:nvPr/>
            </p:nvSpPr>
            <p:spPr>
              <a:xfrm>
                <a:off x="3694260" y="1869400"/>
                <a:ext cx="6945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4000</a:t>
                </a:r>
              </a:p>
            </p:txBody>
          </p:sp>
          <p:sp>
            <p:nvSpPr>
              <p:cNvPr id="21" name="textruta 20">
                <a:extLst>
                  <a:ext uri="{FF2B5EF4-FFF2-40B4-BE49-F238E27FC236}">
                    <a16:creationId xmlns:a16="http://schemas.microsoft.com/office/drawing/2014/main" id="{91E7A1A2-C1C4-7644-9C50-1388548A6596}"/>
                  </a:ext>
                </a:extLst>
              </p:cNvPr>
              <p:cNvSpPr txBox="1"/>
              <p:nvPr/>
            </p:nvSpPr>
            <p:spPr>
              <a:xfrm>
                <a:off x="3775568" y="2101595"/>
                <a:ext cx="5449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solidFill>
                      <a:srgbClr val="C00000"/>
                    </a:solidFill>
                    <a:latin typeface="Bradley Hand" pitchFamily="2" charset="77"/>
                  </a:rPr>
                  <a:t>100</a:t>
                </a:r>
              </a:p>
            </p:txBody>
          </p:sp>
          <p:cxnSp>
            <p:nvCxnSpPr>
              <p:cNvPr id="22" name="Rak 21">
                <a:extLst>
                  <a:ext uri="{FF2B5EF4-FFF2-40B4-BE49-F238E27FC236}">
                    <a16:creationId xmlns:a16="http://schemas.microsoft.com/office/drawing/2014/main" id="{E20BA018-C397-9F4E-AD63-5C3442313B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544950" cy="151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Rektangel 22">
            <a:extLst>
              <a:ext uri="{FF2B5EF4-FFF2-40B4-BE49-F238E27FC236}">
                <a16:creationId xmlns:a16="http://schemas.microsoft.com/office/drawing/2014/main" id="{3F7D4ED5-BE83-3643-B793-DA414E7E9B15}"/>
              </a:ext>
            </a:extLst>
          </p:cNvPr>
          <p:cNvSpPr/>
          <p:nvPr/>
        </p:nvSpPr>
        <p:spPr>
          <a:xfrm>
            <a:off x="4448332" y="3475873"/>
            <a:ext cx="11880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r>
              <a:rPr lang="sv-SE" dirty="0">
                <a:latin typeface="Bradley Hand" pitchFamily="2" charset="77"/>
              </a:rPr>
              <a:t> 40 kg</a:t>
            </a:r>
            <a:endParaRPr lang="sv-SE" dirty="0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C8B4EBE1-507B-8242-9A6C-E4105E808980}"/>
              </a:ext>
            </a:extLst>
          </p:cNvPr>
          <p:cNvSpPr/>
          <p:nvPr/>
        </p:nvSpPr>
        <p:spPr>
          <a:xfrm>
            <a:off x="6287271" y="3258487"/>
            <a:ext cx="2593337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sz="1400" dirty="0"/>
              <a:t>1 % är det samma som en hundradel. Dividera med </a:t>
            </a:r>
            <a:r>
              <a:rPr lang="sv-SE" sz="1400" dirty="0">
                <a:solidFill>
                  <a:srgbClr val="C00000"/>
                </a:solidFill>
              </a:rPr>
              <a:t>100</a:t>
            </a:r>
            <a:r>
              <a:rPr lang="sv-SE" sz="1400" dirty="0"/>
              <a:t>.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574FE3AA-FABA-034D-8902-7CB1FD4517F0}"/>
              </a:ext>
            </a:extLst>
          </p:cNvPr>
          <p:cNvSpPr/>
          <p:nvPr/>
        </p:nvSpPr>
        <p:spPr>
          <a:xfrm>
            <a:off x="1492328" y="4049368"/>
            <a:ext cx="2299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5 </a:t>
            </a:r>
            <a:r>
              <a:rPr lang="sv-SE" dirty="0"/>
              <a:t>%</a:t>
            </a:r>
            <a:r>
              <a:rPr lang="sv-SE" dirty="0">
                <a:latin typeface="Bradley Hand" pitchFamily="2" charset="77"/>
              </a:rPr>
              <a:t> av 4 000 kg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endParaRPr lang="sv-SE" dirty="0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558B8672-2153-3D47-B766-1FFC0122889F}"/>
              </a:ext>
            </a:extLst>
          </p:cNvPr>
          <p:cNvSpPr/>
          <p:nvPr/>
        </p:nvSpPr>
        <p:spPr>
          <a:xfrm>
            <a:off x="3244114" y="4049368"/>
            <a:ext cx="1672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>
                <a:solidFill>
                  <a:srgbClr val="C00000"/>
                </a:solidFill>
                <a:latin typeface="Bradley Hand" pitchFamily="2" charset="77"/>
              </a:rPr>
              <a:t>5</a:t>
            </a:r>
            <a:r>
              <a:rPr lang="sv-SE" dirty="0">
                <a:latin typeface="Bradley Hand" pitchFamily="2" charset="77"/>
              </a:rPr>
              <a:t> · 40 kg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endParaRPr lang="sv-SE" dirty="0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B34569E1-29B1-CF44-985B-7DB5B683B992}"/>
              </a:ext>
            </a:extLst>
          </p:cNvPr>
          <p:cNvSpPr/>
          <p:nvPr/>
        </p:nvSpPr>
        <p:spPr>
          <a:xfrm>
            <a:off x="4564318" y="4028557"/>
            <a:ext cx="11880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r>
              <a:rPr lang="sv-SE" dirty="0">
                <a:latin typeface="Bradley Hand" pitchFamily="2" charset="77"/>
              </a:rPr>
              <a:t> 200 kg</a:t>
            </a:r>
            <a:endParaRPr lang="sv-SE" dirty="0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6873765C-54DB-4D4B-86EB-261CE2B27DA3}"/>
              </a:ext>
            </a:extLst>
          </p:cNvPr>
          <p:cNvSpPr/>
          <p:nvPr/>
        </p:nvSpPr>
        <p:spPr>
          <a:xfrm>
            <a:off x="6287271" y="3874669"/>
            <a:ext cx="2704856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sz="1400" dirty="0"/>
              <a:t>Multiplicera med </a:t>
            </a:r>
            <a:r>
              <a:rPr lang="sv-SE" sz="1400" dirty="0">
                <a:solidFill>
                  <a:srgbClr val="C00000"/>
                </a:solidFill>
              </a:rPr>
              <a:t>5</a:t>
            </a:r>
            <a:r>
              <a:rPr lang="sv-SE" sz="1400" dirty="0"/>
              <a:t> för att be-räkna mycket  5 % av 4 000 kg är. 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E11AAA00-899D-0C43-889E-99B13756DB6B}"/>
              </a:ext>
            </a:extLst>
          </p:cNvPr>
          <p:cNvSpPr/>
          <p:nvPr/>
        </p:nvSpPr>
        <p:spPr>
          <a:xfrm>
            <a:off x="1274537" y="5186018"/>
            <a:ext cx="2324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c) 10 </a:t>
            </a:r>
            <a:r>
              <a:rPr lang="sv-SE" dirty="0"/>
              <a:t>%</a:t>
            </a:r>
            <a:r>
              <a:rPr lang="sv-SE" dirty="0">
                <a:latin typeface="Bradley Hand" pitchFamily="2" charset="77"/>
              </a:rPr>
              <a:t> av 60 km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endParaRPr lang="sv-SE" dirty="0"/>
          </a:p>
        </p:txBody>
      </p:sp>
      <p:grpSp>
        <p:nvGrpSpPr>
          <p:cNvPr id="39" name="Grupp 38">
            <a:extLst>
              <a:ext uri="{FF2B5EF4-FFF2-40B4-BE49-F238E27FC236}">
                <a16:creationId xmlns:a16="http://schemas.microsoft.com/office/drawing/2014/main" id="{432224CD-DDB1-B84D-B668-C81277971856}"/>
              </a:ext>
            </a:extLst>
          </p:cNvPr>
          <p:cNvGrpSpPr/>
          <p:nvPr/>
        </p:nvGrpSpPr>
        <p:grpSpPr>
          <a:xfrm>
            <a:off x="2975350" y="5074991"/>
            <a:ext cx="1691658" cy="601526"/>
            <a:chOff x="4636766" y="3990832"/>
            <a:chExt cx="1586044" cy="601526"/>
          </a:xfrm>
        </p:grpSpPr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4D0264F5-0389-F945-A5A0-56FBDA7F748E}"/>
                </a:ext>
              </a:extLst>
            </p:cNvPr>
            <p:cNvSpPr/>
            <p:nvPr/>
          </p:nvSpPr>
          <p:spPr>
            <a:xfrm>
              <a:off x="4636766" y="4101859"/>
              <a:ext cx="15860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i="1" dirty="0">
                  <a:solidFill>
                    <a:srgbClr val="800000"/>
                  </a:solidFill>
                  <a:latin typeface="Bradley Hand" pitchFamily="2" charset="77"/>
                </a:rPr>
                <a:t>  </a:t>
              </a:r>
              <a:r>
                <a:rPr lang="sv-SE" dirty="0">
                  <a:latin typeface="Bradley Hand" pitchFamily="2" charset="77"/>
                </a:rPr>
                <a:t> 	    km </a:t>
              </a:r>
              <a:r>
                <a:rPr lang="sv-SE" dirty="0"/>
                <a:t>=</a:t>
              </a:r>
            </a:p>
          </p:txBody>
        </p:sp>
        <p:grpSp>
          <p:nvGrpSpPr>
            <p:cNvPr id="41" name="Grupp 40">
              <a:extLst>
                <a:ext uri="{FF2B5EF4-FFF2-40B4-BE49-F238E27FC236}">
                  <a16:creationId xmlns:a16="http://schemas.microsoft.com/office/drawing/2014/main" id="{188FE24D-931E-4F48-B542-6D353C1F5A84}"/>
                </a:ext>
              </a:extLst>
            </p:cNvPr>
            <p:cNvGrpSpPr/>
            <p:nvPr/>
          </p:nvGrpSpPr>
          <p:grpSpPr>
            <a:xfrm>
              <a:off x="4931523" y="3990832"/>
              <a:ext cx="450103" cy="601526"/>
              <a:chOff x="3577137" y="1869400"/>
              <a:chExt cx="450103" cy="601526"/>
            </a:xfrm>
          </p:grpSpPr>
          <p:sp>
            <p:nvSpPr>
              <p:cNvPr id="42" name="textruta 41">
                <a:extLst>
                  <a:ext uri="{FF2B5EF4-FFF2-40B4-BE49-F238E27FC236}">
                    <a16:creationId xmlns:a16="http://schemas.microsoft.com/office/drawing/2014/main" id="{F5B33F67-C5E3-BB40-A42E-546882A08995}"/>
                  </a:ext>
                </a:extLst>
              </p:cNvPr>
              <p:cNvSpPr txBox="1"/>
              <p:nvPr/>
            </p:nvSpPr>
            <p:spPr>
              <a:xfrm>
                <a:off x="3577137" y="1869400"/>
                <a:ext cx="443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60</a:t>
                </a:r>
              </a:p>
            </p:txBody>
          </p:sp>
          <p:sp>
            <p:nvSpPr>
              <p:cNvPr id="43" name="textruta 42">
                <a:extLst>
                  <a:ext uri="{FF2B5EF4-FFF2-40B4-BE49-F238E27FC236}">
                    <a16:creationId xmlns:a16="http://schemas.microsoft.com/office/drawing/2014/main" id="{ABD601B2-FD85-C142-8AA8-C69E5477A8BF}"/>
                  </a:ext>
                </a:extLst>
              </p:cNvPr>
              <p:cNvSpPr txBox="1"/>
              <p:nvPr/>
            </p:nvSpPr>
            <p:spPr>
              <a:xfrm>
                <a:off x="3599414" y="2101594"/>
                <a:ext cx="4278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solidFill>
                      <a:srgbClr val="C00000"/>
                    </a:solidFill>
                    <a:latin typeface="Bradley Hand" pitchFamily="2" charset="77"/>
                  </a:rPr>
                  <a:t>10</a:t>
                </a:r>
              </a:p>
            </p:txBody>
          </p:sp>
          <p:cxnSp>
            <p:nvCxnSpPr>
              <p:cNvPr id="44" name="Rak 43">
                <a:extLst>
                  <a:ext uri="{FF2B5EF4-FFF2-40B4-BE49-F238E27FC236}">
                    <a16:creationId xmlns:a16="http://schemas.microsoft.com/office/drawing/2014/main" id="{CEB488D9-79EA-1844-B4D6-9F7A376FF2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62344" y="2169284"/>
                <a:ext cx="251769" cy="1379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" name="Rektangel 44">
            <a:extLst>
              <a:ext uri="{FF2B5EF4-FFF2-40B4-BE49-F238E27FC236}">
                <a16:creationId xmlns:a16="http://schemas.microsoft.com/office/drawing/2014/main" id="{9890D5F7-E1B3-A245-AAD0-235F9F4CAF22}"/>
              </a:ext>
            </a:extLst>
          </p:cNvPr>
          <p:cNvSpPr/>
          <p:nvPr/>
        </p:nvSpPr>
        <p:spPr>
          <a:xfrm>
            <a:off x="4072982" y="5186018"/>
            <a:ext cx="11880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r>
              <a:rPr lang="sv-SE" dirty="0">
                <a:latin typeface="Bradley Hand" pitchFamily="2" charset="77"/>
              </a:rPr>
              <a:t> 6 km</a:t>
            </a:r>
            <a:endParaRPr lang="sv-SE" dirty="0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2CD50B96-C0DF-6D4B-A5A4-73FC3AC58B0F}"/>
              </a:ext>
            </a:extLst>
          </p:cNvPr>
          <p:cNvSpPr/>
          <p:nvPr/>
        </p:nvSpPr>
        <p:spPr>
          <a:xfrm>
            <a:off x="6287271" y="5153297"/>
            <a:ext cx="2593337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sz="1400" dirty="0"/>
              <a:t>10 % är det samma som en tiondel. Dividera med </a:t>
            </a:r>
            <a:r>
              <a:rPr lang="sv-SE" sz="1400" dirty="0">
                <a:solidFill>
                  <a:srgbClr val="C00000"/>
                </a:solidFill>
              </a:rPr>
              <a:t>10</a:t>
            </a:r>
            <a:r>
              <a:rPr lang="sv-SE" sz="1400" dirty="0"/>
              <a:t>.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F5AD7DFF-4218-3242-AFAB-8449AAAB6A4F}"/>
              </a:ext>
            </a:extLst>
          </p:cNvPr>
          <p:cNvSpPr/>
          <p:nvPr/>
        </p:nvSpPr>
        <p:spPr>
          <a:xfrm>
            <a:off x="1492328" y="5759513"/>
            <a:ext cx="2299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30 </a:t>
            </a:r>
            <a:r>
              <a:rPr lang="sv-SE" dirty="0"/>
              <a:t>%</a:t>
            </a:r>
            <a:r>
              <a:rPr lang="sv-SE" dirty="0">
                <a:latin typeface="Bradley Hand" pitchFamily="2" charset="77"/>
              </a:rPr>
              <a:t> av 60 km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endParaRPr lang="sv-SE" dirty="0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87555C39-FC6C-6848-9CFC-EFBDC29BC20E}"/>
              </a:ext>
            </a:extLst>
          </p:cNvPr>
          <p:cNvSpPr/>
          <p:nvPr/>
        </p:nvSpPr>
        <p:spPr>
          <a:xfrm>
            <a:off x="3057948" y="5759513"/>
            <a:ext cx="1672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>
                <a:solidFill>
                  <a:srgbClr val="C00000"/>
                </a:solidFill>
                <a:latin typeface="Bradley Hand" pitchFamily="2" charset="77"/>
              </a:rPr>
              <a:t>3 </a:t>
            </a:r>
            <a:r>
              <a:rPr lang="sv-SE" dirty="0">
                <a:latin typeface="Bradley Hand" pitchFamily="2" charset="77"/>
              </a:rPr>
              <a:t>· 6 km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endParaRPr lang="sv-SE" dirty="0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C93CF542-B71D-AF47-B389-132BE051A694}"/>
              </a:ext>
            </a:extLst>
          </p:cNvPr>
          <p:cNvSpPr/>
          <p:nvPr/>
        </p:nvSpPr>
        <p:spPr>
          <a:xfrm>
            <a:off x="4169544" y="5759513"/>
            <a:ext cx="11880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r>
              <a:rPr lang="sv-SE" dirty="0">
                <a:latin typeface="Bradley Hand" pitchFamily="2" charset="77"/>
              </a:rPr>
              <a:t> 18 km</a:t>
            </a:r>
            <a:endParaRPr lang="sv-SE" dirty="0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4F298777-299E-5A4D-8F25-ADABED3FEC16}"/>
              </a:ext>
            </a:extLst>
          </p:cNvPr>
          <p:cNvSpPr/>
          <p:nvPr/>
        </p:nvSpPr>
        <p:spPr>
          <a:xfrm>
            <a:off x="6287271" y="5749449"/>
            <a:ext cx="2704856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sz="1400" dirty="0"/>
              <a:t>Multiplicera med </a:t>
            </a:r>
            <a:r>
              <a:rPr lang="sv-SE" sz="1400" dirty="0">
                <a:solidFill>
                  <a:srgbClr val="C00000"/>
                </a:solidFill>
              </a:rPr>
              <a:t>3</a:t>
            </a:r>
            <a:r>
              <a:rPr lang="sv-SE" sz="1400" dirty="0"/>
              <a:t> för att beräkna mycket  30 % av 18 km är. </a:t>
            </a:r>
          </a:p>
        </p:txBody>
      </p:sp>
    </p:spTree>
    <p:extLst>
      <p:ext uri="{BB962C8B-B14F-4D97-AF65-F5344CB8AC3E}">
        <p14:creationId xmlns:p14="http://schemas.microsoft.com/office/powerpoint/2010/main" val="362352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  <p:bldP spid="15" grpId="0"/>
      <p:bldP spid="16" grpId="0"/>
      <p:bldP spid="23" grpId="0"/>
      <p:bldP spid="33" grpId="0" animBg="1"/>
      <p:bldP spid="34" grpId="0"/>
      <p:bldP spid="35" grpId="0"/>
      <p:bldP spid="36" grpId="0"/>
      <p:bldP spid="37" grpId="0" animBg="1"/>
      <p:bldP spid="38" grpId="0"/>
      <p:bldP spid="45" grpId="0"/>
      <p:bldP spid="46" grpId="0" animBg="1"/>
      <p:bldP spid="47" grpId="0"/>
      <p:bldP spid="48" grpId="0"/>
      <p:bldP spid="49" grpId="0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AA60464-816E-4049-B5AB-F699D32EDE94}"/>
              </a:ext>
            </a:extLst>
          </p:cNvPr>
          <p:cNvSpPr/>
          <p:nvPr/>
        </p:nvSpPr>
        <p:spPr>
          <a:xfrm>
            <a:off x="3843447" y="120015"/>
            <a:ext cx="995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Exempel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8060834-6F34-2E43-A994-324B9D80E285}"/>
              </a:ext>
            </a:extLst>
          </p:cNvPr>
          <p:cNvSpPr/>
          <p:nvPr/>
        </p:nvSpPr>
        <p:spPr>
          <a:xfrm>
            <a:off x="579584" y="519718"/>
            <a:ext cx="6379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Axel tränar på sin golfsving. En dag slår han 300 golfbollar. </a:t>
            </a:r>
          </a:p>
          <a:p>
            <a:r>
              <a:rPr lang="sv-SE" dirty="0"/>
              <a:t>7 % av bollarna kommer bort. Hur många bollar kommer bort?</a:t>
            </a:r>
          </a:p>
        </p:txBody>
      </p:sp>
      <p:pic>
        <p:nvPicPr>
          <p:cNvPr id="4" name="Picture 2" descr="Golf Golfsving Golfare - Gratis foto på Pixabay">
            <a:extLst>
              <a:ext uri="{FF2B5EF4-FFF2-40B4-BE49-F238E27FC236}">
                <a16:creationId xmlns:a16="http://schemas.microsoft.com/office/drawing/2014/main" id="{91ECAE38-CE48-8443-899A-CFC1082E2C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5" t="3663" r="22005" b="3285"/>
          <a:stretch/>
        </p:blipFill>
        <p:spPr bwMode="auto">
          <a:xfrm>
            <a:off x="6853188" y="293340"/>
            <a:ext cx="1832025" cy="169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97364C23-49E0-DF42-9315-7BF5054E8802}"/>
              </a:ext>
            </a:extLst>
          </p:cNvPr>
          <p:cNvSpPr/>
          <p:nvPr/>
        </p:nvSpPr>
        <p:spPr>
          <a:xfrm>
            <a:off x="952857" y="2938500"/>
            <a:ext cx="2299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1 </a:t>
            </a:r>
            <a:r>
              <a:rPr lang="sv-SE" dirty="0"/>
              <a:t>%</a:t>
            </a:r>
            <a:r>
              <a:rPr lang="sv-SE" dirty="0">
                <a:latin typeface="Bradley Hand" pitchFamily="2" charset="77"/>
              </a:rPr>
              <a:t> av 300 </a:t>
            </a:r>
            <a:r>
              <a:rPr lang="sv-SE" dirty="0" err="1">
                <a:latin typeface="Bradley Hand" pitchFamily="2" charset="77"/>
              </a:rPr>
              <a:t>st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endParaRPr lang="sv-SE" dirty="0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7D0022EA-14D7-B74D-BCAD-2354FE1F3FB2}"/>
              </a:ext>
            </a:extLst>
          </p:cNvPr>
          <p:cNvGrpSpPr/>
          <p:nvPr/>
        </p:nvGrpSpPr>
        <p:grpSpPr>
          <a:xfrm>
            <a:off x="2102691" y="2834289"/>
            <a:ext cx="1691658" cy="594711"/>
            <a:chOff x="4636766" y="3997648"/>
            <a:chExt cx="1586044" cy="594711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F043BDD2-13D4-CA44-BFF1-3073233DBD27}"/>
                </a:ext>
              </a:extLst>
            </p:cNvPr>
            <p:cNvSpPr/>
            <p:nvPr/>
          </p:nvSpPr>
          <p:spPr>
            <a:xfrm>
              <a:off x="4636766" y="4101859"/>
              <a:ext cx="15860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i="1" dirty="0">
                  <a:solidFill>
                    <a:srgbClr val="800000"/>
                  </a:solidFill>
                  <a:latin typeface="Bradley Hand" pitchFamily="2" charset="77"/>
                </a:rPr>
                <a:t>  </a:t>
              </a:r>
              <a:r>
                <a:rPr lang="sv-SE" dirty="0">
                  <a:latin typeface="Bradley Hand" pitchFamily="2" charset="77"/>
                </a:rPr>
                <a:t> 	          </a:t>
              </a:r>
              <a:r>
                <a:rPr lang="sv-SE" dirty="0" err="1">
                  <a:latin typeface="Bradley Hand" pitchFamily="2" charset="77"/>
                </a:rPr>
                <a:t>st</a:t>
              </a:r>
              <a:r>
                <a:rPr lang="sv-SE" dirty="0">
                  <a:latin typeface="Bradley Hand" pitchFamily="2" charset="77"/>
                </a:rPr>
                <a:t> </a:t>
              </a:r>
              <a:r>
                <a:rPr lang="sv-SE" dirty="0"/>
                <a:t>=</a:t>
              </a:r>
            </a:p>
          </p:txBody>
        </p:sp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94BAEC63-A0C8-AD44-AB5D-B802FD8D82D9}"/>
                </a:ext>
              </a:extLst>
            </p:cNvPr>
            <p:cNvGrpSpPr/>
            <p:nvPr/>
          </p:nvGrpSpPr>
          <p:grpSpPr>
            <a:xfrm>
              <a:off x="5109151" y="3997648"/>
              <a:ext cx="707372" cy="594711"/>
              <a:chOff x="3754765" y="1876216"/>
              <a:chExt cx="707372" cy="594711"/>
            </a:xfrm>
          </p:grpSpPr>
          <p:sp>
            <p:nvSpPr>
              <p:cNvPr id="9" name="textruta 8">
                <a:extLst>
                  <a:ext uri="{FF2B5EF4-FFF2-40B4-BE49-F238E27FC236}">
                    <a16:creationId xmlns:a16="http://schemas.microsoft.com/office/drawing/2014/main" id="{530B6038-4E76-A24F-BD0D-CFE593BD5096}"/>
                  </a:ext>
                </a:extLst>
              </p:cNvPr>
              <p:cNvSpPr txBox="1"/>
              <p:nvPr/>
            </p:nvSpPr>
            <p:spPr>
              <a:xfrm>
                <a:off x="3767555" y="1876216"/>
                <a:ext cx="6945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300</a:t>
                </a:r>
              </a:p>
            </p:txBody>
          </p:sp>
          <p:sp>
            <p:nvSpPr>
              <p:cNvPr id="10" name="textruta 9">
                <a:extLst>
                  <a:ext uri="{FF2B5EF4-FFF2-40B4-BE49-F238E27FC236}">
                    <a16:creationId xmlns:a16="http://schemas.microsoft.com/office/drawing/2014/main" id="{46293337-77A3-C641-9DD3-2163659D7877}"/>
                  </a:ext>
                </a:extLst>
              </p:cNvPr>
              <p:cNvSpPr txBox="1"/>
              <p:nvPr/>
            </p:nvSpPr>
            <p:spPr>
              <a:xfrm>
                <a:off x="3775568" y="2101595"/>
                <a:ext cx="5449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solidFill>
                      <a:srgbClr val="C00000"/>
                    </a:solidFill>
                    <a:latin typeface="Bradley Hand" pitchFamily="2" charset="77"/>
                  </a:rPr>
                  <a:t>100</a:t>
                </a:r>
              </a:p>
            </p:txBody>
          </p:sp>
          <p:cxnSp>
            <p:nvCxnSpPr>
              <p:cNvPr id="11" name="Rak 10">
                <a:extLst>
                  <a:ext uri="{FF2B5EF4-FFF2-40B4-BE49-F238E27FC236}">
                    <a16:creationId xmlns:a16="http://schemas.microsoft.com/office/drawing/2014/main" id="{CAE0BD9E-8F90-5747-B3A7-D0BE2BE75A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544950" cy="151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Rektangel 11">
            <a:extLst>
              <a:ext uri="{FF2B5EF4-FFF2-40B4-BE49-F238E27FC236}">
                <a16:creationId xmlns:a16="http://schemas.microsoft.com/office/drawing/2014/main" id="{B9882557-725F-A64D-89E0-43E44C3792FF}"/>
              </a:ext>
            </a:extLst>
          </p:cNvPr>
          <p:cNvSpPr/>
          <p:nvPr/>
        </p:nvSpPr>
        <p:spPr>
          <a:xfrm>
            <a:off x="3412680" y="2938500"/>
            <a:ext cx="11880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r>
              <a:rPr lang="sv-SE" dirty="0">
                <a:latin typeface="Bradley Hand" pitchFamily="2" charset="77"/>
              </a:rPr>
              <a:t> 3 </a:t>
            </a:r>
            <a:r>
              <a:rPr lang="sv-SE" dirty="0" err="1">
                <a:latin typeface="Bradley Hand" pitchFamily="2" charset="77"/>
              </a:rPr>
              <a:t>st</a:t>
            </a:r>
            <a:endParaRPr lang="sv-SE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DD2EF60-C4B6-AF47-B4FF-6A839116F972}"/>
              </a:ext>
            </a:extLst>
          </p:cNvPr>
          <p:cNvSpPr/>
          <p:nvPr/>
        </p:nvSpPr>
        <p:spPr>
          <a:xfrm>
            <a:off x="5940761" y="2798058"/>
            <a:ext cx="2593337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sz="1400" dirty="0"/>
              <a:t>1 % är det samma som en hundradel. Dividera med </a:t>
            </a:r>
            <a:r>
              <a:rPr lang="sv-SE" sz="1400" dirty="0">
                <a:solidFill>
                  <a:srgbClr val="C00000"/>
                </a:solidFill>
              </a:rPr>
              <a:t>100</a:t>
            </a:r>
            <a:r>
              <a:rPr lang="sv-SE" sz="1400" dirty="0"/>
              <a:t>.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1D21829-4CCD-4743-88C0-C6321541E15C}"/>
              </a:ext>
            </a:extLst>
          </p:cNvPr>
          <p:cNvSpPr/>
          <p:nvPr/>
        </p:nvSpPr>
        <p:spPr>
          <a:xfrm>
            <a:off x="952857" y="3788366"/>
            <a:ext cx="2299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7 </a:t>
            </a:r>
            <a:r>
              <a:rPr lang="sv-SE" dirty="0"/>
              <a:t>%</a:t>
            </a:r>
            <a:r>
              <a:rPr lang="sv-SE" dirty="0">
                <a:latin typeface="Bradley Hand" pitchFamily="2" charset="77"/>
              </a:rPr>
              <a:t> av 300 </a:t>
            </a:r>
            <a:r>
              <a:rPr lang="sv-SE" dirty="0" err="1">
                <a:latin typeface="Bradley Hand" pitchFamily="2" charset="77"/>
              </a:rPr>
              <a:t>st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endParaRPr lang="sv-SE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487CB9C-96CD-4B4C-B387-EC21535A87E1}"/>
              </a:ext>
            </a:extLst>
          </p:cNvPr>
          <p:cNvSpPr/>
          <p:nvPr/>
        </p:nvSpPr>
        <p:spPr>
          <a:xfrm>
            <a:off x="2416400" y="3788366"/>
            <a:ext cx="1672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r>
              <a:rPr lang="sv-SE" dirty="0">
                <a:latin typeface="Bradley Hand" pitchFamily="2" charset="77"/>
              </a:rPr>
              <a:t> 3 · </a:t>
            </a:r>
            <a:r>
              <a:rPr lang="sv-SE" dirty="0">
                <a:solidFill>
                  <a:srgbClr val="C00000"/>
                </a:solidFill>
                <a:latin typeface="Bradley Hand" pitchFamily="2" charset="77"/>
              </a:rPr>
              <a:t>7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 err="1">
                <a:latin typeface="Bradley Hand" pitchFamily="2" charset="77"/>
              </a:rPr>
              <a:t>st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endParaRPr lang="sv-SE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993CFE1-6B44-8C45-8F62-2FEA065D52AF}"/>
              </a:ext>
            </a:extLst>
          </p:cNvPr>
          <p:cNvSpPr/>
          <p:nvPr/>
        </p:nvSpPr>
        <p:spPr>
          <a:xfrm>
            <a:off x="3408570" y="3789642"/>
            <a:ext cx="11880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r>
              <a:rPr lang="sv-SE" dirty="0">
                <a:latin typeface="Bradley Hand" pitchFamily="2" charset="77"/>
              </a:rPr>
              <a:t> 21 </a:t>
            </a:r>
            <a:r>
              <a:rPr lang="sv-SE" dirty="0" err="1">
                <a:latin typeface="Bradley Hand" pitchFamily="2" charset="77"/>
              </a:rPr>
              <a:t>st</a:t>
            </a:r>
            <a:endParaRPr lang="sv-SE" dirty="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171B48D1-1C76-2B40-8C7D-5E4668986568}"/>
              </a:ext>
            </a:extLst>
          </p:cNvPr>
          <p:cNvSpPr/>
          <p:nvPr/>
        </p:nvSpPr>
        <p:spPr>
          <a:xfrm>
            <a:off x="5940761" y="3613667"/>
            <a:ext cx="2704856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sz="1400" dirty="0"/>
              <a:t>Multiplicera med </a:t>
            </a:r>
            <a:r>
              <a:rPr lang="sv-SE" sz="1400" dirty="0">
                <a:solidFill>
                  <a:srgbClr val="C00000"/>
                </a:solidFill>
              </a:rPr>
              <a:t>7</a:t>
            </a:r>
            <a:r>
              <a:rPr lang="sv-SE" sz="1400" dirty="0"/>
              <a:t> för att beräkna mycket  7 % av 300 </a:t>
            </a:r>
            <a:r>
              <a:rPr lang="sv-SE" sz="1400" dirty="0" err="1"/>
              <a:t>st</a:t>
            </a:r>
            <a:r>
              <a:rPr lang="sv-SE" sz="1400" dirty="0"/>
              <a:t> är. 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5D877ECA-039C-B845-824C-DEA96170ED6A}"/>
              </a:ext>
            </a:extLst>
          </p:cNvPr>
          <p:cNvSpPr txBox="1"/>
          <p:nvPr/>
        </p:nvSpPr>
        <p:spPr>
          <a:xfrm>
            <a:off x="1640641" y="5080283"/>
            <a:ext cx="377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Svar:</a:t>
            </a:r>
            <a:r>
              <a:rPr lang="sv-SE" dirty="0">
                <a:latin typeface="Bradley Hand Bold"/>
                <a:cs typeface="Bradley Hand Bold"/>
              </a:rPr>
              <a:t>  21 golfbollar kommer bort.</a:t>
            </a:r>
          </a:p>
        </p:txBody>
      </p:sp>
    </p:spTree>
    <p:extLst>
      <p:ext uri="{BB962C8B-B14F-4D97-AF65-F5344CB8AC3E}">
        <p14:creationId xmlns:p14="http://schemas.microsoft.com/office/powerpoint/2010/main" val="406206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2" grpId="0"/>
      <p:bldP spid="13" grpId="0" animBg="1"/>
      <p:bldP spid="14" grpId="0"/>
      <p:bldP spid="15" grpId="0"/>
      <p:bldP spid="16" grpId="0"/>
      <p:bldP spid="17" grpId="0" animBg="1"/>
      <p:bldP spid="18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4305</TotalTime>
  <Words>288</Words>
  <Application>Microsoft Macintosh PowerPoint</Application>
  <PresentationFormat>Bildspel på skärmen (4:3)</PresentationFormat>
  <Paragraphs>47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8" baseType="lpstr">
      <vt:lpstr>Arial</vt:lpstr>
      <vt:lpstr>Bradley Hand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40</cp:revision>
  <dcterms:created xsi:type="dcterms:W3CDTF">2017-04-14T14:35:34Z</dcterms:created>
  <dcterms:modified xsi:type="dcterms:W3CDTF">2021-03-06T08:11:05Z</dcterms:modified>
</cp:coreProperties>
</file>