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6" r:id="rId2"/>
    <p:sldId id="352" r:id="rId3"/>
    <p:sldId id="354" r:id="rId4"/>
    <p:sldId id="356" r:id="rId5"/>
    <p:sldId id="357" r:id="rId6"/>
    <p:sldId id="358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8" autoAdjust="0"/>
    <p:restoredTop sz="99052" autoAdjust="0"/>
  </p:normalViewPr>
  <p:slideViewPr>
    <p:cSldViewPr snapToGrid="0" snapToObjects="1">
      <p:cViewPr varScale="1">
        <p:scale>
          <a:sx n="131" d="100"/>
          <a:sy n="131" d="100"/>
        </p:scale>
        <p:origin x="6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887618" y="1057063"/>
            <a:ext cx="1415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Äldre mått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1892177" y="1452272"/>
            <a:ext cx="5603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Förr i tiden användes ofta mått som utgick från kroppsdelar när man mätte hur långa föremål var. 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D19443FA-9343-104D-8223-17FF041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3.1		              Från större till meter till </a:t>
            </a:r>
            <a:r>
              <a:rPr lang="sv-SE" sz="2400" b="1" dirty="0" err="1">
                <a:latin typeface="+mn-lt"/>
              </a:rPr>
              <a:t>milliter</a:t>
            </a:r>
            <a:endParaRPr lang="sv-SE" sz="2400" b="1" dirty="0">
              <a:latin typeface="+mn-lt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323F538-D76F-9645-B637-4BB8420DC296}"/>
              </a:ext>
            </a:extLst>
          </p:cNvPr>
          <p:cNvSpPr/>
          <p:nvPr/>
        </p:nvSpPr>
        <p:spPr>
          <a:xfrm>
            <a:off x="1534811" y="2397506"/>
            <a:ext cx="6074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Några vanliga längdmått var </a:t>
            </a:r>
            <a:r>
              <a:rPr lang="sv-SE" sz="2000" dirty="0">
                <a:solidFill>
                  <a:srgbClr val="C00000"/>
                </a:solidFill>
              </a:rPr>
              <a:t>aln, fot, tvärhand </a:t>
            </a:r>
            <a:r>
              <a:rPr lang="sv-SE" sz="2000" dirty="0"/>
              <a:t>och</a:t>
            </a:r>
            <a:r>
              <a:rPr lang="sv-SE" sz="2000" dirty="0">
                <a:solidFill>
                  <a:srgbClr val="C00000"/>
                </a:solidFill>
              </a:rPr>
              <a:t> tum</a:t>
            </a:r>
            <a:r>
              <a:rPr lang="sv-SE" sz="2000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719A75-8D35-7643-971D-953E86C7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2" y="2879539"/>
            <a:ext cx="3087549" cy="21576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227682F4-50B9-1B46-A7DB-07C118C7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618" y="3835185"/>
            <a:ext cx="1787915" cy="950063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D806A988-C6CA-4E41-977A-A7532320F0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914" y="3327574"/>
            <a:ext cx="960514" cy="1406894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19E350D-F103-C44E-85B0-EFEEE621BCF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6809" y="3323265"/>
            <a:ext cx="778595" cy="1411203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id="{C688D9E3-2D2D-2B42-B055-DD527439B7E2}"/>
              </a:ext>
            </a:extLst>
          </p:cNvPr>
          <p:cNvSpPr/>
          <p:nvPr/>
        </p:nvSpPr>
        <p:spPr>
          <a:xfrm>
            <a:off x="1483286" y="5359895"/>
            <a:ext cx="6982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Först i slutet av 1800-talet fick vi vårt nuvarande </a:t>
            </a:r>
            <a:r>
              <a:rPr lang="sv-SE" sz="2000" i="1" dirty="0">
                <a:solidFill>
                  <a:srgbClr val="C00000"/>
                </a:solidFill>
              </a:rPr>
              <a:t>metersystem</a:t>
            </a:r>
            <a:r>
              <a:rPr lang="sv-SE" sz="2000" dirty="0"/>
              <a:t>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09D7E6D-665D-5C47-8F96-F13FC5831C52}"/>
              </a:ext>
            </a:extLst>
          </p:cNvPr>
          <p:cNvSpPr/>
          <p:nvPr/>
        </p:nvSpPr>
        <p:spPr>
          <a:xfrm>
            <a:off x="1091563" y="5895217"/>
            <a:ext cx="775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Nu är våra vanliga mått </a:t>
            </a:r>
            <a:r>
              <a:rPr lang="sv-SE" sz="2000" dirty="0">
                <a:solidFill>
                  <a:srgbClr val="C00000"/>
                </a:solidFill>
              </a:rPr>
              <a:t>meter, decimeter, centimeter </a:t>
            </a:r>
            <a:r>
              <a:rPr lang="sv-SE" sz="2000" dirty="0"/>
              <a:t>och </a:t>
            </a:r>
            <a:r>
              <a:rPr lang="sv-SE" sz="2000" dirty="0">
                <a:solidFill>
                  <a:srgbClr val="C00000"/>
                </a:solidFill>
              </a:rPr>
              <a:t>millimeter.</a:t>
            </a:r>
            <a:r>
              <a:rPr lang="sv-SE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0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8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CD22B6D-52FA-2140-88C2-77E7619012BB}"/>
              </a:ext>
            </a:extLst>
          </p:cNvPr>
          <p:cNvSpPr/>
          <p:nvPr/>
        </p:nvSpPr>
        <p:spPr>
          <a:xfrm>
            <a:off x="2171108" y="186097"/>
            <a:ext cx="5063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Meter, decimeter, centimeter och millimeter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C59F646-5ED7-1B49-8F12-401E4F9D999C}"/>
              </a:ext>
            </a:extLst>
          </p:cNvPr>
          <p:cNvSpPr/>
          <p:nvPr/>
        </p:nvSpPr>
        <p:spPr>
          <a:xfrm>
            <a:off x="2438531" y="763327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</a:t>
            </a:r>
            <a:r>
              <a:rPr lang="sv-SE" sz="2000" dirty="0" err="1"/>
              <a:t>tavellinjal</a:t>
            </a:r>
            <a:r>
              <a:rPr lang="sv-SE" sz="2000" dirty="0"/>
              <a:t> är oftast en </a:t>
            </a:r>
            <a:r>
              <a:rPr lang="sv-SE" sz="2000" i="1" dirty="0">
                <a:solidFill>
                  <a:srgbClr val="C00000"/>
                </a:solidFill>
              </a:rPr>
              <a:t>meter</a:t>
            </a:r>
            <a:r>
              <a:rPr lang="sv-SE" sz="2000" i="1" dirty="0"/>
              <a:t> </a:t>
            </a:r>
            <a:r>
              <a:rPr lang="sv-SE" sz="2000" dirty="0"/>
              <a:t>lång.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35B327A-4D31-364F-80E3-F98CB0FA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29" y="3050742"/>
            <a:ext cx="7685322" cy="30277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646936A-584E-014D-8F30-AC72ABCB9D67}"/>
              </a:ext>
            </a:extLst>
          </p:cNvPr>
          <p:cNvSpPr/>
          <p:nvPr/>
        </p:nvSpPr>
        <p:spPr>
          <a:xfrm>
            <a:off x="3940033" y="2515179"/>
            <a:ext cx="67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E1B9F29-2CB3-1F45-8B0C-9B5CA0910AF9}"/>
              </a:ext>
            </a:extLst>
          </p:cNvPr>
          <p:cNvSpPr/>
          <p:nvPr/>
        </p:nvSpPr>
        <p:spPr>
          <a:xfrm>
            <a:off x="833629" y="1215713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är indelad i </a:t>
            </a:r>
            <a:r>
              <a:rPr lang="sv-SE" sz="2000" dirty="0">
                <a:solidFill>
                  <a:srgbClr val="C00000"/>
                </a:solidFill>
              </a:rPr>
              <a:t>10 lika stora </a:t>
            </a:r>
            <a:r>
              <a:rPr lang="sv-SE" sz="2000" dirty="0"/>
              <a:t>delar.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44CF6C7-EF86-EA40-9094-204D9A8BF3E1}"/>
              </a:ext>
            </a:extLst>
          </p:cNvPr>
          <p:cNvSpPr/>
          <p:nvPr/>
        </p:nvSpPr>
        <p:spPr>
          <a:xfrm>
            <a:off x="4581144" y="1218479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decimeter</a:t>
            </a:r>
            <a:r>
              <a:rPr lang="sv-SE" sz="2000" dirty="0"/>
              <a:t>.  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09A7375B-CC0B-A542-9A1E-18CA0FADF04E}"/>
              </a:ext>
            </a:extLst>
          </p:cNvPr>
          <p:cNvGrpSpPr/>
          <p:nvPr/>
        </p:nvGrpSpPr>
        <p:grpSpPr>
          <a:xfrm>
            <a:off x="3656951" y="3202129"/>
            <a:ext cx="1238659" cy="1343752"/>
            <a:chOff x="3674370" y="3425939"/>
            <a:chExt cx="1238659" cy="1343752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11CD2B1-8CCE-5E44-A807-87394F2E5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4370" y="4403479"/>
              <a:ext cx="1238659" cy="366212"/>
            </a:xfrm>
            <a:prstGeom prst="rect">
              <a:avLst/>
            </a:prstGeom>
          </p:spPr>
        </p:pic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E98B64B0-768C-DB4B-BF25-121791717CC1}"/>
                </a:ext>
              </a:extLst>
            </p:cNvPr>
            <p:cNvCxnSpPr>
              <a:cxnSpLocks/>
            </p:cNvCxnSpPr>
            <p:nvPr/>
          </p:nvCxnSpPr>
          <p:spPr>
            <a:xfrm>
              <a:off x="4693708" y="3425939"/>
              <a:ext cx="219321" cy="105360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5DAF2FE-1160-3740-AB72-01D3925B1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4370" y="3425939"/>
              <a:ext cx="255946" cy="9894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99234106-8E6C-C548-BC96-61F0A4B9DFDF}"/>
              </a:ext>
            </a:extLst>
          </p:cNvPr>
          <p:cNvSpPr/>
          <p:nvPr/>
        </p:nvSpPr>
        <p:spPr>
          <a:xfrm>
            <a:off x="3847381" y="3802997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dm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ABA77137-CCAA-9C4D-A15E-8C5EAE412ECA}"/>
              </a:ext>
            </a:extLst>
          </p:cNvPr>
          <p:cNvGrpSpPr/>
          <p:nvPr/>
        </p:nvGrpSpPr>
        <p:grpSpPr>
          <a:xfrm>
            <a:off x="4931921" y="4020749"/>
            <a:ext cx="1449180" cy="643784"/>
            <a:chOff x="3519951" y="1117677"/>
            <a:chExt cx="1449180" cy="643784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A1AB7A2-64DF-9F4B-A7BD-2671376532AB}"/>
                </a:ext>
              </a:extLst>
            </p:cNvPr>
            <p:cNvSpPr/>
            <p:nvPr/>
          </p:nvSpPr>
          <p:spPr>
            <a:xfrm>
              <a:off x="3519951" y="1214440"/>
              <a:ext cx="93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 dm =</a:t>
              </a:r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D2056A60-57B6-5144-9208-0E5567157077}"/>
                </a:ext>
              </a:extLst>
            </p:cNvPr>
            <p:cNvSpPr/>
            <p:nvPr/>
          </p:nvSpPr>
          <p:spPr>
            <a:xfrm>
              <a:off x="4360034" y="1117677"/>
              <a:ext cx="2929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BA261F0-62A9-FB44-8B54-1371E1501B1E}"/>
                </a:ext>
              </a:extLst>
            </p:cNvPr>
            <p:cNvSpPr/>
            <p:nvPr/>
          </p:nvSpPr>
          <p:spPr>
            <a:xfrm>
              <a:off x="4283403" y="1361351"/>
              <a:ext cx="4762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25" name="Rak 24">
              <a:extLst>
                <a:ext uri="{FF2B5EF4-FFF2-40B4-BE49-F238E27FC236}">
                  <a16:creationId xmlns:a16="http://schemas.microsoft.com/office/drawing/2014/main" id="{2776952C-62F0-B243-B24B-F4DD653B172E}"/>
                </a:ext>
              </a:extLst>
            </p:cNvPr>
            <p:cNvCxnSpPr>
              <a:cxnSpLocks/>
            </p:cNvCxnSpPr>
            <p:nvPr/>
          </p:nvCxnSpPr>
          <p:spPr>
            <a:xfrm>
              <a:off x="4408231" y="1439895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C37332EC-5711-4445-8BF1-772FBCFB2123}"/>
                </a:ext>
              </a:extLst>
            </p:cNvPr>
            <p:cNvSpPr/>
            <p:nvPr/>
          </p:nvSpPr>
          <p:spPr>
            <a:xfrm>
              <a:off x="4605407" y="1239514"/>
              <a:ext cx="3637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m</a:t>
              </a:r>
            </a:p>
          </p:txBody>
        </p: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31BF2246-67D9-C745-A91E-DCD75D84BBF7}"/>
              </a:ext>
            </a:extLst>
          </p:cNvPr>
          <p:cNvSpPr/>
          <p:nvPr/>
        </p:nvSpPr>
        <p:spPr>
          <a:xfrm>
            <a:off x="154092" y="1701993"/>
            <a:ext cx="4631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är även indelad i </a:t>
            </a:r>
            <a:r>
              <a:rPr lang="sv-SE" sz="2000" dirty="0">
                <a:solidFill>
                  <a:srgbClr val="C00000"/>
                </a:solidFill>
              </a:rPr>
              <a:t>100 lika stora </a:t>
            </a:r>
            <a:r>
              <a:rPr lang="sv-SE" sz="2000" dirty="0"/>
              <a:t>delar.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D568DF5-2BD2-A744-AF61-59F834F6E415}"/>
              </a:ext>
            </a:extLst>
          </p:cNvPr>
          <p:cNvSpPr/>
          <p:nvPr/>
        </p:nvSpPr>
        <p:spPr>
          <a:xfrm>
            <a:off x="4581144" y="1704759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centimeter</a:t>
            </a:r>
            <a:r>
              <a:rPr lang="sv-SE" sz="2000" dirty="0"/>
              <a:t>. 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D4CE295-F018-0543-A374-56FB5FD95811}"/>
              </a:ext>
            </a:extLst>
          </p:cNvPr>
          <p:cNvSpPr/>
          <p:nvPr/>
        </p:nvSpPr>
        <p:spPr>
          <a:xfrm>
            <a:off x="6493655" y="4132901"/>
            <a:ext cx="22181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deci betyder tiondel.</a:t>
            </a:r>
            <a:endParaRPr lang="sv-SE" i="1" dirty="0"/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1FAF7FAB-6F36-F344-A088-625D66ED0F1C}"/>
              </a:ext>
            </a:extLst>
          </p:cNvPr>
          <p:cNvGrpSpPr/>
          <p:nvPr/>
        </p:nvGrpSpPr>
        <p:grpSpPr>
          <a:xfrm>
            <a:off x="4221169" y="4530702"/>
            <a:ext cx="275524" cy="694229"/>
            <a:chOff x="4212025" y="5298798"/>
            <a:chExt cx="275524" cy="694229"/>
          </a:xfrm>
        </p:grpSpPr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C0D9F2DC-382B-1E44-A0E4-6107174A9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2025" y="5731053"/>
              <a:ext cx="275524" cy="261974"/>
            </a:xfrm>
            <a:prstGeom prst="rect">
              <a:avLst/>
            </a:prstGeom>
          </p:spPr>
        </p:pic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BCC5CA3C-C762-9F4E-A6E0-B8D20380CD8B}"/>
                </a:ext>
              </a:extLst>
            </p:cNvPr>
            <p:cNvCxnSpPr>
              <a:cxnSpLocks/>
            </p:cNvCxnSpPr>
            <p:nvPr/>
          </p:nvCxnSpPr>
          <p:spPr>
            <a:xfrm>
              <a:off x="4374643" y="5298798"/>
              <a:ext cx="101808" cy="4281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9273F6C6-59F1-7445-943B-2D03B6103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5" y="5307921"/>
              <a:ext cx="60967" cy="41906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5A33ACDB-31D4-BA4A-9B92-660EA082F155}"/>
              </a:ext>
            </a:extLst>
          </p:cNvPr>
          <p:cNvSpPr/>
          <p:nvPr/>
        </p:nvSpPr>
        <p:spPr>
          <a:xfrm>
            <a:off x="3936732" y="5234304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</a:t>
            </a:r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3D28FFE0-D9F4-1341-BBED-A1D99A5B35B8}"/>
              </a:ext>
            </a:extLst>
          </p:cNvPr>
          <p:cNvGrpSpPr/>
          <p:nvPr/>
        </p:nvGrpSpPr>
        <p:grpSpPr>
          <a:xfrm>
            <a:off x="4931921" y="5052185"/>
            <a:ext cx="1506089" cy="643784"/>
            <a:chOff x="3519951" y="1117677"/>
            <a:chExt cx="1506089" cy="64378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DF413A7F-4656-F141-B7A8-EDD172683266}"/>
                </a:ext>
              </a:extLst>
            </p:cNvPr>
            <p:cNvSpPr/>
            <p:nvPr/>
          </p:nvSpPr>
          <p:spPr>
            <a:xfrm>
              <a:off x="3519951" y="1214440"/>
              <a:ext cx="93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 cm =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2A6BAE3-FC22-E44C-B60E-2D7B63ADB95E}"/>
                </a:ext>
              </a:extLst>
            </p:cNvPr>
            <p:cNvSpPr/>
            <p:nvPr/>
          </p:nvSpPr>
          <p:spPr>
            <a:xfrm>
              <a:off x="4367675" y="1117677"/>
              <a:ext cx="2929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0ED8D8F-5AE1-B743-B30E-61A15E43BC4A}"/>
                </a:ext>
              </a:extLst>
            </p:cNvPr>
            <p:cNvSpPr/>
            <p:nvPr/>
          </p:nvSpPr>
          <p:spPr>
            <a:xfrm>
              <a:off x="4242806" y="1361351"/>
              <a:ext cx="5810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49" name="Rak 48">
              <a:extLst>
                <a:ext uri="{FF2B5EF4-FFF2-40B4-BE49-F238E27FC236}">
                  <a16:creationId xmlns:a16="http://schemas.microsoft.com/office/drawing/2014/main" id="{11E7F79A-B5B9-8C4E-A786-04AC3713A728}"/>
                </a:ext>
              </a:extLst>
            </p:cNvPr>
            <p:cNvCxnSpPr>
              <a:cxnSpLocks/>
            </p:cNvCxnSpPr>
            <p:nvPr/>
          </p:nvCxnSpPr>
          <p:spPr>
            <a:xfrm>
              <a:off x="4348592" y="1443070"/>
              <a:ext cx="345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948ACB5-6735-4245-A554-08709641E938}"/>
                </a:ext>
              </a:extLst>
            </p:cNvPr>
            <p:cNvSpPr/>
            <p:nvPr/>
          </p:nvSpPr>
          <p:spPr>
            <a:xfrm>
              <a:off x="4662316" y="1219417"/>
              <a:ext cx="3637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m</a:t>
              </a:r>
            </a:p>
          </p:txBody>
        </p:sp>
      </p:grpSp>
      <p:sp>
        <p:nvSpPr>
          <p:cNvPr id="51" name="Rektangel 50">
            <a:extLst>
              <a:ext uri="{FF2B5EF4-FFF2-40B4-BE49-F238E27FC236}">
                <a16:creationId xmlns:a16="http://schemas.microsoft.com/office/drawing/2014/main" id="{D5BA5EBA-9645-6F4F-8D99-FBB52D17644F}"/>
              </a:ext>
            </a:extLst>
          </p:cNvPr>
          <p:cNvSpPr/>
          <p:nvPr/>
        </p:nvSpPr>
        <p:spPr>
          <a:xfrm>
            <a:off x="6493654" y="5164337"/>
            <a:ext cx="255411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dirty="0" err="1"/>
              <a:t>centi</a:t>
            </a:r>
            <a:r>
              <a:rPr lang="sv-SE" dirty="0"/>
              <a:t> betyder hundradel.</a:t>
            </a:r>
            <a:endParaRPr lang="sv-SE" i="1" dirty="0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590C6967-DFC4-2143-ADD4-EA34EFDC337B}"/>
              </a:ext>
            </a:extLst>
          </p:cNvPr>
          <p:cNvSpPr/>
          <p:nvPr/>
        </p:nvSpPr>
        <p:spPr>
          <a:xfrm>
            <a:off x="389571" y="6195773"/>
            <a:ext cx="2326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linjalen ser vi att: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73ECA53-C628-E94B-8071-E9C659ADE823}"/>
              </a:ext>
            </a:extLst>
          </p:cNvPr>
          <p:cNvSpPr/>
          <p:nvPr/>
        </p:nvSpPr>
        <p:spPr>
          <a:xfrm>
            <a:off x="2680348" y="6211162"/>
            <a:ext cx="34913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meter (m) = 10 decimeter (dm)</a:t>
            </a:r>
            <a:endParaRPr lang="sv-SE" i="1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8CA9E6A-FFA1-5043-A104-9315FE5A1BA3}"/>
              </a:ext>
            </a:extLst>
          </p:cNvPr>
          <p:cNvSpPr/>
          <p:nvPr/>
        </p:nvSpPr>
        <p:spPr>
          <a:xfrm>
            <a:off x="6381101" y="6211162"/>
            <a:ext cx="266666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dm = 10 centimeter (cm)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8013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9" grpId="0"/>
      <p:bldP spid="30" grpId="0"/>
      <p:bldP spid="31" grpId="0"/>
      <p:bldP spid="32" grpId="0" animBg="1"/>
      <p:bldP spid="44" grpId="0"/>
      <p:bldP spid="51" grpId="0" animBg="1"/>
      <p:bldP spid="53" grpId="0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47B91A-111F-A144-9AA8-580AB6AE22D4}"/>
              </a:ext>
            </a:extLst>
          </p:cNvPr>
          <p:cNvSpPr/>
          <p:nvPr/>
        </p:nvSpPr>
        <p:spPr>
          <a:xfrm>
            <a:off x="3862748" y="430978"/>
            <a:ext cx="17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Mäta sträckor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EDD6231-0F3E-B449-BE70-EC1402855F53}"/>
              </a:ext>
            </a:extLst>
          </p:cNvPr>
          <p:cNvSpPr/>
          <p:nvPr/>
        </p:nvSpPr>
        <p:spPr>
          <a:xfrm>
            <a:off x="1298099" y="869630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du ska mäta </a:t>
            </a:r>
            <a:r>
              <a:rPr lang="sv-SE" sz="2000" i="1" dirty="0"/>
              <a:t>sträckor </a:t>
            </a:r>
            <a:r>
              <a:rPr lang="sv-SE" sz="2000" dirty="0"/>
              <a:t>med linjal ska du börja mäta från nollan.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1C42F4-D79F-804D-B8EF-382B2EF5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136392" y="2230228"/>
            <a:ext cx="2606040" cy="18148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71FF405-B0E2-2644-9814-222D1FF8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870" y="2367015"/>
            <a:ext cx="3995355" cy="92200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54E82B-9C5D-A645-BD56-CFA6A0A49A39}"/>
              </a:ext>
            </a:extLst>
          </p:cNvPr>
          <p:cNvSpPr/>
          <p:nvPr/>
        </p:nvSpPr>
        <p:spPr>
          <a:xfrm>
            <a:off x="1332619" y="1308282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linjalen kan du mäta i </a:t>
            </a:r>
            <a:r>
              <a:rPr lang="sv-SE" sz="2000" i="1" dirty="0"/>
              <a:t>centimeter </a:t>
            </a:r>
            <a:r>
              <a:rPr lang="sv-SE" sz="2000" dirty="0"/>
              <a:t>(cm) och </a:t>
            </a:r>
            <a:r>
              <a:rPr lang="sv-SE" sz="2000" i="1" dirty="0"/>
              <a:t>millimeter </a:t>
            </a:r>
            <a:r>
              <a:rPr lang="sv-SE" sz="2000" dirty="0"/>
              <a:t>(mm).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F524C7F-E24E-DE44-ABF2-0DAD70E6308D}"/>
              </a:ext>
            </a:extLst>
          </p:cNvPr>
          <p:cNvSpPr/>
          <p:nvPr/>
        </p:nvSpPr>
        <p:spPr>
          <a:xfrm>
            <a:off x="2606954" y="3664712"/>
            <a:ext cx="4642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5 cm 3 mm = 53 mm.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49BB1B2-51BA-9746-A7DA-0A8F626E278C}"/>
              </a:ext>
            </a:extLst>
          </p:cNvPr>
          <p:cNvSpPr/>
          <p:nvPr/>
        </p:nvSpPr>
        <p:spPr>
          <a:xfrm>
            <a:off x="1773600" y="4542017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m = 10 dm</a:t>
            </a:r>
            <a:endParaRPr lang="sv-SE" i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A9E3C7-8DD5-4E4F-9A78-1F1F4B4C478B}"/>
              </a:ext>
            </a:extLst>
          </p:cNvPr>
          <p:cNvSpPr/>
          <p:nvPr/>
        </p:nvSpPr>
        <p:spPr>
          <a:xfrm>
            <a:off x="1773600" y="5022033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m = 100 cm</a:t>
            </a:r>
            <a:endParaRPr lang="sv-SE" i="1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C0CD910-CFB9-2145-83B0-A3C1A8B28362}"/>
              </a:ext>
            </a:extLst>
          </p:cNvPr>
          <p:cNvSpPr/>
          <p:nvPr/>
        </p:nvSpPr>
        <p:spPr>
          <a:xfrm>
            <a:off x="1773600" y="5502049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m = 1000 mm</a:t>
            </a:r>
            <a:endParaRPr lang="sv-SE" i="1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E36286D-4D2C-8040-BCBD-120D0F0E443B}"/>
              </a:ext>
            </a:extLst>
          </p:cNvPr>
          <p:cNvSpPr/>
          <p:nvPr/>
        </p:nvSpPr>
        <p:spPr>
          <a:xfrm>
            <a:off x="3991283" y="4542017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dm = 10 cm</a:t>
            </a:r>
            <a:endParaRPr lang="sv-SE" i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F2AA16B-8865-604E-B934-D90D891EAC4B}"/>
              </a:ext>
            </a:extLst>
          </p:cNvPr>
          <p:cNvSpPr/>
          <p:nvPr/>
        </p:nvSpPr>
        <p:spPr>
          <a:xfrm>
            <a:off x="3991283" y="5022033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dm = 100 mm</a:t>
            </a:r>
            <a:endParaRPr lang="sv-SE" i="1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0C09A6B-9B94-5345-9B78-F31714C16DBA}"/>
              </a:ext>
            </a:extLst>
          </p:cNvPr>
          <p:cNvSpPr/>
          <p:nvPr/>
        </p:nvSpPr>
        <p:spPr>
          <a:xfrm>
            <a:off x="6208966" y="4542017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cm = 10 mm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8508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0092 L -0.02691 -0.043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millimeter.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4 cm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145054" y="1622146"/>
            <a:ext cx="19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7 cm 5 mm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2537043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4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181349" y="253704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40 mm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02920" y="3429000"/>
            <a:ext cx="2511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7 cm 5 mm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3130317" y="3431314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75 mm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7" y="2352376"/>
            <a:ext cx="32562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cm = 10 mm </a:t>
            </a:r>
          </a:p>
          <a:p>
            <a:r>
              <a:rPr lang="sv-SE" dirty="0"/>
              <a:t>Då är 4 cm = 4 · 10 mm = 40 mm.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962496" y="3476732"/>
            <a:ext cx="27990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7 cm = 70 mm </a:t>
            </a:r>
          </a:p>
          <a:p>
            <a:r>
              <a:rPr lang="sv-SE" dirty="0"/>
              <a:t>Sedan lägger du till 5 mm.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Vilket tal saknas?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237275" y="1828770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2 m  5 dm = </a:t>
            </a:r>
            <a:r>
              <a:rPr lang="sv-SE" sz="2400" dirty="0">
                <a:solidFill>
                  <a:srgbClr val="C00000"/>
                </a:solidFill>
                <a:latin typeface="+mn-lt"/>
              </a:rPr>
              <a:t>?</a:t>
            </a:r>
            <a:r>
              <a:rPr lang="sv-SE" sz="2400" dirty="0">
                <a:latin typeface="+mn-lt"/>
              </a:rPr>
              <a:t> dm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97020" y="1848566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5 m 25 cm = </a:t>
            </a:r>
            <a:r>
              <a:rPr lang="sv-SE" sz="2400" dirty="0">
                <a:solidFill>
                  <a:srgbClr val="C00000"/>
                </a:solidFill>
              </a:rPr>
              <a:t>?</a:t>
            </a:r>
            <a:r>
              <a:rPr lang="sv-SE" sz="2400" dirty="0"/>
              <a:t> cm</a:t>
            </a:r>
            <a:r>
              <a:rPr lang="sv-SE" sz="2400" dirty="0">
                <a:latin typeface="+mn-lt"/>
              </a:rPr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237275" y="2934652"/>
            <a:ext cx="2343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2 m 5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287304" y="2942869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25 dm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237275" y="3982556"/>
            <a:ext cx="2511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5 m 25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392402" y="3982555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525 cm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36968" y="2894869"/>
            <a:ext cx="330996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m = 10 dm. Då är 2 m = 20 dm.</a:t>
            </a:r>
          </a:p>
          <a:p>
            <a:r>
              <a:rPr lang="sv-SE" dirty="0"/>
              <a:t>Sedan är det 5 dm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936967" y="3802672"/>
            <a:ext cx="360695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m = 100 cm. Då är 5 m = 500 cm. </a:t>
            </a:r>
          </a:p>
          <a:p>
            <a:r>
              <a:rPr lang="sv-SE" dirty="0"/>
              <a:t>Sedan är det 25 cm till.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FB56DB7-1F96-AF45-AA69-6D1EBF3664AE}"/>
              </a:ext>
            </a:extLst>
          </p:cNvPr>
          <p:cNvGrpSpPr/>
          <p:nvPr/>
        </p:nvGrpSpPr>
        <p:grpSpPr>
          <a:xfrm>
            <a:off x="6504870" y="1671854"/>
            <a:ext cx="2401855" cy="775495"/>
            <a:chOff x="3790898" y="1126065"/>
            <a:chExt cx="2401855" cy="775495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A32723A-B7A5-D44D-ABBE-5B9662E5E717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c)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3A12974-CE91-2F42-AC17-24493538FCE1}"/>
                </a:ext>
              </a:extLst>
            </p:cNvPr>
            <p:cNvSpPr/>
            <p:nvPr/>
          </p:nvSpPr>
          <p:spPr>
            <a:xfrm>
              <a:off x="4167381" y="1126065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22A5F1C-B802-7940-AEFE-6CB7B14662AF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2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6326A514-8BFE-104B-95EF-9F610128BCCC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728DC20-B94C-3F42-90F0-C5C75A70AEC4}"/>
                </a:ext>
              </a:extLst>
            </p:cNvPr>
            <p:cNvSpPr/>
            <p:nvPr/>
          </p:nvSpPr>
          <p:spPr>
            <a:xfrm>
              <a:off x="4385325" y="1276174"/>
              <a:ext cx="18074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dm = </a:t>
              </a:r>
              <a:r>
                <a:rPr lang="sv-SE" sz="2400" dirty="0">
                  <a:solidFill>
                    <a:srgbClr val="C00000"/>
                  </a:solidFill>
                </a:rPr>
                <a:t>?</a:t>
              </a:r>
              <a:r>
                <a:rPr lang="sv-SE" sz="2400" dirty="0"/>
                <a:t> mm 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67F39D99-9721-0647-A179-219092CEB011}"/>
              </a:ext>
            </a:extLst>
          </p:cNvPr>
          <p:cNvSpPr/>
          <p:nvPr/>
        </p:nvSpPr>
        <p:spPr>
          <a:xfrm>
            <a:off x="4936968" y="4910192"/>
            <a:ext cx="17250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dm = 100 mm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C5F8E664-6532-314E-B8C0-C2E3E0D7386D}"/>
              </a:ext>
            </a:extLst>
          </p:cNvPr>
          <p:cNvGrpSpPr/>
          <p:nvPr/>
        </p:nvGrpSpPr>
        <p:grpSpPr>
          <a:xfrm>
            <a:off x="278425" y="4695530"/>
            <a:ext cx="1636892" cy="770182"/>
            <a:chOff x="3790898" y="1131378"/>
            <a:chExt cx="1636892" cy="770182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9ED3E54-5A08-634B-8A75-52FF17090083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c)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8B0733F4-D14C-0B48-BCE0-D1E7F3368E08}"/>
                </a:ext>
              </a:extLst>
            </p:cNvPr>
            <p:cNvSpPr/>
            <p:nvPr/>
          </p:nvSpPr>
          <p:spPr>
            <a:xfrm>
              <a:off x="4217196" y="1131378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768ECC8B-7487-B842-9F6E-9664E7B7DA7F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EE8F3C24-5C75-ED49-A965-03F6DBDB44B7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1F93046E-B70E-B74F-A870-FED81F454C85}"/>
                </a:ext>
              </a:extLst>
            </p:cNvPr>
            <p:cNvSpPr/>
            <p:nvPr/>
          </p:nvSpPr>
          <p:spPr>
            <a:xfrm>
              <a:off x="4385325" y="1276174"/>
              <a:ext cx="1042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</a:t>
              </a:r>
              <a:r>
                <a:rPr lang="sv-SE" sz="2400" dirty="0">
                  <a:latin typeface="Bradley Hand" pitchFamily="2" charset="77"/>
                </a:rPr>
                <a:t>dm</a:t>
              </a:r>
              <a:r>
                <a:rPr lang="sv-SE" sz="2400" dirty="0"/>
                <a:t> =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9D26E34-39F8-2943-A24A-E5EC95D3586A}"/>
              </a:ext>
            </a:extLst>
          </p:cNvPr>
          <p:cNvGrpSpPr/>
          <p:nvPr/>
        </p:nvGrpSpPr>
        <p:grpSpPr>
          <a:xfrm>
            <a:off x="1784214" y="4707477"/>
            <a:ext cx="1565781" cy="774761"/>
            <a:chOff x="4217196" y="1131378"/>
            <a:chExt cx="1565781" cy="774761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7252E007-4926-204F-856E-7270B43E20AA}"/>
                </a:ext>
              </a:extLst>
            </p:cNvPr>
            <p:cNvSpPr/>
            <p:nvPr/>
          </p:nvSpPr>
          <p:spPr>
            <a:xfrm>
              <a:off x="4217196" y="1131378"/>
              <a:ext cx="7513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100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59403EA1-5753-7540-9539-31D8BAE90B5E}"/>
                </a:ext>
              </a:extLst>
            </p:cNvPr>
            <p:cNvSpPr/>
            <p:nvPr/>
          </p:nvSpPr>
          <p:spPr>
            <a:xfrm>
              <a:off x="4314651" y="1444474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52EFE7C0-6590-BE4D-A2B5-3091CA02311A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565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DB9F67B5-6207-164C-B591-DA968C46A836}"/>
                </a:ext>
              </a:extLst>
            </p:cNvPr>
            <p:cNvSpPr/>
            <p:nvPr/>
          </p:nvSpPr>
          <p:spPr>
            <a:xfrm>
              <a:off x="4740512" y="1272885"/>
              <a:ext cx="1042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</a:t>
              </a:r>
              <a:r>
                <a:rPr lang="sv-SE" sz="2400" dirty="0">
                  <a:latin typeface="Bradley Hand" pitchFamily="2" charset="77"/>
                </a:rPr>
                <a:t>mm</a:t>
              </a:r>
              <a:r>
                <a:rPr lang="sv-SE" sz="2400" dirty="0"/>
                <a:t> =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2FD11153-A5F6-E44E-901B-DAA0973F7E31}"/>
              </a:ext>
            </a:extLst>
          </p:cNvPr>
          <p:cNvSpPr/>
          <p:nvPr/>
        </p:nvSpPr>
        <p:spPr>
          <a:xfrm>
            <a:off x="3218892" y="4850017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50 mm</a:t>
            </a:r>
          </a:p>
        </p:txBody>
      </p:sp>
    </p:spTree>
    <p:extLst>
      <p:ext uri="{BB962C8B-B14F-4D97-AF65-F5344CB8AC3E}">
        <p14:creationId xmlns:p14="http://schemas.microsoft.com/office/powerpoint/2010/main" val="40590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24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296013" y="405598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Vilket tal är </a:t>
            </a:r>
            <a:r>
              <a:rPr lang="sv-SE" sz="2400" i="1" dirty="0">
                <a:latin typeface="+mn-lt"/>
              </a:rPr>
              <a:t>x</a:t>
            </a:r>
            <a:r>
              <a:rPr lang="sv-SE" sz="2400" dirty="0">
                <a:latin typeface="+mn-lt"/>
              </a:rPr>
              <a:t>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8542" y="955421"/>
            <a:ext cx="3549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2 m – </a:t>
            </a:r>
            <a:r>
              <a:rPr lang="sv-SE" sz="2400" i="1" dirty="0">
                <a:latin typeface="+mn-lt"/>
              </a:rPr>
              <a:t>x</a:t>
            </a:r>
            <a:r>
              <a:rPr lang="sv-SE" sz="2400" dirty="0">
                <a:latin typeface="+mn-lt"/>
              </a:rPr>
              <a:t>  dm = 1 m 3 dm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4691759" y="915344"/>
            <a:ext cx="3868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5 cm + </a:t>
            </a:r>
            <a:r>
              <a:rPr lang="sv-SE" sz="2400" i="1" dirty="0">
                <a:latin typeface="+mn-lt"/>
              </a:rPr>
              <a:t>x </a:t>
            </a:r>
            <a:r>
              <a:rPr lang="sv-SE" sz="2400" dirty="0">
                <a:latin typeface="+mn-lt"/>
              </a:rPr>
              <a:t>mm = </a:t>
            </a:r>
            <a:r>
              <a:rPr lang="sv-SE" sz="2400" dirty="0"/>
              <a:t>6 cm 8 mm </a:t>
            </a:r>
            <a:endParaRPr lang="sv-SE" sz="240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271094" y="2063139"/>
            <a:ext cx="302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 2 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20 dm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70788" y="2203498"/>
            <a:ext cx="27719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Du växlar 2 m till 20 dm och 1 m 3 dm till 13 dm.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22243DA-A16E-634D-8249-3B4DF9721973}"/>
              </a:ext>
            </a:extLst>
          </p:cNvPr>
          <p:cNvSpPr/>
          <p:nvPr/>
        </p:nvSpPr>
        <p:spPr>
          <a:xfrm>
            <a:off x="701855" y="2524804"/>
            <a:ext cx="302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m 3 dm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13 dm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27CD69D-F887-E847-AC34-59056EC848B8}"/>
              </a:ext>
            </a:extLst>
          </p:cNvPr>
          <p:cNvSpPr/>
          <p:nvPr/>
        </p:nvSpPr>
        <p:spPr>
          <a:xfrm>
            <a:off x="701854" y="3175322"/>
            <a:ext cx="3273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 dm </a:t>
            </a:r>
            <a:r>
              <a:rPr lang="sv-SE" sz="2400" dirty="0"/>
              <a:t>–  </a:t>
            </a:r>
            <a:r>
              <a:rPr lang="sv-SE" sz="2400" dirty="0">
                <a:latin typeface="Bradley Hand" pitchFamily="2" charset="77"/>
              </a:rPr>
              <a:t>x dm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13 dm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22C99A59-6547-EA41-85B3-36F41B3AC4C2}"/>
              </a:ext>
            </a:extLst>
          </p:cNvPr>
          <p:cNvSpPr/>
          <p:nvPr/>
        </p:nvSpPr>
        <p:spPr>
          <a:xfrm>
            <a:off x="736410" y="3768233"/>
            <a:ext cx="184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x </a:t>
            </a:r>
            <a:r>
              <a:rPr lang="sv-SE" sz="2400" dirty="0"/>
              <a:t>=  </a:t>
            </a:r>
            <a:r>
              <a:rPr lang="sv-SE" sz="2400" dirty="0">
                <a:latin typeface="Bradley Hand" pitchFamily="2" charset="77"/>
              </a:rPr>
              <a:t>7 dm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854C20E9-0019-8F45-B0A7-0C73FE3084A7}"/>
              </a:ext>
            </a:extLst>
          </p:cNvPr>
          <p:cNvSpPr/>
          <p:nvPr/>
        </p:nvSpPr>
        <p:spPr>
          <a:xfrm>
            <a:off x="271093" y="4640828"/>
            <a:ext cx="302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 5 cm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50 mm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9CC30DB-A0F0-764D-9F7C-D50C11E6968F}"/>
              </a:ext>
            </a:extLst>
          </p:cNvPr>
          <p:cNvSpPr/>
          <p:nvPr/>
        </p:nvSpPr>
        <p:spPr>
          <a:xfrm>
            <a:off x="4970788" y="4686994"/>
            <a:ext cx="27719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Du växlar 5 cm till 50 mm och 6 cm 8 mm till 68 mm.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22FB2BC-BA01-DE4F-AA13-5BF8F386DEE6}"/>
              </a:ext>
            </a:extLst>
          </p:cNvPr>
          <p:cNvSpPr/>
          <p:nvPr/>
        </p:nvSpPr>
        <p:spPr>
          <a:xfrm>
            <a:off x="701854" y="5102493"/>
            <a:ext cx="3273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 cm 8 mm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68 mm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EEC7F6F-AF97-0644-B15F-1D4654C4487A}"/>
              </a:ext>
            </a:extLst>
          </p:cNvPr>
          <p:cNvSpPr/>
          <p:nvPr/>
        </p:nvSpPr>
        <p:spPr>
          <a:xfrm>
            <a:off x="701854" y="5692208"/>
            <a:ext cx="3989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50 mm </a:t>
            </a:r>
            <a:r>
              <a:rPr lang="sv-SE" sz="2400" dirty="0"/>
              <a:t>+  </a:t>
            </a:r>
            <a:r>
              <a:rPr lang="sv-SE" sz="2400" dirty="0">
                <a:latin typeface="Bradley Hand" pitchFamily="2" charset="77"/>
              </a:rPr>
              <a:t>x mm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68 mm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CC7ACD0-3202-7848-9647-D6E70F3B5FD0}"/>
              </a:ext>
            </a:extLst>
          </p:cNvPr>
          <p:cNvSpPr/>
          <p:nvPr/>
        </p:nvSpPr>
        <p:spPr>
          <a:xfrm>
            <a:off x="736410" y="6242031"/>
            <a:ext cx="184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x </a:t>
            </a:r>
            <a:r>
              <a:rPr lang="sv-SE" sz="2400" dirty="0"/>
              <a:t>=  </a:t>
            </a:r>
            <a:r>
              <a:rPr lang="sv-SE" sz="2400" dirty="0">
                <a:latin typeface="Bradley Hand" pitchFamily="2" charset="77"/>
              </a:rPr>
              <a:t>18 mm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4143897-93D7-874A-A897-6CA2E326A458}"/>
              </a:ext>
            </a:extLst>
          </p:cNvPr>
          <p:cNvSpPr/>
          <p:nvPr/>
        </p:nvSpPr>
        <p:spPr>
          <a:xfrm>
            <a:off x="4970788" y="3170857"/>
            <a:ext cx="31191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Eftersom 20 – 7 = 13 så är </a:t>
            </a:r>
            <a:r>
              <a:rPr lang="sv-SE" i="1" dirty="0"/>
              <a:t>x</a:t>
            </a:r>
            <a:r>
              <a:rPr lang="sv-SE" dirty="0"/>
              <a:t> = 7. 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75AE5BB4-C5B0-184E-A8FC-FFBCA332F9F1}"/>
              </a:ext>
            </a:extLst>
          </p:cNvPr>
          <p:cNvSpPr/>
          <p:nvPr/>
        </p:nvSpPr>
        <p:spPr>
          <a:xfrm>
            <a:off x="4970788" y="5738374"/>
            <a:ext cx="33910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Eftersom 50 + 18 = 68 så är </a:t>
            </a:r>
            <a:r>
              <a:rPr lang="sv-SE" i="1" dirty="0"/>
              <a:t>x</a:t>
            </a:r>
            <a:r>
              <a:rPr lang="sv-SE" dirty="0"/>
              <a:t> = 18. </a:t>
            </a:r>
          </a:p>
        </p:txBody>
      </p:sp>
    </p:spTree>
    <p:extLst>
      <p:ext uri="{BB962C8B-B14F-4D97-AF65-F5344CB8AC3E}">
        <p14:creationId xmlns:p14="http://schemas.microsoft.com/office/powerpoint/2010/main" val="10071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3" grpId="0" animBg="1"/>
      <p:bldP spid="32" grpId="0"/>
      <p:bldP spid="38" grpId="0"/>
      <p:bldP spid="40" grpId="0"/>
      <p:bldP spid="41" grpId="0"/>
      <p:bldP spid="42" grpId="0" animBg="1"/>
      <p:bldP spid="43" grpId="0"/>
      <p:bldP spid="44" grpId="0"/>
      <p:bldP spid="46" grpId="0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39238</TotalTime>
  <Words>557</Words>
  <Application>Microsoft Macintosh PowerPoint</Application>
  <PresentationFormat>Bildspel på skärmen (4:3)</PresentationFormat>
  <Paragraphs>91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290</cp:revision>
  <dcterms:created xsi:type="dcterms:W3CDTF">2017-04-10T07:17:33Z</dcterms:created>
  <dcterms:modified xsi:type="dcterms:W3CDTF">2020-08-04T15:10:20Z</dcterms:modified>
</cp:coreProperties>
</file>