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322" r:id="rId2"/>
    <p:sldId id="330" r:id="rId3"/>
    <p:sldId id="329" r:id="rId4"/>
    <p:sldId id="331" r:id="rId5"/>
    <p:sldId id="328" r:id="rId6"/>
    <p:sldId id="333" r:id="rId7"/>
    <p:sldId id="324" r:id="rId8"/>
    <p:sldId id="334" r:id="rId9"/>
    <p:sldId id="332" r:id="rId10"/>
    <p:sldId id="335" r:id="rId11"/>
    <p:sldId id="336" r:id="rId12"/>
    <p:sldId id="337" r:id="rId13"/>
    <p:sldId id="338" r:id="rId14"/>
    <p:sldId id="339" r:id="rId15"/>
    <p:sldId id="340" r:id="rId16"/>
    <p:sldId id="341" r:id="rId17"/>
    <p:sldId id="342" r:id="rId18"/>
    <p:sldId id="343" r:id="rId19"/>
    <p:sldId id="344" r:id="rId20"/>
    <p:sldId id="345" r:id="rId21"/>
    <p:sldId id="346" r:id="rId22"/>
    <p:sldId id="347" r:id="rId23"/>
    <p:sldId id="348" r:id="rId24"/>
    <p:sldId id="349" r:id="rId25"/>
    <p:sldId id="350" r:id="rId26"/>
    <p:sldId id="351" r:id="rId27"/>
    <p:sldId id="352" r:id="rId28"/>
    <p:sldId id="353" r:id="rId29"/>
  </p:sldIdLst>
  <p:sldSz cx="9144000" cy="6858000" type="screen4x3"/>
  <p:notesSz cx="6858000" cy="9144000"/>
  <p:defaultTextStyle>
    <a:defPPr>
      <a:defRPr lang="sv-S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2903"/>
    <a:srgbClr val="8E2503"/>
    <a:srgbClr val="721E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37" autoAdjust="0"/>
    <p:restoredTop sz="99052" autoAdjust="0"/>
  </p:normalViewPr>
  <p:slideViewPr>
    <p:cSldViewPr snapToGrid="0" snapToObjects="1">
      <p:cViewPr varScale="1">
        <p:scale>
          <a:sx n="114" d="100"/>
          <a:sy n="114" d="100"/>
        </p:scale>
        <p:origin x="144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AA6A5893-4956-8F41-93DE-3EB49683F04A}" type="datetimeFigureOut">
              <a:rPr lang="sv-SE"/>
              <a:pPr>
                <a:defRPr/>
              </a:pPr>
              <a:t>2020-08-04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4B2F7B31-AE81-C847-B55C-DAA887F93BB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73023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5B33-EECA-E345-9FC2-5E3742DA8662}" type="datetimeFigureOut">
              <a:rPr lang="sv-SE"/>
              <a:pPr>
                <a:defRPr/>
              </a:pPr>
              <a:t>2020-08-04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EEA7A-7F54-C54C-9238-1EB7BEBF071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951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38DA4-4B74-C74A-B8A1-DD880CE558F0}" type="datetimeFigureOut">
              <a:rPr lang="sv-SE"/>
              <a:pPr>
                <a:defRPr/>
              </a:pPr>
              <a:t>2020-08-04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B875A-7E3D-0443-9013-E101C48B941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0603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24A09-12D6-8B4E-98F3-4BA6832EECD1}" type="datetimeFigureOut">
              <a:rPr lang="sv-SE"/>
              <a:pPr>
                <a:defRPr/>
              </a:pPr>
              <a:t>2020-08-04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0808A-FE97-F642-AE32-0956871E6A9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3947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DF713-572D-A642-BD96-714C491B39B9}" type="datetimeFigureOut">
              <a:rPr lang="sv-SE"/>
              <a:pPr>
                <a:defRPr/>
              </a:pPr>
              <a:t>2020-08-04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49861-0C9A-054D-8316-620ACEEFE4A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1565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74A14-4AC4-0549-A2A1-49962690A6FC}" type="datetimeFigureOut">
              <a:rPr lang="sv-SE"/>
              <a:pPr>
                <a:defRPr/>
              </a:pPr>
              <a:t>2020-08-04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889EA-5345-DD4E-959E-6FC96FAD32E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2909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1EE72-BBC9-2D4F-A7CD-2EC8A9D83FA0}" type="datetimeFigureOut">
              <a:rPr lang="sv-SE"/>
              <a:pPr>
                <a:defRPr/>
              </a:pPr>
              <a:t>2020-08-04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E7E18-F6BC-7B4E-AE79-3DBEA6BE442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8557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5FB39-7D05-0B46-83B1-C0B075E3D694}" type="datetimeFigureOut">
              <a:rPr lang="sv-SE"/>
              <a:pPr>
                <a:defRPr/>
              </a:pPr>
              <a:t>2020-08-04</a:t>
            </a:fld>
            <a:endParaRPr lang="sv-SE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A54E4-1D05-2A40-8403-5ABBD367CEB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8775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FE0B0-A13C-864E-A67E-7AADEA49CF3F}" type="datetimeFigureOut">
              <a:rPr lang="sv-SE"/>
              <a:pPr>
                <a:defRPr/>
              </a:pPr>
              <a:t>2020-08-04</a:t>
            </a:fld>
            <a:endParaRPr lang="sv-SE"/>
          </a:p>
        </p:txBody>
      </p:sp>
      <p:sp>
        <p:nvSpPr>
          <p:cNvPr id="4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4A15A-C074-D74E-9645-F192FF98BBB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1307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367F1-8986-7245-BE40-7A57AE6D5A19}" type="datetimeFigureOut">
              <a:rPr lang="sv-SE"/>
              <a:pPr>
                <a:defRPr/>
              </a:pPr>
              <a:t>2020-08-04</a:t>
            </a:fld>
            <a:endParaRPr lang="sv-SE"/>
          </a:p>
        </p:txBody>
      </p:sp>
      <p:sp>
        <p:nvSpPr>
          <p:cNvPr id="3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FD5CC-B87A-8E47-B35A-7343D208697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8048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B13CD-EC39-DD46-B609-1E197898BCFA}" type="datetimeFigureOut">
              <a:rPr lang="sv-SE"/>
              <a:pPr>
                <a:defRPr/>
              </a:pPr>
              <a:t>2020-08-04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5C7F7-9DAB-C748-A4CA-3B304A3A903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6941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69752-66C0-9E4A-BC55-E9F6C092E643}" type="datetimeFigureOut">
              <a:rPr lang="sv-SE"/>
              <a:pPr>
                <a:defRPr/>
              </a:pPr>
              <a:t>2020-08-04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925A1-3E2C-B244-A610-751995A75D5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7315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</a:t>
            </a:r>
          </a:p>
        </p:txBody>
      </p:sp>
      <p:sp>
        <p:nvSpPr>
          <p:cNvPr id="1027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A614604-6435-414E-8A45-CE1C215ECEE3}" type="datetimeFigureOut">
              <a:rPr lang="sv-SE"/>
              <a:pPr>
                <a:defRPr/>
              </a:pPr>
              <a:t>2020-08-04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F53BB1D-EC68-6A47-B5DF-51469737589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1.wdp"/><Relationship Id="rId3" Type="http://schemas.microsoft.com/office/2007/relationships/hdphoto" Target="../media/hdphoto4.wdp"/><Relationship Id="rId7" Type="http://schemas.microsoft.com/office/2007/relationships/hdphoto" Target="../media/hdphoto7.wdp"/><Relationship Id="rId12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microsoft.com/office/2007/relationships/hdphoto" Target="../media/hdphoto10.wdp"/><Relationship Id="rId5" Type="http://schemas.microsoft.com/office/2007/relationships/hdphoto" Target="../media/hdphoto5.wdp"/><Relationship Id="rId10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microsoft.com/office/2007/relationships/hdphoto" Target="../media/hdphoto9.wdp"/><Relationship Id="rId14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2.tiff"/><Relationship Id="rId7" Type="http://schemas.openxmlformats.org/officeDocument/2006/relationships/image" Target="../media/image1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3.tiff"/><Relationship Id="rId9" Type="http://schemas.openxmlformats.org/officeDocument/2006/relationships/image" Target="../media/image1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tiff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3CB02D1-C88E-0843-A595-B83A8A54E0CD}"/>
              </a:ext>
            </a:extLst>
          </p:cNvPr>
          <p:cNvSpPr/>
          <p:nvPr/>
        </p:nvSpPr>
        <p:spPr>
          <a:xfrm>
            <a:off x="3995134" y="1597360"/>
            <a:ext cx="1003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i="1" dirty="0">
                <a:solidFill>
                  <a:srgbClr val="8E2503"/>
                </a:solidFill>
                <a:latin typeface="+mj-lt"/>
              </a:rPr>
              <a:t>Addition</a:t>
            </a:r>
            <a:endParaRPr lang="sv-SE" i="1" dirty="0">
              <a:solidFill>
                <a:srgbClr val="8E2503"/>
              </a:solidFill>
              <a:effectLst/>
              <a:latin typeface="+mj-lt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8CD251A-848A-3144-B3B0-B42A89FE222D}"/>
              </a:ext>
            </a:extLst>
          </p:cNvPr>
          <p:cNvSpPr/>
          <p:nvPr/>
        </p:nvSpPr>
        <p:spPr>
          <a:xfrm>
            <a:off x="1320297" y="2244858"/>
            <a:ext cx="3442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Cajsa har 80 kr och Sara har 60 kr. 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416E0CAF-E91F-014F-9028-419A00D6912A}"/>
              </a:ext>
            </a:extLst>
          </p:cNvPr>
          <p:cNvSpPr/>
          <p:nvPr/>
        </p:nvSpPr>
        <p:spPr>
          <a:xfrm>
            <a:off x="4572000" y="2244858"/>
            <a:ext cx="3299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Hur mycket har de tillsammans?  </a:t>
            </a:r>
          </a:p>
        </p:txBody>
      </p:sp>
      <p:grpSp>
        <p:nvGrpSpPr>
          <p:cNvPr id="18" name="Grupp 17">
            <a:extLst>
              <a:ext uri="{FF2B5EF4-FFF2-40B4-BE49-F238E27FC236}">
                <a16:creationId xmlns:a16="http://schemas.microsoft.com/office/drawing/2014/main" id="{83F789E8-3660-C549-A32B-4B96FECB7D71}"/>
              </a:ext>
            </a:extLst>
          </p:cNvPr>
          <p:cNvGrpSpPr/>
          <p:nvPr/>
        </p:nvGrpSpPr>
        <p:grpSpPr>
          <a:xfrm>
            <a:off x="1349117" y="2981914"/>
            <a:ext cx="6492240" cy="1209652"/>
            <a:chOff x="1218628" y="1791748"/>
            <a:chExt cx="6492240" cy="1209652"/>
          </a:xfrm>
        </p:grpSpPr>
        <p:pic>
          <p:nvPicPr>
            <p:cNvPr id="3" name="Bildobjekt 2">
              <a:extLst>
                <a:ext uri="{FF2B5EF4-FFF2-40B4-BE49-F238E27FC236}">
                  <a16:creationId xmlns:a16="http://schemas.microsoft.com/office/drawing/2014/main" id="{3B9ED35B-1A87-7C41-8135-AE43D0A9A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9332"/>
            <a:stretch/>
          </p:blipFill>
          <p:spPr>
            <a:xfrm>
              <a:off x="1218628" y="1791748"/>
              <a:ext cx="6492240" cy="1209652"/>
            </a:xfrm>
            <a:prstGeom prst="roundRect">
              <a:avLst>
                <a:gd name="adj" fmla="val 12526"/>
              </a:avLst>
            </a:prstGeom>
          </p:spPr>
        </p:pic>
        <p:pic>
          <p:nvPicPr>
            <p:cNvPr id="15" name="Bildobjekt 14">
              <a:extLst>
                <a:ext uri="{FF2B5EF4-FFF2-40B4-BE49-F238E27FC236}">
                  <a16:creationId xmlns:a16="http://schemas.microsoft.com/office/drawing/2014/main" id="{194997D9-370E-1C4A-AE64-4B108D0B7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28383" y="2470285"/>
              <a:ext cx="404385" cy="221760"/>
            </a:xfrm>
            <a:prstGeom prst="rect">
              <a:avLst/>
            </a:prstGeom>
          </p:spPr>
        </p:pic>
        <p:pic>
          <p:nvPicPr>
            <p:cNvPr id="16" name="Bildobjekt 15">
              <a:extLst>
                <a:ext uri="{FF2B5EF4-FFF2-40B4-BE49-F238E27FC236}">
                  <a16:creationId xmlns:a16="http://schemas.microsoft.com/office/drawing/2014/main" id="{9CEAB8B7-5620-2743-850F-34996D6FA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6475" y="1843303"/>
              <a:ext cx="1744208" cy="323699"/>
            </a:xfrm>
            <a:prstGeom prst="rect">
              <a:avLst/>
            </a:prstGeom>
          </p:spPr>
        </p:pic>
      </p:grp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D3BCBE3E-AFB9-F440-987F-0FEBC58F5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2749" y="3066505"/>
            <a:ext cx="1522490" cy="303414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3F628B46-0C57-F547-9058-13B755255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8870" y="3681133"/>
            <a:ext cx="404385" cy="199219"/>
          </a:xfrm>
          <a:prstGeom prst="rect">
            <a:avLst/>
          </a:prstGeom>
        </p:spPr>
      </p:pic>
      <p:sp>
        <p:nvSpPr>
          <p:cNvPr id="21" name="Rektangel 20">
            <a:extLst>
              <a:ext uri="{FF2B5EF4-FFF2-40B4-BE49-F238E27FC236}">
                <a16:creationId xmlns:a16="http://schemas.microsoft.com/office/drawing/2014/main" id="{8628363B-9925-8549-87B2-446DF60B3AED}"/>
              </a:ext>
            </a:extLst>
          </p:cNvPr>
          <p:cNvSpPr/>
          <p:nvPr/>
        </p:nvSpPr>
        <p:spPr>
          <a:xfrm>
            <a:off x="3397214" y="4450292"/>
            <a:ext cx="1601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800" b="1" dirty="0">
                <a:solidFill>
                  <a:srgbClr val="9E2903"/>
                </a:solidFill>
              </a:rPr>
              <a:t>80 + 60 = 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7D522151-D61B-684C-AC8F-38B330BFC70A}"/>
              </a:ext>
            </a:extLst>
          </p:cNvPr>
          <p:cNvSpPr/>
          <p:nvPr/>
        </p:nvSpPr>
        <p:spPr>
          <a:xfrm>
            <a:off x="4854369" y="4450292"/>
            <a:ext cx="732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800" b="1" dirty="0">
                <a:solidFill>
                  <a:srgbClr val="9E2903"/>
                </a:solidFill>
              </a:rPr>
              <a:t>140</a:t>
            </a: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6E894892-0FD1-A144-8C7F-71CD4E0B4E71}"/>
              </a:ext>
            </a:extLst>
          </p:cNvPr>
          <p:cNvSpPr/>
          <p:nvPr/>
        </p:nvSpPr>
        <p:spPr>
          <a:xfrm>
            <a:off x="3225310" y="5493241"/>
            <a:ext cx="2739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De har 140 kr tillsammans. </a:t>
            </a:r>
          </a:p>
        </p:txBody>
      </p:sp>
      <p:sp>
        <p:nvSpPr>
          <p:cNvPr id="17" name="Rektangel 1">
            <a:extLst>
              <a:ext uri="{FF2B5EF4-FFF2-40B4-BE49-F238E27FC236}">
                <a16:creationId xmlns:a16="http://schemas.microsoft.com/office/drawing/2014/main" id="{F644C1BF-0DAC-ED4C-82B4-E2CB0B603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44" y="174625"/>
            <a:ext cx="89005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sv-SE" sz="2400" b="1" dirty="0"/>
              <a:t>1.2						       De fyra räknesätten</a:t>
            </a:r>
          </a:p>
        </p:txBody>
      </p:sp>
    </p:spTree>
    <p:extLst>
      <p:ext uri="{BB962C8B-B14F-4D97-AF65-F5344CB8AC3E}">
        <p14:creationId xmlns:p14="http://schemas.microsoft.com/office/powerpoint/2010/main" val="106944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2" grpId="0"/>
      <p:bldP spid="21" grpId="0"/>
      <p:bldP spid="22" grpId="0"/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B43CED9-D30B-B545-8809-207969304BCF}"/>
              </a:ext>
            </a:extLst>
          </p:cNvPr>
          <p:cNvSpPr/>
          <p:nvPr/>
        </p:nvSpPr>
        <p:spPr>
          <a:xfrm>
            <a:off x="3690646" y="264786"/>
            <a:ext cx="98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i="1" dirty="0">
                <a:solidFill>
                  <a:srgbClr val="8E2503"/>
                </a:solidFill>
                <a:latin typeface="+mj-lt"/>
              </a:rPr>
              <a:t>Exempel</a:t>
            </a:r>
            <a:endParaRPr lang="sv-SE" i="1" dirty="0">
              <a:solidFill>
                <a:srgbClr val="8E2503"/>
              </a:solidFill>
              <a:effectLst/>
              <a:latin typeface="+mj-lt"/>
            </a:endParaRPr>
          </a:p>
        </p:txBody>
      </p:sp>
      <p:graphicFrame>
        <p:nvGraphicFramePr>
          <p:cNvPr id="17" name="Tabell 16">
            <a:extLst>
              <a:ext uri="{FF2B5EF4-FFF2-40B4-BE49-F238E27FC236}">
                <a16:creationId xmlns:a16="http://schemas.microsoft.com/office/drawing/2014/main" id="{F6568C38-DE9E-E844-9896-A22D2EF1A7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736452"/>
              </p:ext>
            </p:extLst>
          </p:nvPr>
        </p:nvGraphicFramePr>
        <p:xfrm>
          <a:off x="3270809" y="854871"/>
          <a:ext cx="3017471" cy="274320"/>
        </p:xfrm>
        <a:graphic>
          <a:graphicData uri="http://schemas.openxmlformats.org/drawingml/2006/table">
            <a:tbl>
              <a:tblPr/>
              <a:tblGrid>
                <a:gridCol w="3017471">
                  <a:extLst>
                    <a:ext uri="{9D8B030D-6E8A-4147-A177-3AD203B41FA5}">
                      <a16:colId xmlns:a16="http://schemas.microsoft.com/office/drawing/2014/main" val="35925616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v-SE" b="1" dirty="0">
                          <a:effectLst/>
                          <a:latin typeface="+mn-lt"/>
                        </a:rPr>
                        <a:t>Vilka tal är </a:t>
                      </a:r>
                      <a:r>
                        <a:rPr lang="sv-SE" b="1" i="1" dirty="0">
                          <a:effectLst/>
                          <a:latin typeface="+mn-lt"/>
                        </a:rPr>
                        <a:t>x </a:t>
                      </a:r>
                      <a:r>
                        <a:rPr lang="sv-SE" b="1" dirty="0">
                          <a:effectLst/>
                          <a:latin typeface="+mn-lt"/>
                        </a:rPr>
                        <a:t>och </a:t>
                      </a:r>
                      <a:r>
                        <a:rPr lang="sv-SE" b="1" i="1" dirty="0">
                          <a:effectLst/>
                          <a:latin typeface="+mn-lt"/>
                        </a:rPr>
                        <a:t>y</a:t>
                      </a:r>
                      <a:r>
                        <a:rPr lang="sv-SE" b="1" dirty="0">
                          <a:effectLst/>
                          <a:latin typeface="+mn-lt"/>
                        </a:rPr>
                        <a:t>?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453111"/>
                  </a:ext>
                </a:extLst>
              </a:tr>
            </a:tbl>
          </a:graphicData>
        </a:graphic>
      </p:graphicFrame>
      <p:sp>
        <p:nvSpPr>
          <p:cNvPr id="21" name="Rektangel 20">
            <a:extLst>
              <a:ext uri="{FF2B5EF4-FFF2-40B4-BE49-F238E27FC236}">
                <a16:creationId xmlns:a16="http://schemas.microsoft.com/office/drawing/2014/main" id="{79A6C564-D49A-C04C-91CD-C7C18F41901D}"/>
              </a:ext>
            </a:extLst>
          </p:cNvPr>
          <p:cNvSpPr/>
          <p:nvPr/>
        </p:nvSpPr>
        <p:spPr>
          <a:xfrm>
            <a:off x="2141744" y="2064125"/>
            <a:ext cx="23778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a) 45</a:t>
            </a:r>
            <a:r>
              <a:rPr lang="sv-SE" i="1" dirty="0">
                <a:latin typeface="Bradley Hand" pitchFamily="2" charset="77"/>
              </a:rPr>
              <a:t> </a:t>
            </a:r>
            <a:r>
              <a:rPr lang="sv-SE" dirty="0">
                <a:latin typeface="Bradley Hand" pitchFamily="2" charset="77"/>
              </a:rPr>
              <a:t> </a:t>
            </a:r>
            <a:r>
              <a:rPr lang="sv-SE" dirty="0">
                <a:latin typeface="+mn-lt"/>
              </a:rPr>
              <a:t>+</a:t>
            </a:r>
            <a:r>
              <a:rPr lang="sv-SE" dirty="0">
                <a:latin typeface="Bradley Hand" pitchFamily="2" charset="77"/>
              </a:rPr>
              <a:t>  x </a:t>
            </a:r>
            <a:r>
              <a:rPr lang="sv-SE" dirty="0">
                <a:latin typeface="+mn-lt"/>
              </a:rPr>
              <a:t>=</a:t>
            </a:r>
            <a:r>
              <a:rPr lang="sv-SE" dirty="0">
                <a:latin typeface="Bradley Hand" pitchFamily="2" charset="77"/>
              </a:rPr>
              <a:t> 68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176FF6A4-4771-5A4F-B64E-E76CCD5D888C}"/>
              </a:ext>
            </a:extLst>
          </p:cNvPr>
          <p:cNvSpPr/>
          <p:nvPr/>
        </p:nvSpPr>
        <p:spPr>
          <a:xfrm>
            <a:off x="2244609" y="2540729"/>
            <a:ext cx="1595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45</a:t>
            </a:r>
            <a:r>
              <a:rPr lang="sv-SE" i="1" dirty="0">
                <a:latin typeface="Bradley Hand" pitchFamily="2" charset="77"/>
              </a:rPr>
              <a:t> </a:t>
            </a:r>
            <a:r>
              <a:rPr lang="sv-SE" dirty="0">
                <a:latin typeface="Bradley Hand" pitchFamily="2" charset="77"/>
              </a:rPr>
              <a:t> </a:t>
            </a:r>
            <a:r>
              <a:rPr lang="sv-SE" dirty="0"/>
              <a:t>+</a:t>
            </a:r>
            <a:r>
              <a:rPr lang="sv-SE" dirty="0">
                <a:latin typeface="Bradley Hand" pitchFamily="2" charset="77"/>
              </a:rPr>
              <a:t>  13 </a:t>
            </a:r>
            <a:r>
              <a:rPr lang="sv-SE" dirty="0"/>
              <a:t>=</a:t>
            </a:r>
            <a:r>
              <a:rPr lang="sv-SE" dirty="0">
                <a:latin typeface="Bradley Hand" pitchFamily="2" charset="77"/>
              </a:rPr>
              <a:t> 68</a:t>
            </a:r>
            <a:endParaRPr lang="sv-SE" dirty="0"/>
          </a:p>
        </p:txBody>
      </p:sp>
      <p:graphicFrame>
        <p:nvGraphicFramePr>
          <p:cNvPr id="9" name="Tabell 8">
            <a:extLst>
              <a:ext uri="{FF2B5EF4-FFF2-40B4-BE49-F238E27FC236}">
                <a16:creationId xmlns:a16="http://schemas.microsoft.com/office/drawing/2014/main" id="{2438FC7F-4377-5940-AE48-23748C0DB9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534716"/>
              </p:ext>
            </p:extLst>
          </p:nvPr>
        </p:nvGraphicFramePr>
        <p:xfrm>
          <a:off x="2243368" y="1262868"/>
          <a:ext cx="1768071" cy="274320"/>
        </p:xfrm>
        <a:graphic>
          <a:graphicData uri="http://schemas.openxmlformats.org/drawingml/2006/table">
            <a:tbl>
              <a:tblPr/>
              <a:tblGrid>
                <a:gridCol w="1768071">
                  <a:extLst>
                    <a:ext uri="{9D8B030D-6E8A-4147-A177-3AD203B41FA5}">
                      <a16:colId xmlns:a16="http://schemas.microsoft.com/office/drawing/2014/main" val="35925616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v-SE" b="1" dirty="0">
                          <a:effectLst/>
                          <a:latin typeface="+mn-lt"/>
                        </a:rPr>
                        <a:t>a) 45 + </a:t>
                      </a:r>
                      <a:r>
                        <a:rPr lang="sv-SE" b="1" i="1" dirty="0">
                          <a:effectLst/>
                          <a:latin typeface="+mn-lt"/>
                        </a:rPr>
                        <a:t>x </a:t>
                      </a:r>
                      <a:r>
                        <a:rPr lang="sv-SE" b="1" dirty="0">
                          <a:effectLst/>
                          <a:latin typeface="+mn-lt"/>
                        </a:rPr>
                        <a:t> = 68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453111"/>
                  </a:ext>
                </a:extLst>
              </a:tr>
            </a:tbl>
          </a:graphicData>
        </a:graphic>
      </p:graphicFrame>
      <p:graphicFrame>
        <p:nvGraphicFramePr>
          <p:cNvPr id="16" name="Tabell 15">
            <a:extLst>
              <a:ext uri="{FF2B5EF4-FFF2-40B4-BE49-F238E27FC236}">
                <a16:creationId xmlns:a16="http://schemas.microsoft.com/office/drawing/2014/main" id="{5D225B8A-8571-5C45-A0AB-C3FC588D04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200246"/>
              </p:ext>
            </p:extLst>
          </p:nvPr>
        </p:nvGraphicFramePr>
        <p:xfrm>
          <a:off x="5009274" y="1297989"/>
          <a:ext cx="2784024" cy="274320"/>
        </p:xfrm>
        <a:graphic>
          <a:graphicData uri="http://schemas.openxmlformats.org/drawingml/2006/table">
            <a:tbl>
              <a:tblPr/>
              <a:tblGrid>
                <a:gridCol w="2784024">
                  <a:extLst>
                    <a:ext uri="{9D8B030D-6E8A-4147-A177-3AD203B41FA5}">
                      <a16:colId xmlns:a16="http://schemas.microsoft.com/office/drawing/2014/main" val="35925616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v-SE" b="1" dirty="0">
                          <a:effectLst/>
                          <a:latin typeface="+mn-lt"/>
                        </a:rPr>
                        <a:t>b) 105 – </a:t>
                      </a:r>
                      <a:r>
                        <a:rPr lang="sv-SE" b="1" i="1" dirty="0">
                          <a:effectLst/>
                          <a:latin typeface="+mn-lt"/>
                        </a:rPr>
                        <a:t>y </a:t>
                      </a:r>
                      <a:r>
                        <a:rPr lang="sv-SE" b="1" dirty="0">
                          <a:effectLst/>
                          <a:latin typeface="+mn-lt"/>
                        </a:rPr>
                        <a:t>= 75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453111"/>
                  </a:ext>
                </a:extLst>
              </a:tr>
            </a:tbl>
          </a:graphicData>
        </a:graphic>
      </p:graphicFrame>
      <p:sp>
        <p:nvSpPr>
          <p:cNvPr id="18" name="Rektangel 17">
            <a:extLst>
              <a:ext uri="{FF2B5EF4-FFF2-40B4-BE49-F238E27FC236}">
                <a16:creationId xmlns:a16="http://schemas.microsoft.com/office/drawing/2014/main" id="{2128F4CF-2516-3D4C-9DF3-7D693131629D}"/>
              </a:ext>
            </a:extLst>
          </p:cNvPr>
          <p:cNvSpPr/>
          <p:nvPr/>
        </p:nvSpPr>
        <p:spPr>
          <a:xfrm>
            <a:off x="3016130" y="2965708"/>
            <a:ext cx="470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x </a:t>
            </a:r>
            <a:r>
              <a:rPr lang="sv-SE" dirty="0"/>
              <a:t>=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285CD0C3-33DE-684D-AEB4-F8F11ECCAB00}"/>
              </a:ext>
            </a:extLst>
          </p:cNvPr>
          <p:cNvSpPr/>
          <p:nvPr/>
        </p:nvSpPr>
        <p:spPr>
          <a:xfrm>
            <a:off x="3361744" y="2960394"/>
            <a:ext cx="445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13</a:t>
            </a:r>
            <a:endParaRPr lang="sv-SE" dirty="0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90823FD1-9206-1449-A02B-76CC5B0F4B1C}"/>
              </a:ext>
            </a:extLst>
          </p:cNvPr>
          <p:cNvSpPr/>
          <p:nvPr/>
        </p:nvSpPr>
        <p:spPr>
          <a:xfrm>
            <a:off x="5009274" y="2058811"/>
            <a:ext cx="23778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b) 105 </a:t>
            </a:r>
            <a:r>
              <a:rPr lang="sv-SE" dirty="0">
                <a:latin typeface="+mn-lt"/>
              </a:rPr>
              <a:t>– </a:t>
            </a:r>
            <a:r>
              <a:rPr lang="sv-SE" dirty="0">
                <a:latin typeface="Bradley Hand" pitchFamily="2" charset="77"/>
              </a:rPr>
              <a:t>y </a:t>
            </a:r>
            <a:r>
              <a:rPr lang="sv-SE" dirty="0">
                <a:latin typeface="+mn-lt"/>
              </a:rPr>
              <a:t>=</a:t>
            </a:r>
            <a:r>
              <a:rPr lang="sv-SE" dirty="0">
                <a:latin typeface="Bradley Hand" pitchFamily="2" charset="77"/>
              </a:rPr>
              <a:t> 75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230C910A-3218-1C4C-945B-A60142482561}"/>
              </a:ext>
            </a:extLst>
          </p:cNvPr>
          <p:cNvSpPr/>
          <p:nvPr/>
        </p:nvSpPr>
        <p:spPr>
          <a:xfrm>
            <a:off x="5197372" y="2540729"/>
            <a:ext cx="1603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105</a:t>
            </a:r>
            <a:r>
              <a:rPr lang="sv-SE" i="1" dirty="0">
                <a:latin typeface="Bradley Hand" pitchFamily="2" charset="77"/>
              </a:rPr>
              <a:t> </a:t>
            </a:r>
            <a:r>
              <a:rPr lang="sv-SE" dirty="0"/>
              <a:t>–</a:t>
            </a:r>
            <a:r>
              <a:rPr lang="sv-SE" dirty="0">
                <a:latin typeface="Bradley Hand" pitchFamily="2" charset="77"/>
              </a:rPr>
              <a:t> 30 </a:t>
            </a:r>
            <a:r>
              <a:rPr lang="sv-SE" dirty="0"/>
              <a:t>=</a:t>
            </a:r>
            <a:r>
              <a:rPr lang="sv-SE" dirty="0">
                <a:latin typeface="Bradley Hand" pitchFamily="2" charset="77"/>
              </a:rPr>
              <a:t> 75</a:t>
            </a:r>
            <a:endParaRPr lang="sv-SE" dirty="0"/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B8A6B60A-4FAC-304C-AE6C-4399BBB90E95}"/>
              </a:ext>
            </a:extLst>
          </p:cNvPr>
          <p:cNvSpPr/>
          <p:nvPr/>
        </p:nvSpPr>
        <p:spPr>
          <a:xfrm>
            <a:off x="5883660" y="2960394"/>
            <a:ext cx="511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y </a:t>
            </a:r>
            <a:r>
              <a:rPr lang="sv-SE" dirty="0"/>
              <a:t>=</a:t>
            </a: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FC14ECE6-C6A7-1A48-B0A0-AFE1AA9595E3}"/>
              </a:ext>
            </a:extLst>
          </p:cNvPr>
          <p:cNvSpPr/>
          <p:nvPr/>
        </p:nvSpPr>
        <p:spPr>
          <a:xfrm>
            <a:off x="6278291" y="2960394"/>
            <a:ext cx="449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30</a:t>
            </a:r>
            <a:endParaRPr lang="sv-SE" dirty="0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6CBFBA3A-B0A8-B745-8B7D-B359E05F50E0}"/>
              </a:ext>
            </a:extLst>
          </p:cNvPr>
          <p:cNvSpPr/>
          <p:nvPr/>
        </p:nvSpPr>
        <p:spPr>
          <a:xfrm>
            <a:off x="3973333" y="3712260"/>
            <a:ext cx="98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i="1" dirty="0">
                <a:solidFill>
                  <a:srgbClr val="8E2503"/>
                </a:solidFill>
                <a:latin typeface="+mj-lt"/>
              </a:rPr>
              <a:t>Exempel</a:t>
            </a:r>
            <a:endParaRPr lang="sv-SE" i="1" dirty="0">
              <a:solidFill>
                <a:srgbClr val="8E2503"/>
              </a:solidFill>
              <a:effectLst/>
              <a:latin typeface="+mj-lt"/>
            </a:endParaRPr>
          </a:p>
        </p:txBody>
      </p:sp>
      <p:graphicFrame>
        <p:nvGraphicFramePr>
          <p:cNvPr id="29" name="Tabell 28">
            <a:extLst>
              <a:ext uri="{FF2B5EF4-FFF2-40B4-BE49-F238E27FC236}">
                <a16:creationId xmlns:a16="http://schemas.microsoft.com/office/drawing/2014/main" id="{3646A166-D3DD-634C-A3F8-F15E1BCF9B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8827732"/>
              </p:ext>
            </p:extLst>
          </p:nvPr>
        </p:nvGraphicFramePr>
        <p:xfrm>
          <a:off x="3558512" y="4276063"/>
          <a:ext cx="3017471" cy="274320"/>
        </p:xfrm>
        <a:graphic>
          <a:graphicData uri="http://schemas.openxmlformats.org/drawingml/2006/table">
            <a:tbl>
              <a:tblPr/>
              <a:tblGrid>
                <a:gridCol w="3017471">
                  <a:extLst>
                    <a:ext uri="{9D8B030D-6E8A-4147-A177-3AD203B41FA5}">
                      <a16:colId xmlns:a16="http://schemas.microsoft.com/office/drawing/2014/main" val="35925616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v-SE" b="1" dirty="0">
                          <a:effectLst/>
                          <a:latin typeface="+mn-lt"/>
                        </a:rPr>
                        <a:t>Vilka tal är </a:t>
                      </a:r>
                      <a:r>
                        <a:rPr lang="sv-SE" b="1" i="1" dirty="0">
                          <a:effectLst/>
                          <a:latin typeface="+mn-lt"/>
                        </a:rPr>
                        <a:t>x </a:t>
                      </a:r>
                      <a:r>
                        <a:rPr lang="sv-SE" b="1" dirty="0">
                          <a:effectLst/>
                          <a:latin typeface="+mn-lt"/>
                        </a:rPr>
                        <a:t>och </a:t>
                      </a:r>
                      <a:r>
                        <a:rPr lang="sv-SE" b="1" i="1" dirty="0">
                          <a:effectLst/>
                          <a:latin typeface="+mn-lt"/>
                        </a:rPr>
                        <a:t>y</a:t>
                      </a:r>
                      <a:r>
                        <a:rPr lang="sv-SE" b="1" dirty="0">
                          <a:effectLst/>
                          <a:latin typeface="+mn-lt"/>
                        </a:rPr>
                        <a:t>?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453111"/>
                  </a:ext>
                </a:extLst>
              </a:tr>
            </a:tbl>
          </a:graphicData>
        </a:graphic>
      </p:graphicFrame>
      <p:sp>
        <p:nvSpPr>
          <p:cNvPr id="30" name="Rektangel 29">
            <a:extLst>
              <a:ext uri="{FF2B5EF4-FFF2-40B4-BE49-F238E27FC236}">
                <a16:creationId xmlns:a16="http://schemas.microsoft.com/office/drawing/2014/main" id="{40F76BE4-A96C-2848-82D7-715ADF353F3C}"/>
              </a:ext>
            </a:extLst>
          </p:cNvPr>
          <p:cNvSpPr/>
          <p:nvPr/>
        </p:nvSpPr>
        <p:spPr>
          <a:xfrm>
            <a:off x="2424431" y="5511599"/>
            <a:ext cx="23778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a) x</a:t>
            </a:r>
            <a:r>
              <a:rPr lang="sv-SE" i="1" dirty="0">
                <a:latin typeface="Bradley Hand" pitchFamily="2" charset="77"/>
              </a:rPr>
              <a:t> </a:t>
            </a:r>
            <a:r>
              <a:rPr lang="sv-SE" dirty="0">
                <a:latin typeface="Bradley Hand" pitchFamily="2" charset="77"/>
              </a:rPr>
              <a:t> </a:t>
            </a:r>
            <a:r>
              <a:rPr lang="sv-SE" dirty="0">
                <a:latin typeface="+mn-lt"/>
              </a:rPr>
              <a:t>+</a:t>
            </a:r>
            <a:r>
              <a:rPr lang="sv-SE" dirty="0">
                <a:latin typeface="Bradley Hand" pitchFamily="2" charset="77"/>
              </a:rPr>
              <a:t>  823 </a:t>
            </a:r>
            <a:r>
              <a:rPr lang="sv-SE" dirty="0">
                <a:latin typeface="+mn-lt"/>
              </a:rPr>
              <a:t>=</a:t>
            </a:r>
            <a:r>
              <a:rPr lang="sv-SE" dirty="0">
                <a:latin typeface="Bradley Hand" pitchFamily="2" charset="77"/>
              </a:rPr>
              <a:t> 900</a:t>
            </a: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120EEAD3-DBE4-504A-8ED3-C288D201D846}"/>
              </a:ext>
            </a:extLst>
          </p:cNvPr>
          <p:cNvSpPr/>
          <p:nvPr/>
        </p:nvSpPr>
        <p:spPr>
          <a:xfrm>
            <a:off x="2492831" y="5981189"/>
            <a:ext cx="2026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77</a:t>
            </a:r>
            <a:r>
              <a:rPr lang="sv-SE" i="1" dirty="0">
                <a:latin typeface="Bradley Hand" pitchFamily="2" charset="77"/>
              </a:rPr>
              <a:t> </a:t>
            </a:r>
            <a:r>
              <a:rPr lang="sv-SE" dirty="0">
                <a:latin typeface="Bradley Hand" pitchFamily="2" charset="77"/>
              </a:rPr>
              <a:t> </a:t>
            </a:r>
            <a:r>
              <a:rPr lang="sv-SE" dirty="0"/>
              <a:t>+</a:t>
            </a:r>
            <a:r>
              <a:rPr lang="sv-SE" dirty="0">
                <a:latin typeface="Bradley Hand" pitchFamily="2" charset="77"/>
              </a:rPr>
              <a:t>  823 </a:t>
            </a:r>
            <a:r>
              <a:rPr lang="sv-SE" dirty="0"/>
              <a:t>=</a:t>
            </a:r>
            <a:r>
              <a:rPr lang="sv-SE" dirty="0">
                <a:latin typeface="Bradley Hand" pitchFamily="2" charset="77"/>
              </a:rPr>
              <a:t> 900</a:t>
            </a:r>
            <a:endParaRPr lang="sv-SE" dirty="0"/>
          </a:p>
        </p:txBody>
      </p:sp>
      <p:graphicFrame>
        <p:nvGraphicFramePr>
          <p:cNvPr id="32" name="Tabell 31">
            <a:extLst>
              <a:ext uri="{FF2B5EF4-FFF2-40B4-BE49-F238E27FC236}">
                <a16:creationId xmlns:a16="http://schemas.microsoft.com/office/drawing/2014/main" id="{251DB057-D477-5D48-97FE-F9E889ED0F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250030"/>
              </p:ext>
            </p:extLst>
          </p:nvPr>
        </p:nvGraphicFramePr>
        <p:xfrm>
          <a:off x="2526055" y="4710342"/>
          <a:ext cx="1768071" cy="274320"/>
        </p:xfrm>
        <a:graphic>
          <a:graphicData uri="http://schemas.openxmlformats.org/drawingml/2006/table">
            <a:tbl>
              <a:tblPr/>
              <a:tblGrid>
                <a:gridCol w="1768071">
                  <a:extLst>
                    <a:ext uri="{9D8B030D-6E8A-4147-A177-3AD203B41FA5}">
                      <a16:colId xmlns:a16="http://schemas.microsoft.com/office/drawing/2014/main" val="35925616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v-SE" b="1" dirty="0">
                          <a:effectLst/>
                          <a:latin typeface="+mn-lt"/>
                        </a:rPr>
                        <a:t>a) x + </a:t>
                      </a:r>
                      <a:r>
                        <a:rPr lang="sv-SE" b="1" i="0" dirty="0">
                          <a:effectLst/>
                          <a:latin typeface="+mn-lt"/>
                        </a:rPr>
                        <a:t>823</a:t>
                      </a:r>
                      <a:r>
                        <a:rPr lang="sv-SE" b="1" i="1" dirty="0">
                          <a:effectLst/>
                          <a:latin typeface="+mn-lt"/>
                        </a:rPr>
                        <a:t> </a:t>
                      </a:r>
                      <a:r>
                        <a:rPr lang="sv-SE" b="1" dirty="0">
                          <a:effectLst/>
                          <a:latin typeface="+mn-lt"/>
                        </a:rPr>
                        <a:t> = 900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453111"/>
                  </a:ext>
                </a:extLst>
              </a:tr>
            </a:tbl>
          </a:graphicData>
        </a:graphic>
      </p:graphicFrame>
      <p:graphicFrame>
        <p:nvGraphicFramePr>
          <p:cNvPr id="33" name="Tabell 32">
            <a:extLst>
              <a:ext uri="{FF2B5EF4-FFF2-40B4-BE49-F238E27FC236}">
                <a16:creationId xmlns:a16="http://schemas.microsoft.com/office/drawing/2014/main" id="{9003B5D8-2B2C-0D4B-9B23-259319E83B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495858"/>
              </p:ext>
            </p:extLst>
          </p:nvPr>
        </p:nvGraphicFramePr>
        <p:xfrm>
          <a:off x="5291961" y="4745463"/>
          <a:ext cx="2784024" cy="274320"/>
        </p:xfrm>
        <a:graphic>
          <a:graphicData uri="http://schemas.openxmlformats.org/drawingml/2006/table">
            <a:tbl>
              <a:tblPr/>
              <a:tblGrid>
                <a:gridCol w="2784024">
                  <a:extLst>
                    <a:ext uri="{9D8B030D-6E8A-4147-A177-3AD203B41FA5}">
                      <a16:colId xmlns:a16="http://schemas.microsoft.com/office/drawing/2014/main" val="35925616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v-SE" b="1" dirty="0">
                          <a:effectLst/>
                          <a:latin typeface="+mn-lt"/>
                        </a:rPr>
                        <a:t>b) </a:t>
                      </a:r>
                      <a:r>
                        <a:rPr lang="sv-SE" b="1" i="1" dirty="0">
                          <a:effectLst/>
                          <a:latin typeface="+mn-lt"/>
                        </a:rPr>
                        <a:t>y</a:t>
                      </a:r>
                      <a:r>
                        <a:rPr lang="sv-SE" b="1" dirty="0">
                          <a:effectLst/>
                          <a:latin typeface="+mn-lt"/>
                        </a:rPr>
                        <a:t> – </a:t>
                      </a:r>
                      <a:r>
                        <a:rPr lang="sv-SE" b="1" i="0" dirty="0">
                          <a:effectLst/>
                          <a:latin typeface="+mn-lt"/>
                        </a:rPr>
                        <a:t>15</a:t>
                      </a:r>
                      <a:r>
                        <a:rPr lang="sv-SE" b="1" i="1" dirty="0">
                          <a:effectLst/>
                          <a:latin typeface="+mn-lt"/>
                        </a:rPr>
                        <a:t> </a:t>
                      </a:r>
                      <a:r>
                        <a:rPr lang="sv-SE" b="1" dirty="0">
                          <a:effectLst/>
                          <a:latin typeface="+mn-lt"/>
                        </a:rPr>
                        <a:t>= 122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453111"/>
                  </a:ext>
                </a:extLst>
              </a:tr>
            </a:tbl>
          </a:graphicData>
        </a:graphic>
      </p:graphicFrame>
      <p:sp>
        <p:nvSpPr>
          <p:cNvPr id="34" name="Rektangel 33">
            <a:extLst>
              <a:ext uri="{FF2B5EF4-FFF2-40B4-BE49-F238E27FC236}">
                <a16:creationId xmlns:a16="http://schemas.microsoft.com/office/drawing/2014/main" id="{2F9FAF34-D6D3-3443-B9B5-1FB14DCA665C}"/>
              </a:ext>
            </a:extLst>
          </p:cNvPr>
          <p:cNvSpPr/>
          <p:nvPr/>
        </p:nvSpPr>
        <p:spPr>
          <a:xfrm>
            <a:off x="3428980" y="6413182"/>
            <a:ext cx="470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x </a:t>
            </a:r>
            <a:r>
              <a:rPr lang="sv-SE" dirty="0"/>
              <a:t>=</a:t>
            </a:r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E6418034-6B7D-9B41-9A8A-641E4CF39657}"/>
              </a:ext>
            </a:extLst>
          </p:cNvPr>
          <p:cNvSpPr/>
          <p:nvPr/>
        </p:nvSpPr>
        <p:spPr>
          <a:xfrm>
            <a:off x="5495054" y="5535847"/>
            <a:ext cx="23778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b) y </a:t>
            </a:r>
            <a:r>
              <a:rPr lang="sv-SE" dirty="0">
                <a:latin typeface="+mn-lt"/>
              </a:rPr>
              <a:t>– </a:t>
            </a:r>
            <a:r>
              <a:rPr lang="sv-SE" dirty="0">
                <a:latin typeface="Bradley Hand" pitchFamily="2" charset="77"/>
              </a:rPr>
              <a:t>15 </a:t>
            </a:r>
            <a:r>
              <a:rPr lang="sv-SE" dirty="0">
                <a:latin typeface="+mn-lt"/>
              </a:rPr>
              <a:t>=</a:t>
            </a:r>
            <a:r>
              <a:rPr lang="sv-SE" dirty="0">
                <a:latin typeface="Bradley Hand" pitchFamily="2" charset="77"/>
              </a:rPr>
              <a:t> 122</a:t>
            </a: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709CC66B-DDBD-A94E-A667-0F5E26D325C1}"/>
              </a:ext>
            </a:extLst>
          </p:cNvPr>
          <p:cNvSpPr/>
          <p:nvPr/>
        </p:nvSpPr>
        <p:spPr>
          <a:xfrm>
            <a:off x="5523145" y="5999069"/>
            <a:ext cx="1744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137</a:t>
            </a:r>
            <a:r>
              <a:rPr lang="sv-SE" i="1" dirty="0">
                <a:latin typeface="Bradley Hand" pitchFamily="2" charset="77"/>
              </a:rPr>
              <a:t> </a:t>
            </a:r>
            <a:r>
              <a:rPr lang="sv-SE" dirty="0"/>
              <a:t>–</a:t>
            </a:r>
            <a:r>
              <a:rPr lang="sv-SE" dirty="0">
                <a:latin typeface="Bradley Hand" pitchFamily="2" charset="77"/>
              </a:rPr>
              <a:t> 15 </a:t>
            </a:r>
            <a:r>
              <a:rPr lang="sv-SE" dirty="0"/>
              <a:t>=</a:t>
            </a:r>
            <a:r>
              <a:rPr lang="sv-SE" dirty="0">
                <a:latin typeface="Bradley Hand" pitchFamily="2" charset="77"/>
              </a:rPr>
              <a:t> 122</a:t>
            </a:r>
            <a:endParaRPr lang="sv-SE" dirty="0"/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36F08761-18B3-A74F-8D42-37E11087334B}"/>
              </a:ext>
            </a:extLst>
          </p:cNvPr>
          <p:cNvSpPr/>
          <p:nvPr/>
        </p:nvSpPr>
        <p:spPr>
          <a:xfrm>
            <a:off x="6288280" y="6373826"/>
            <a:ext cx="511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y </a:t>
            </a:r>
            <a:r>
              <a:rPr lang="sv-SE" dirty="0"/>
              <a:t>=</a:t>
            </a: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019935CC-1507-3A48-A6B1-CA52B5C0085D}"/>
              </a:ext>
            </a:extLst>
          </p:cNvPr>
          <p:cNvSpPr/>
          <p:nvPr/>
        </p:nvSpPr>
        <p:spPr>
          <a:xfrm>
            <a:off x="3839918" y="6407868"/>
            <a:ext cx="498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77</a:t>
            </a:r>
            <a:endParaRPr lang="sv-SE" dirty="0"/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C73EA264-5191-EC4C-A1D3-7D34D72D1D7E}"/>
              </a:ext>
            </a:extLst>
          </p:cNvPr>
          <p:cNvSpPr/>
          <p:nvPr/>
        </p:nvSpPr>
        <p:spPr>
          <a:xfrm>
            <a:off x="6731588" y="6368401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137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4810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2" grpId="0"/>
      <p:bldP spid="18" grpId="0"/>
      <p:bldP spid="19" grpId="0"/>
      <p:bldP spid="20" grpId="0"/>
      <p:bldP spid="23" grpId="0"/>
      <p:bldP spid="26" grpId="0"/>
      <p:bldP spid="27" grpId="0"/>
      <p:bldP spid="28" grpId="0"/>
      <p:bldP spid="30" grpId="0"/>
      <p:bldP spid="31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3CB02D1-C88E-0843-A595-B83A8A54E0CD}"/>
              </a:ext>
            </a:extLst>
          </p:cNvPr>
          <p:cNvSpPr/>
          <p:nvPr/>
        </p:nvSpPr>
        <p:spPr>
          <a:xfrm>
            <a:off x="2687060" y="227927"/>
            <a:ext cx="3684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i="1" dirty="0">
                <a:solidFill>
                  <a:srgbClr val="9E2903"/>
                </a:solidFill>
              </a:rPr>
              <a:t>Multiplikation är upprepad addition </a:t>
            </a:r>
            <a:endParaRPr lang="sv-SE" i="1" dirty="0">
              <a:solidFill>
                <a:srgbClr val="9E2903"/>
              </a:solidFill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416E0CAF-E91F-014F-9028-419A00D6912A}"/>
              </a:ext>
            </a:extLst>
          </p:cNvPr>
          <p:cNvSpPr/>
          <p:nvPr/>
        </p:nvSpPr>
        <p:spPr>
          <a:xfrm>
            <a:off x="1500068" y="1218574"/>
            <a:ext cx="32134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De äter 8 köttbullar var. 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8628363B-9925-8549-87B2-446DF60B3AED}"/>
              </a:ext>
            </a:extLst>
          </p:cNvPr>
          <p:cNvSpPr/>
          <p:nvPr/>
        </p:nvSpPr>
        <p:spPr>
          <a:xfrm>
            <a:off x="2596353" y="2832687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800" b="1" dirty="0">
                <a:solidFill>
                  <a:srgbClr val="9E2903"/>
                </a:solidFill>
              </a:rPr>
              <a:t>8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7D522151-D61B-684C-AC8F-38B330BFC70A}"/>
              </a:ext>
            </a:extLst>
          </p:cNvPr>
          <p:cNvSpPr/>
          <p:nvPr/>
        </p:nvSpPr>
        <p:spPr>
          <a:xfrm>
            <a:off x="3225310" y="2832687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800" b="1" dirty="0">
                <a:solidFill>
                  <a:srgbClr val="9E2903"/>
                </a:solidFill>
              </a:rPr>
              <a:t>+</a:t>
            </a: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6E894892-0FD1-A144-8C7F-71CD4E0B4E71}"/>
              </a:ext>
            </a:extLst>
          </p:cNvPr>
          <p:cNvSpPr/>
          <p:nvPr/>
        </p:nvSpPr>
        <p:spPr>
          <a:xfrm>
            <a:off x="2958031" y="5270094"/>
            <a:ext cx="3434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De äter 24 köttbullar sammanlagt. </a:t>
            </a:r>
          </a:p>
        </p:txBody>
      </p:sp>
      <p:grpSp>
        <p:nvGrpSpPr>
          <p:cNvPr id="35" name="Grupp 34">
            <a:extLst>
              <a:ext uri="{FF2B5EF4-FFF2-40B4-BE49-F238E27FC236}">
                <a16:creationId xmlns:a16="http://schemas.microsoft.com/office/drawing/2014/main" id="{AD989E4A-1B2B-D94A-A78C-E17EFE974130}"/>
              </a:ext>
            </a:extLst>
          </p:cNvPr>
          <p:cNvGrpSpPr/>
          <p:nvPr/>
        </p:nvGrpSpPr>
        <p:grpSpPr>
          <a:xfrm>
            <a:off x="1500068" y="709075"/>
            <a:ext cx="7376518" cy="1388329"/>
            <a:chOff x="1500068" y="709075"/>
            <a:chExt cx="7376518" cy="1388329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E8CD251A-848A-3144-B3B0-B42A89FE222D}"/>
                </a:ext>
              </a:extLst>
            </p:cNvPr>
            <p:cNvSpPr/>
            <p:nvPr/>
          </p:nvSpPr>
          <p:spPr>
            <a:xfrm>
              <a:off x="1500068" y="849242"/>
              <a:ext cx="36386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/>
                <a:t>Elsa, Erik och Edvin steker köttbullar. </a:t>
              </a:r>
            </a:p>
          </p:txBody>
        </p:sp>
        <p:pic>
          <p:nvPicPr>
            <p:cNvPr id="34" name="Bildobjekt 33">
              <a:extLst>
                <a:ext uri="{FF2B5EF4-FFF2-40B4-BE49-F238E27FC236}">
                  <a16:creationId xmlns:a16="http://schemas.microsoft.com/office/drawing/2014/main" id="{B8565C7F-340D-D54A-9170-9C79B70CD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40101" y="709075"/>
              <a:ext cx="1636485" cy="1388329"/>
            </a:xfrm>
            <a:prstGeom prst="ellipse">
              <a:avLst/>
            </a:prstGeom>
          </p:spPr>
        </p:pic>
      </p:grpSp>
      <p:sp>
        <p:nvSpPr>
          <p:cNvPr id="36" name="Rektangel 35">
            <a:extLst>
              <a:ext uri="{FF2B5EF4-FFF2-40B4-BE49-F238E27FC236}">
                <a16:creationId xmlns:a16="http://schemas.microsoft.com/office/drawing/2014/main" id="{E3701B4E-4AE9-DF4D-AA4A-3C900FD9FAAC}"/>
              </a:ext>
            </a:extLst>
          </p:cNvPr>
          <p:cNvSpPr/>
          <p:nvPr/>
        </p:nvSpPr>
        <p:spPr>
          <a:xfrm>
            <a:off x="1500068" y="1587906"/>
            <a:ext cx="4365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Hur många köttbullar äter de sammanlagt?   </a:t>
            </a:r>
          </a:p>
        </p:txBody>
      </p:sp>
      <p:pic>
        <p:nvPicPr>
          <p:cNvPr id="37" name="Bildobjekt 36">
            <a:extLst>
              <a:ext uri="{FF2B5EF4-FFF2-40B4-BE49-F238E27FC236}">
                <a16:creationId xmlns:a16="http://schemas.microsoft.com/office/drawing/2014/main" id="{25EC0366-30E6-894A-B0A7-A394FB745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819" y="2044363"/>
            <a:ext cx="1027395" cy="647125"/>
          </a:xfrm>
          <a:prstGeom prst="rect">
            <a:avLst/>
          </a:prstGeom>
        </p:spPr>
      </p:pic>
      <p:pic>
        <p:nvPicPr>
          <p:cNvPr id="38" name="Bildobjekt 37">
            <a:extLst>
              <a:ext uri="{FF2B5EF4-FFF2-40B4-BE49-F238E27FC236}">
                <a16:creationId xmlns:a16="http://schemas.microsoft.com/office/drawing/2014/main" id="{32F2B527-3EED-5B4E-96BC-450403FD6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071" y="2032500"/>
            <a:ext cx="1021443" cy="647125"/>
          </a:xfrm>
          <a:prstGeom prst="rect">
            <a:avLst/>
          </a:prstGeom>
        </p:spPr>
      </p:pic>
      <p:pic>
        <p:nvPicPr>
          <p:cNvPr id="39" name="Bildobjekt 38">
            <a:extLst>
              <a:ext uri="{FF2B5EF4-FFF2-40B4-BE49-F238E27FC236}">
                <a16:creationId xmlns:a16="http://schemas.microsoft.com/office/drawing/2014/main" id="{74F109EC-D794-9B4C-B8EA-73D007818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8935" y="1989396"/>
            <a:ext cx="1145721" cy="702092"/>
          </a:xfrm>
          <a:prstGeom prst="rect">
            <a:avLst/>
          </a:prstGeom>
        </p:spPr>
      </p:pic>
      <p:sp>
        <p:nvSpPr>
          <p:cNvPr id="40" name="Rektangel 39">
            <a:extLst>
              <a:ext uri="{FF2B5EF4-FFF2-40B4-BE49-F238E27FC236}">
                <a16:creationId xmlns:a16="http://schemas.microsoft.com/office/drawing/2014/main" id="{62782C0E-2812-3748-A724-95B7DEFB319C}"/>
              </a:ext>
            </a:extLst>
          </p:cNvPr>
          <p:cNvSpPr/>
          <p:nvPr/>
        </p:nvSpPr>
        <p:spPr>
          <a:xfrm>
            <a:off x="3974933" y="2832687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800" b="1" dirty="0">
                <a:solidFill>
                  <a:srgbClr val="9E2903"/>
                </a:solidFill>
              </a:rPr>
              <a:t>8</a:t>
            </a:r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5A21F539-78C1-3943-9FE0-4E42720391CE}"/>
              </a:ext>
            </a:extLst>
          </p:cNvPr>
          <p:cNvSpPr/>
          <p:nvPr/>
        </p:nvSpPr>
        <p:spPr>
          <a:xfrm>
            <a:off x="4603890" y="2832687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800" b="1" dirty="0">
                <a:solidFill>
                  <a:srgbClr val="9E2903"/>
                </a:solidFill>
              </a:rPr>
              <a:t>+</a:t>
            </a: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6E46E670-D38D-E14E-A269-94E74B012383}"/>
              </a:ext>
            </a:extLst>
          </p:cNvPr>
          <p:cNvSpPr/>
          <p:nvPr/>
        </p:nvSpPr>
        <p:spPr>
          <a:xfrm>
            <a:off x="5378371" y="2832687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800" b="1" dirty="0">
                <a:solidFill>
                  <a:srgbClr val="9E2903"/>
                </a:solidFill>
              </a:rPr>
              <a:t>8</a:t>
            </a:r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D50D68A0-601A-5D49-B1A3-D1E950B6235B}"/>
              </a:ext>
            </a:extLst>
          </p:cNvPr>
          <p:cNvSpPr/>
          <p:nvPr/>
        </p:nvSpPr>
        <p:spPr>
          <a:xfrm>
            <a:off x="6007328" y="2832687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800" b="1" dirty="0">
                <a:solidFill>
                  <a:srgbClr val="9E2903"/>
                </a:solidFill>
              </a:rPr>
              <a:t>=</a:t>
            </a:r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1A1F0576-C78A-B749-A0EC-DD5B5A4611B4}"/>
              </a:ext>
            </a:extLst>
          </p:cNvPr>
          <p:cNvSpPr/>
          <p:nvPr/>
        </p:nvSpPr>
        <p:spPr>
          <a:xfrm>
            <a:off x="6450184" y="2851513"/>
            <a:ext cx="7038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>
                <a:solidFill>
                  <a:srgbClr val="9E2903"/>
                </a:solidFill>
              </a:rPr>
              <a:t>24</a:t>
            </a:r>
          </a:p>
        </p:txBody>
      </p:sp>
      <p:sp>
        <p:nvSpPr>
          <p:cNvPr id="45" name="Rektangel 44">
            <a:extLst>
              <a:ext uri="{FF2B5EF4-FFF2-40B4-BE49-F238E27FC236}">
                <a16:creationId xmlns:a16="http://schemas.microsoft.com/office/drawing/2014/main" id="{92E9BEAD-69BC-1040-B910-DD8948D6A1BC}"/>
              </a:ext>
            </a:extLst>
          </p:cNvPr>
          <p:cNvSpPr/>
          <p:nvPr/>
        </p:nvSpPr>
        <p:spPr>
          <a:xfrm>
            <a:off x="3974933" y="3504940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800" b="1" dirty="0">
                <a:solidFill>
                  <a:srgbClr val="9E2903"/>
                </a:solidFill>
              </a:rPr>
              <a:t>3</a:t>
            </a:r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72FA82AD-ADC4-304B-B849-52A08AE0626B}"/>
              </a:ext>
            </a:extLst>
          </p:cNvPr>
          <p:cNvSpPr/>
          <p:nvPr/>
        </p:nvSpPr>
        <p:spPr>
          <a:xfrm>
            <a:off x="4637953" y="3566495"/>
            <a:ext cx="2952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9E2903"/>
                </a:solidFill>
              </a:rPr>
              <a:t>⦁</a:t>
            </a:r>
          </a:p>
        </p:txBody>
      </p:sp>
      <p:sp>
        <p:nvSpPr>
          <p:cNvPr id="47" name="Rektangel 46">
            <a:extLst>
              <a:ext uri="{FF2B5EF4-FFF2-40B4-BE49-F238E27FC236}">
                <a16:creationId xmlns:a16="http://schemas.microsoft.com/office/drawing/2014/main" id="{8FBC8748-FC8F-274C-895B-866CC3211EE5}"/>
              </a:ext>
            </a:extLst>
          </p:cNvPr>
          <p:cNvSpPr/>
          <p:nvPr/>
        </p:nvSpPr>
        <p:spPr>
          <a:xfrm>
            <a:off x="5378371" y="3504940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800" b="1" dirty="0">
                <a:solidFill>
                  <a:srgbClr val="9E2903"/>
                </a:solidFill>
              </a:rPr>
              <a:t>8</a:t>
            </a:r>
          </a:p>
        </p:txBody>
      </p:sp>
      <p:sp>
        <p:nvSpPr>
          <p:cNvPr id="48" name="Rektangel 47">
            <a:extLst>
              <a:ext uri="{FF2B5EF4-FFF2-40B4-BE49-F238E27FC236}">
                <a16:creationId xmlns:a16="http://schemas.microsoft.com/office/drawing/2014/main" id="{F17AB748-9D2F-074F-80B7-193B9A3EFDBA}"/>
              </a:ext>
            </a:extLst>
          </p:cNvPr>
          <p:cNvSpPr/>
          <p:nvPr/>
        </p:nvSpPr>
        <p:spPr>
          <a:xfrm>
            <a:off x="6007328" y="350494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800" b="1" dirty="0">
                <a:solidFill>
                  <a:srgbClr val="9E2903"/>
                </a:solidFill>
              </a:rPr>
              <a:t>=</a:t>
            </a:r>
          </a:p>
        </p:txBody>
      </p:sp>
      <p:sp>
        <p:nvSpPr>
          <p:cNvPr id="49" name="Rektangel 48">
            <a:extLst>
              <a:ext uri="{FF2B5EF4-FFF2-40B4-BE49-F238E27FC236}">
                <a16:creationId xmlns:a16="http://schemas.microsoft.com/office/drawing/2014/main" id="{B0F1EF19-F1C1-9B49-B689-479146EFC0DE}"/>
              </a:ext>
            </a:extLst>
          </p:cNvPr>
          <p:cNvSpPr/>
          <p:nvPr/>
        </p:nvSpPr>
        <p:spPr>
          <a:xfrm>
            <a:off x="6450184" y="3523766"/>
            <a:ext cx="7038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>
                <a:solidFill>
                  <a:srgbClr val="9E2903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0850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21" grpId="0"/>
      <p:bldP spid="22" grpId="0"/>
      <p:bldP spid="33" grpId="0"/>
      <p:bldP spid="36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632EA330-5940-DE4E-88DB-7D58E4A25875}"/>
              </a:ext>
            </a:extLst>
          </p:cNvPr>
          <p:cNvSpPr/>
          <p:nvPr/>
        </p:nvSpPr>
        <p:spPr>
          <a:xfrm>
            <a:off x="1835333" y="604773"/>
            <a:ext cx="6683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När man tar ett tal </a:t>
            </a:r>
            <a:r>
              <a:rPr lang="sv-SE" dirty="0">
                <a:solidFill>
                  <a:srgbClr val="9E2903"/>
                </a:solidFill>
              </a:rPr>
              <a:t>gånger</a:t>
            </a:r>
            <a:r>
              <a:rPr lang="sv-SE" dirty="0"/>
              <a:t> ett annat tal kallas det för </a:t>
            </a:r>
            <a:r>
              <a:rPr lang="sv-SE" i="1" dirty="0">
                <a:solidFill>
                  <a:srgbClr val="9E2903"/>
                </a:solidFill>
              </a:rPr>
              <a:t>multiplikation</a:t>
            </a:r>
            <a:r>
              <a:rPr lang="sv-SE" dirty="0"/>
              <a:t>.    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2FA31751-916B-5F49-91F6-44E9B3627489}"/>
              </a:ext>
            </a:extLst>
          </p:cNvPr>
          <p:cNvSpPr/>
          <p:nvPr/>
        </p:nvSpPr>
        <p:spPr>
          <a:xfrm>
            <a:off x="2835414" y="1007749"/>
            <a:ext cx="4546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Talen som man multiplicerar kallas</a:t>
            </a:r>
            <a:r>
              <a:rPr lang="sv-SE" dirty="0">
                <a:solidFill>
                  <a:srgbClr val="9E2903"/>
                </a:solidFill>
              </a:rPr>
              <a:t> </a:t>
            </a:r>
            <a:r>
              <a:rPr lang="sv-SE" i="1" dirty="0">
                <a:solidFill>
                  <a:srgbClr val="9E2903"/>
                </a:solidFill>
              </a:rPr>
              <a:t>faktorer</a:t>
            </a:r>
            <a:r>
              <a:rPr lang="sv-SE" dirty="0"/>
              <a:t>.   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5BC8E708-E34D-BA4C-9B60-4636BBBD1862}"/>
              </a:ext>
            </a:extLst>
          </p:cNvPr>
          <p:cNvSpPr/>
          <p:nvPr/>
        </p:nvSpPr>
        <p:spPr>
          <a:xfrm>
            <a:off x="3519168" y="1410725"/>
            <a:ext cx="2339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Svaret kallas </a:t>
            </a:r>
            <a:r>
              <a:rPr lang="sv-SE" i="1" dirty="0">
                <a:solidFill>
                  <a:srgbClr val="9E2903"/>
                </a:solidFill>
              </a:rPr>
              <a:t>produkt</a:t>
            </a:r>
            <a:r>
              <a:rPr lang="sv-SE" dirty="0"/>
              <a:t>.   </a:t>
            </a:r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83FF6367-737D-E548-8271-7516C77F12EB}"/>
              </a:ext>
            </a:extLst>
          </p:cNvPr>
          <p:cNvGrpSpPr/>
          <p:nvPr/>
        </p:nvGrpSpPr>
        <p:grpSpPr>
          <a:xfrm>
            <a:off x="3001383" y="2487717"/>
            <a:ext cx="4023360" cy="1513233"/>
            <a:chOff x="3001383" y="2487717"/>
            <a:chExt cx="4023360" cy="1513233"/>
          </a:xfrm>
        </p:grpSpPr>
        <p:pic>
          <p:nvPicPr>
            <p:cNvPr id="12" name="Bildobjekt 11">
              <a:extLst>
                <a:ext uri="{FF2B5EF4-FFF2-40B4-BE49-F238E27FC236}">
                  <a16:creationId xmlns:a16="http://schemas.microsoft.com/office/drawing/2014/main" id="{6589321A-DF56-D648-93D1-8C29EB56E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01383" y="2487717"/>
              <a:ext cx="4023360" cy="1513233"/>
            </a:xfrm>
            <a:prstGeom prst="rect">
              <a:avLst/>
            </a:prstGeom>
          </p:spPr>
        </p:pic>
        <p:pic>
          <p:nvPicPr>
            <p:cNvPr id="13" name="Bildobjekt 12">
              <a:extLst>
                <a:ext uri="{FF2B5EF4-FFF2-40B4-BE49-F238E27FC236}">
                  <a16:creationId xmlns:a16="http://schemas.microsoft.com/office/drawing/2014/main" id="{69F9F059-1FAC-DF47-98B0-041B3BBF6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64517" y="3280368"/>
              <a:ext cx="3497091" cy="485962"/>
            </a:xfrm>
            <a:prstGeom prst="rect">
              <a:avLst/>
            </a:prstGeom>
          </p:spPr>
        </p:pic>
      </p:grp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621A2F64-FB18-3A40-8183-7390D569B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190" y="3280368"/>
            <a:ext cx="745374" cy="270642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A1B1D60A-4BD2-E041-9A75-28E964E5F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058" y="3280368"/>
            <a:ext cx="745374" cy="270642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ECCB9852-31C9-C746-8106-95596713D8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3926" y="3288994"/>
            <a:ext cx="1074882" cy="28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7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Bildobjekt 59">
            <a:extLst>
              <a:ext uri="{FF2B5EF4-FFF2-40B4-BE49-F238E27FC236}">
                <a16:creationId xmlns:a16="http://schemas.microsoft.com/office/drawing/2014/main" id="{72EA2BFC-D130-9A44-8951-24F4A7687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516" y="1250483"/>
            <a:ext cx="4027029" cy="3317371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E3CB02D1-C88E-0843-A595-B83A8A54E0CD}"/>
              </a:ext>
            </a:extLst>
          </p:cNvPr>
          <p:cNvSpPr/>
          <p:nvPr/>
        </p:nvSpPr>
        <p:spPr>
          <a:xfrm>
            <a:off x="3371423" y="204446"/>
            <a:ext cx="2412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i="1" dirty="0">
                <a:solidFill>
                  <a:srgbClr val="8E2503"/>
                </a:solidFill>
                <a:latin typeface="+mj-lt"/>
              </a:rPr>
              <a:t>Multiplikationstabellen</a:t>
            </a:r>
            <a:endParaRPr lang="sv-SE" i="1" dirty="0">
              <a:solidFill>
                <a:srgbClr val="8E2503"/>
              </a:solidFill>
              <a:effectLst/>
              <a:latin typeface="+mj-lt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8CD251A-848A-3144-B3B0-B42A89FE222D}"/>
              </a:ext>
            </a:extLst>
          </p:cNvPr>
          <p:cNvSpPr/>
          <p:nvPr/>
        </p:nvSpPr>
        <p:spPr>
          <a:xfrm>
            <a:off x="1710044" y="735246"/>
            <a:ext cx="60503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För att multiplikation kan man ta hjälp av en sådan här ruta: </a:t>
            </a:r>
          </a:p>
        </p:txBody>
      </p:sp>
      <p:sp>
        <p:nvSpPr>
          <p:cNvPr id="44" name="Ellips 43">
            <a:extLst>
              <a:ext uri="{FF2B5EF4-FFF2-40B4-BE49-F238E27FC236}">
                <a16:creationId xmlns:a16="http://schemas.microsoft.com/office/drawing/2014/main" id="{8D09F932-9FFC-D343-8677-7A85E49DF4F5}"/>
              </a:ext>
            </a:extLst>
          </p:cNvPr>
          <p:cNvSpPr/>
          <p:nvPr/>
        </p:nvSpPr>
        <p:spPr>
          <a:xfrm>
            <a:off x="4193637" y="2525051"/>
            <a:ext cx="253149" cy="209312"/>
          </a:xfrm>
          <a:prstGeom prst="ellipse">
            <a:avLst/>
          </a:prstGeom>
          <a:solidFill>
            <a:schemeClr val="accent2">
              <a:lumMod val="75000"/>
              <a:alpha val="3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7D522151-D61B-684C-AC8F-38B330BFC70A}"/>
              </a:ext>
            </a:extLst>
          </p:cNvPr>
          <p:cNvSpPr/>
          <p:nvPr/>
        </p:nvSpPr>
        <p:spPr>
          <a:xfrm>
            <a:off x="2759055" y="2506160"/>
            <a:ext cx="216692" cy="228205"/>
          </a:xfrm>
          <a:prstGeom prst="rect">
            <a:avLst/>
          </a:prstGeom>
          <a:solidFill>
            <a:srgbClr val="9E2903">
              <a:alpha val="32000"/>
            </a:srgbClr>
          </a:solidFill>
          <a:ln w="28575">
            <a:solidFill>
              <a:srgbClr val="721E02">
                <a:alpha val="85000"/>
              </a:srgbClr>
            </a:solidFill>
          </a:ln>
        </p:spPr>
        <p:txBody>
          <a:bodyPr wrap="square">
            <a:spAutoFit/>
          </a:bodyPr>
          <a:lstStyle/>
          <a:p>
            <a:endParaRPr lang="sv-SE" sz="2000" b="1" baseline="30000" dirty="0">
              <a:solidFill>
                <a:srgbClr val="9E2903"/>
              </a:solidFill>
            </a:endParaRPr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5055E9E1-3A84-AE43-8D91-6B14C963E102}"/>
              </a:ext>
            </a:extLst>
          </p:cNvPr>
          <p:cNvSpPr/>
          <p:nvPr/>
        </p:nvSpPr>
        <p:spPr>
          <a:xfrm>
            <a:off x="4193637" y="4286209"/>
            <a:ext cx="243009" cy="224073"/>
          </a:xfrm>
          <a:prstGeom prst="rect">
            <a:avLst/>
          </a:prstGeom>
          <a:solidFill>
            <a:srgbClr val="9E2903">
              <a:alpha val="39000"/>
            </a:srgbClr>
          </a:solidFill>
          <a:ln w="28575">
            <a:solidFill>
              <a:srgbClr val="721E02"/>
            </a:solidFill>
          </a:ln>
        </p:spPr>
        <p:txBody>
          <a:bodyPr wrap="square">
            <a:spAutoFit/>
          </a:bodyPr>
          <a:lstStyle/>
          <a:p>
            <a:endParaRPr lang="sv-SE" sz="2000" b="1" baseline="30000" dirty="0">
              <a:solidFill>
                <a:srgbClr val="9E2903"/>
              </a:solidFill>
            </a:endParaRPr>
          </a:p>
        </p:txBody>
      </p:sp>
      <p:sp>
        <p:nvSpPr>
          <p:cNvPr id="90" name="Rektangel 89">
            <a:extLst>
              <a:ext uri="{FF2B5EF4-FFF2-40B4-BE49-F238E27FC236}">
                <a16:creationId xmlns:a16="http://schemas.microsoft.com/office/drawing/2014/main" id="{C5F2E49C-42BA-B94E-977D-822C7BD8CF45}"/>
              </a:ext>
            </a:extLst>
          </p:cNvPr>
          <p:cNvSpPr/>
          <p:nvPr/>
        </p:nvSpPr>
        <p:spPr>
          <a:xfrm>
            <a:off x="860098" y="4764098"/>
            <a:ext cx="44440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För att räkna ut </a:t>
            </a:r>
            <a:r>
              <a:rPr lang="sv-SE" dirty="0">
                <a:solidFill>
                  <a:srgbClr val="9E2903"/>
                </a:solidFill>
              </a:rPr>
              <a:t>6 ∙ 4 </a:t>
            </a:r>
            <a:r>
              <a:rPr lang="sv-SE" dirty="0"/>
              <a:t>följer du de </a:t>
            </a:r>
            <a:r>
              <a:rPr lang="sv-SE" dirty="0">
                <a:solidFill>
                  <a:srgbClr val="721E02"/>
                </a:solidFill>
              </a:rPr>
              <a:t>röda</a:t>
            </a:r>
            <a:r>
              <a:rPr lang="sv-SE" dirty="0"/>
              <a:t> pilarna.  </a:t>
            </a:r>
          </a:p>
        </p:txBody>
      </p:sp>
      <p:sp>
        <p:nvSpPr>
          <p:cNvPr id="91" name="Rektangel 90">
            <a:extLst>
              <a:ext uri="{FF2B5EF4-FFF2-40B4-BE49-F238E27FC236}">
                <a16:creationId xmlns:a16="http://schemas.microsoft.com/office/drawing/2014/main" id="{D21888A8-93D5-2749-99DD-D7141F9600FF}"/>
              </a:ext>
            </a:extLst>
          </p:cNvPr>
          <p:cNvSpPr/>
          <p:nvPr/>
        </p:nvSpPr>
        <p:spPr>
          <a:xfrm>
            <a:off x="5157793" y="4777166"/>
            <a:ext cx="1515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De möts i </a:t>
            </a:r>
            <a:r>
              <a:rPr lang="sv-SE" dirty="0">
                <a:solidFill>
                  <a:srgbClr val="9E2903"/>
                </a:solidFill>
              </a:rPr>
              <a:t>24</a:t>
            </a:r>
            <a:r>
              <a:rPr lang="sv-SE" dirty="0"/>
              <a:t>. </a:t>
            </a:r>
          </a:p>
        </p:txBody>
      </p:sp>
      <p:sp>
        <p:nvSpPr>
          <p:cNvPr id="92" name="Rektangel 91">
            <a:extLst>
              <a:ext uri="{FF2B5EF4-FFF2-40B4-BE49-F238E27FC236}">
                <a16:creationId xmlns:a16="http://schemas.microsoft.com/office/drawing/2014/main" id="{2AF52B43-0F07-C34F-8D36-7298FF7FA23C}"/>
              </a:ext>
            </a:extLst>
          </p:cNvPr>
          <p:cNvSpPr/>
          <p:nvPr/>
        </p:nvSpPr>
        <p:spPr>
          <a:xfrm>
            <a:off x="6502437" y="4764098"/>
            <a:ext cx="20852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Alltså är 6 ∙ 4 = 24.</a:t>
            </a:r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A8886276-79FF-4E49-8714-D032EEBDF999}"/>
              </a:ext>
            </a:extLst>
          </p:cNvPr>
          <p:cNvSpPr/>
          <p:nvPr/>
        </p:nvSpPr>
        <p:spPr>
          <a:xfrm>
            <a:off x="860098" y="5328812"/>
            <a:ext cx="44440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För att räkna ut </a:t>
            </a:r>
            <a:r>
              <a:rPr lang="sv-SE" dirty="0">
                <a:solidFill>
                  <a:srgbClr val="0070C0"/>
                </a:solidFill>
              </a:rPr>
              <a:t>4 ∙ 6 </a:t>
            </a:r>
            <a:r>
              <a:rPr lang="sv-SE" dirty="0"/>
              <a:t>följer du de </a:t>
            </a:r>
            <a:r>
              <a:rPr lang="sv-SE" dirty="0">
                <a:solidFill>
                  <a:srgbClr val="0070C0"/>
                </a:solidFill>
              </a:rPr>
              <a:t>blå</a:t>
            </a:r>
            <a:r>
              <a:rPr lang="sv-SE" dirty="0"/>
              <a:t> pilarna.  </a:t>
            </a:r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9B2A8432-7A90-E94C-B3F9-8DF30C66997C}"/>
              </a:ext>
            </a:extLst>
          </p:cNvPr>
          <p:cNvSpPr/>
          <p:nvPr/>
        </p:nvSpPr>
        <p:spPr>
          <a:xfrm>
            <a:off x="4987515" y="5328812"/>
            <a:ext cx="22552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De möts också i  </a:t>
            </a:r>
            <a:r>
              <a:rPr lang="sv-SE" dirty="0">
                <a:solidFill>
                  <a:srgbClr val="0070C0"/>
                </a:solidFill>
              </a:rPr>
              <a:t>24</a:t>
            </a:r>
            <a:r>
              <a:rPr lang="sv-SE" dirty="0"/>
              <a:t>. </a:t>
            </a:r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C15ACCF1-FCB0-114B-AED7-56FF8AB20FC9}"/>
              </a:ext>
            </a:extLst>
          </p:cNvPr>
          <p:cNvSpPr/>
          <p:nvPr/>
        </p:nvSpPr>
        <p:spPr>
          <a:xfrm>
            <a:off x="6898289" y="5315744"/>
            <a:ext cx="20852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Även 4 ∙ 6 = 24.</a:t>
            </a:r>
          </a:p>
        </p:txBody>
      </p:sp>
      <p:sp>
        <p:nvSpPr>
          <p:cNvPr id="47" name="Rektangel 46">
            <a:extLst>
              <a:ext uri="{FF2B5EF4-FFF2-40B4-BE49-F238E27FC236}">
                <a16:creationId xmlns:a16="http://schemas.microsoft.com/office/drawing/2014/main" id="{9A1D1A13-3B53-CA4C-B53F-280626975BC8}"/>
              </a:ext>
            </a:extLst>
          </p:cNvPr>
          <p:cNvSpPr/>
          <p:nvPr/>
        </p:nvSpPr>
        <p:spPr>
          <a:xfrm>
            <a:off x="2192817" y="5952053"/>
            <a:ext cx="5084812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dirty="0"/>
              <a:t>Det spelar ingen roll i vilken ordning du multiplicerar faktorerna, produkten är ändå densamma</a:t>
            </a:r>
            <a:r>
              <a:rPr lang="sv-SE" dirty="0">
                <a:solidFill>
                  <a:schemeClr val="tx1"/>
                </a:solidFill>
              </a:rPr>
              <a:t>.</a:t>
            </a:r>
          </a:p>
        </p:txBody>
      </p:sp>
      <p:cxnSp>
        <p:nvCxnSpPr>
          <p:cNvPr id="29" name="Rak pil 28">
            <a:extLst>
              <a:ext uri="{FF2B5EF4-FFF2-40B4-BE49-F238E27FC236}">
                <a16:creationId xmlns:a16="http://schemas.microsoft.com/office/drawing/2014/main" id="{88EC1AD9-4A43-FA4D-B220-A7B735EA4C05}"/>
              </a:ext>
            </a:extLst>
          </p:cNvPr>
          <p:cNvCxnSpPr>
            <a:cxnSpLocks/>
          </p:cNvCxnSpPr>
          <p:nvPr/>
        </p:nvCxnSpPr>
        <p:spPr>
          <a:xfrm>
            <a:off x="2974048" y="2621679"/>
            <a:ext cx="1219589" cy="0"/>
          </a:xfrm>
          <a:prstGeom prst="straightConnector1">
            <a:avLst/>
          </a:prstGeom>
          <a:ln w="19050">
            <a:solidFill>
              <a:srgbClr val="721E0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Rak pil 29">
            <a:extLst>
              <a:ext uri="{FF2B5EF4-FFF2-40B4-BE49-F238E27FC236}">
                <a16:creationId xmlns:a16="http://schemas.microsoft.com/office/drawing/2014/main" id="{63018472-5457-9346-94EC-5F564DAC3A56}"/>
              </a:ext>
            </a:extLst>
          </p:cNvPr>
          <p:cNvCxnSpPr>
            <a:cxnSpLocks/>
            <a:endCxn id="44" idx="4"/>
          </p:cNvCxnSpPr>
          <p:nvPr/>
        </p:nvCxnSpPr>
        <p:spPr>
          <a:xfrm flipV="1">
            <a:off x="4309979" y="2734363"/>
            <a:ext cx="10233" cy="1551846"/>
          </a:xfrm>
          <a:prstGeom prst="straightConnector1">
            <a:avLst/>
          </a:prstGeom>
          <a:ln w="19050">
            <a:solidFill>
              <a:srgbClr val="721E0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Ellips 32">
            <a:extLst>
              <a:ext uri="{FF2B5EF4-FFF2-40B4-BE49-F238E27FC236}">
                <a16:creationId xmlns:a16="http://schemas.microsoft.com/office/drawing/2014/main" id="{54536352-6670-A64D-BF6B-B3E9A057AC07}"/>
              </a:ext>
            </a:extLst>
          </p:cNvPr>
          <p:cNvSpPr/>
          <p:nvPr/>
        </p:nvSpPr>
        <p:spPr>
          <a:xfrm>
            <a:off x="4904644" y="3114380"/>
            <a:ext cx="253149" cy="209312"/>
          </a:xfrm>
          <a:prstGeom prst="ellipse">
            <a:avLst/>
          </a:prstGeom>
          <a:solidFill>
            <a:schemeClr val="accent1">
              <a:lumMod val="75000"/>
              <a:alpha val="3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625F6F8F-53AC-F348-B516-66C9BDE75439}"/>
              </a:ext>
            </a:extLst>
          </p:cNvPr>
          <p:cNvSpPr/>
          <p:nvPr/>
        </p:nvSpPr>
        <p:spPr>
          <a:xfrm>
            <a:off x="2759055" y="3095487"/>
            <a:ext cx="205766" cy="228205"/>
          </a:xfrm>
          <a:prstGeom prst="rect">
            <a:avLst/>
          </a:prstGeom>
          <a:solidFill>
            <a:schemeClr val="accent1">
              <a:lumMod val="75000"/>
              <a:alpha val="42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sv-SE" sz="2000" b="1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5E70498B-2FC5-8847-A27D-868F8514E1C9}"/>
              </a:ext>
            </a:extLst>
          </p:cNvPr>
          <p:cNvSpPr/>
          <p:nvPr/>
        </p:nvSpPr>
        <p:spPr>
          <a:xfrm>
            <a:off x="4914552" y="4281319"/>
            <a:ext cx="224370" cy="224073"/>
          </a:xfrm>
          <a:prstGeom prst="rect">
            <a:avLst/>
          </a:prstGeom>
          <a:solidFill>
            <a:schemeClr val="accent1">
              <a:lumMod val="75000"/>
              <a:alpha val="54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sv-SE" sz="2000" b="1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6" name="Rak pil 35">
            <a:extLst>
              <a:ext uri="{FF2B5EF4-FFF2-40B4-BE49-F238E27FC236}">
                <a16:creationId xmlns:a16="http://schemas.microsoft.com/office/drawing/2014/main" id="{8B10EEC9-44D4-CA4F-8B1F-0CEC5780D4A3}"/>
              </a:ext>
            </a:extLst>
          </p:cNvPr>
          <p:cNvCxnSpPr>
            <a:cxnSpLocks/>
          </p:cNvCxnSpPr>
          <p:nvPr/>
        </p:nvCxnSpPr>
        <p:spPr>
          <a:xfrm>
            <a:off x="2983955" y="3240057"/>
            <a:ext cx="1930597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ak pil 36">
            <a:extLst>
              <a:ext uri="{FF2B5EF4-FFF2-40B4-BE49-F238E27FC236}">
                <a16:creationId xmlns:a16="http://schemas.microsoft.com/office/drawing/2014/main" id="{77048A26-64B9-3740-B627-878C4D3DB7AB}"/>
              </a:ext>
            </a:extLst>
          </p:cNvPr>
          <p:cNvCxnSpPr>
            <a:cxnSpLocks/>
            <a:stCxn id="35" idx="0"/>
            <a:endCxn id="33" idx="4"/>
          </p:cNvCxnSpPr>
          <p:nvPr/>
        </p:nvCxnSpPr>
        <p:spPr>
          <a:xfrm flipV="1">
            <a:off x="5026737" y="3323692"/>
            <a:ext cx="4482" cy="95762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953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44" grpId="0" animBg="1"/>
      <p:bldP spid="22" grpId="0" animBg="1"/>
      <p:bldP spid="46" grpId="0" animBg="1"/>
      <p:bldP spid="90" grpId="0"/>
      <p:bldP spid="91" grpId="0"/>
      <p:bldP spid="92" grpId="0"/>
      <p:bldP spid="39" grpId="0"/>
      <p:bldP spid="40" grpId="0"/>
      <p:bldP spid="41" grpId="0"/>
      <p:bldP spid="47" grpId="0" animBg="1"/>
      <p:bldP spid="33" grpId="0" animBg="1"/>
      <p:bldP spid="3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B43CED9-D30B-B545-8809-207969304BCF}"/>
              </a:ext>
            </a:extLst>
          </p:cNvPr>
          <p:cNvSpPr/>
          <p:nvPr/>
        </p:nvSpPr>
        <p:spPr>
          <a:xfrm>
            <a:off x="3690646" y="321785"/>
            <a:ext cx="98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i="1" dirty="0">
                <a:solidFill>
                  <a:srgbClr val="8E2503"/>
                </a:solidFill>
                <a:latin typeface="+mj-lt"/>
              </a:rPr>
              <a:t>Exempel</a:t>
            </a:r>
            <a:endParaRPr lang="sv-SE" i="1" dirty="0">
              <a:solidFill>
                <a:srgbClr val="8E2503"/>
              </a:solidFill>
              <a:effectLst/>
              <a:latin typeface="+mj-lt"/>
            </a:endParaRPr>
          </a:p>
        </p:txBody>
      </p:sp>
      <p:graphicFrame>
        <p:nvGraphicFramePr>
          <p:cNvPr id="17" name="Tabell 16">
            <a:extLst>
              <a:ext uri="{FF2B5EF4-FFF2-40B4-BE49-F238E27FC236}">
                <a16:creationId xmlns:a16="http://schemas.microsoft.com/office/drawing/2014/main" id="{558A090D-E99E-BB4F-B645-B08E8078ADBA}"/>
              </a:ext>
            </a:extLst>
          </p:cNvPr>
          <p:cNvGraphicFramePr>
            <a:graphicFrameLocks noGrp="1"/>
          </p:cNvGraphicFramePr>
          <p:nvPr/>
        </p:nvGraphicFramePr>
        <p:xfrm>
          <a:off x="4283771" y="1052228"/>
          <a:ext cx="2959401" cy="274320"/>
        </p:xfrm>
        <a:graphic>
          <a:graphicData uri="http://schemas.openxmlformats.org/drawingml/2006/table">
            <a:tbl>
              <a:tblPr/>
              <a:tblGrid>
                <a:gridCol w="2959401">
                  <a:extLst>
                    <a:ext uri="{9D8B030D-6E8A-4147-A177-3AD203B41FA5}">
                      <a16:colId xmlns:a16="http://schemas.microsoft.com/office/drawing/2014/main" val="3592561623"/>
                    </a:ext>
                  </a:extLst>
                </a:gridCol>
              </a:tblGrid>
              <a:tr h="42208">
                <a:tc>
                  <a:txBody>
                    <a:bodyPr/>
                    <a:lstStyle/>
                    <a:p>
                      <a:r>
                        <a:rPr lang="sv-SE" b="1" dirty="0">
                          <a:effectLst/>
                          <a:latin typeface="+mn-lt"/>
                        </a:rPr>
                        <a:t>Skriv beräkningen på två sätt.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453111"/>
                  </a:ext>
                </a:extLst>
              </a:tr>
            </a:tbl>
          </a:graphicData>
        </a:graphic>
      </p:graphicFrame>
      <p:graphicFrame>
        <p:nvGraphicFramePr>
          <p:cNvPr id="18" name="Tabell 17">
            <a:extLst>
              <a:ext uri="{FF2B5EF4-FFF2-40B4-BE49-F238E27FC236}">
                <a16:creationId xmlns:a16="http://schemas.microsoft.com/office/drawing/2014/main" id="{D48B95CE-E321-344C-9D91-73C1BC4A3C16}"/>
              </a:ext>
            </a:extLst>
          </p:cNvPr>
          <p:cNvGraphicFramePr>
            <a:graphicFrameLocks noGrp="1"/>
          </p:cNvGraphicFramePr>
          <p:nvPr/>
        </p:nvGraphicFramePr>
        <p:xfrm>
          <a:off x="3223844" y="4945279"/>
          <a:ext cx="1721493" cy="274320"/>
        </p:xfrm>
        <a:graphic>
          <a:graphicData uri="http://schemas.openxmlformats.org/drawingml/2006/table">
            <a:tbl>
              <a:tblPr/>
              <a:tblGrid>
                <a:gridCol w="1721493">
                  <a:extLst>
                    <a:ext uri="{9D8B030D-6E8A-4147-A177-3AD203B41FA5}">
                      <a16:colId xmlns:a16="http://schemas.microsoft.com/office/drawing/2014/main" val="16366554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v-SE" u="sng" dirty="0">
                          <a:effectLst/>
                          <a:latin typeface="Bradley Hand" pitchFamily="2" charset="77"/>
                        </a:rPr>
                        <a:t>Svar</a:t>
                      </a:r>
                      <a:r>
                        <a:rPr lang="sv-SE" u="none" dirty="0">
                          <a:effectLst/>
                          <a:latin typeface="Bradley Hand" pitchFamily="2" charset="77"/>
                        </a:rPr>
                        <a:t> :</a:t>
                      </a:r>
                      <a:endParaRPr lang="sv-SE" dirty="0">
                        <a:effectLst/>
                        <a:latin typeface="Bradley Hand" pitchFamily="2" charset="77"/>
                      </a:endParaRP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7915931"/>
                  </a:ext>
                </a:extLst>
              </a:tr>
            </a:tbl>
          </a:graphicData>
        </a:graphic>
      </p:graphicFrame>
      <p:graphicFrame>
        <p:nvGraphicFramePr>
          <p:cNvPr id="19" name="Tabell 18">
            <a:extLst>
              <a:ext uri="{FF2B5EF4-FFF2-40B4-BE49-F238E27FC236}">
                <a16:creationId xmlns:a16="http://schemas.microsoft.com/office/drawing/2014/main" id="{E011193A-1E08-DE42-A7BF-FC9A745C2B18}"/>
              </a:ext>
            </a:extLst>
          </p:cNvPr>
          <p:cNvGraphicFramePr>
            <a:graphicFrameLocks noGrp="1"/>
          </p:cNvGraphicFramePr>
          <p:nvPr/>
        </p:nvGraphicFramePr>
        <p:xfrm>
          <a:off x="3954127" y="4945279"/>
          <a:ext cx="1992762" cy="274320"/>
        </p:xfrm>
        <a:graphic>
          <a:graphicData uri="http://schemas.openxmlformats.org/drawingml/2006/table">
            <a:tbl>
              <a:tblPr/>
              <a:tblGrid>
                <a:gridCol w="1992762">
                  <a:extLst>
                    <a:ext uri="{9D8B030D-6E8A-4147-A177-3AD203B41FA5}">
                      <a16:colId xmlns:a16="http://schemas.microsoft.com/office/drawing/2014/main" val="16366554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v-SE" dirty="0">
                          <a:effectLst/>
                          <a:latin typeface="Bradley Hand" pitchFamily="2" charset="77"/>
                        </a:rPr>
                        <a:t>Det är 12 humlor.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7915931"/>
                  </a:ext>
                </a:extLst>
              </a:tr>
            </a:tbl>
          </a:graphicData>
        </a:graphic>
      </p:graphicFrame>
      <p:sp>
        <p:nvSpPr>
          <p:cNvPr id="12" name="Rektangel 11">
            <a:extLst>
              <a:ext uri="{FF2B5EF4-FFF2-40B4-BE49-F238E27FC236}">
                <a16:creationId xmlns:a16="http://schemas.microsoft.com/office/drawing/2014/main" id="{A47947EE-06CF-1D46-BC5C-A9A5EB3B774B}"/>
              </a:ext>
            </a:extLst>
          </p:cNvPr>
          <p:cNvSpPr/>
          <p:nvPr/>
        </p:nvSpPr>
        <p:spPr>
          <a:xfrm>
            <a:off x="1612599" y="1004722"/>
            <a:ext cx="2959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>
                <a:latin typeface="+mn-lt"/>
              </a:rPr>
              <a:t>Hur många humlor är det? 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D25C090D-4173-0B46-BD85-85603E1D1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48" b="98647" l="2000" r="91636">
                        <a14:foregroundMark x1="2000" y1="4330" x2="4364" y2="10555"/>
                        <a14:foregroundMark x1="40000" y1="4465" x2="39455" y2="12449"/>
                        <a14:foregroundMark x1="75818" y1="3248" x2="77636" y2="4736"/>
                        <a14:foregroundMark x1="74364" y1="32747" x2="76545" y2="30988"/>
                        <a14:foregroundMark x1="74909" y1="57781" x2="77091" y2="57104"/>
                        <a14:foregroundMark x1="75636" y1="84438" x2="82909" y2="90663"/>
                        <a14:foregroundMark x1="82364" y1="92422" x2="76545" y2="95940"/>
                        <a14:foregroundMark x1="76545" y1="97294" x2="82182" y2="94452"/>
                        <a14:foregroundMark x1="77091" y1="98647" x2="81818" y2="94993"/>
                        <a14:foregroundMark x1="75273" y1="71177" x2="90727" y2="62652"/>
                        <a14:foregroundMark x1="85455" y1="67253" x2="78545" y2="69012"/>
                        <a14:foregroundMark x1="78545" y1="70771" x2="81818" y2="67524"/>
                        <a14:foregroundMark x1="75636" y1="43572" x2="90727" y2="35453"/>
                        <a14:foregroundMark x1="38727" y1="56834" x2="42364" y2="61976"/>
                        <a14:foregroundMark x1="50727" y1="63735" x2="54727" y2="63058"/>
                        <a14:foregroundMark x1="2545" y1="97023" x2="6364" y2="87145"/>
                        <a14:foregroundMark x1="4364" y1="97023" x2="12364" y2="92016"/>
                        <a14:foregroundMark x1="3818" y1="55480" x2="4909" y2="56834"/>
                        <a14:foregroundMark x1="4909" y1="68606" x2="18000" y2="62788"/>
                        <a14:foregroundMark x1="3455" y1="31529" x2="10000" y2="35047"/>
                        <a14:foregroundMark x1="10000" y1="39919" x2="20364" y2="35453"/>
                        <a14:foregroundMark x1="39091" y1="31664" x2="42000" y2="30176"/>
                        <a14:foregroundMark x1="42000" y1="40054" x2="54727" y2="36130"/>
                        <a14:foregroundMark x1="4364" y1="11637" x2="7091" y2="12720"/>
                        <a14:foregroundMark x1="15091" y1="12449" x2="16909" y2="9202"/>
                        <a14:foregroundMark x1="77091" y1="13126" x2="77091" y2="14479"/>
                        <a14:foregroundMark x1="6727" y1="8660" x2="6364" y2="4330"/>
                        <a14:foregroundMark x1="41455" y1="63058" x2="42909" y2="58457"/>
                        <a14:foregroundMark x1="5818" y1="89581" x2="5818" y2="84709"/>
                        <a14:foregroundMark x1="8182" y1="87821" x2="6909" y2="84303"/>
                        <a14:foregroundMark x1="43273" y1="36265" x2="42182" y2="30447"/>
                        <a14:foregroundMark x1="40909" y1="30853" x2="40727" y2="29770"/>
                        <a14:foregroundMark x1="38364" y1="60352" x2="39636" y2="56969"/>
                        <a14:foregroundMark x1="39091" y1="57645" x2="37818" y2="60893"/>
                        <a14:foregroundMark x1="89273" y1="87957" x2="90909" y2="88498"/>
                        <a14:foregroundMark x1="78545" y1="34371" x2="78727" y2="31258"/>
                        <a14:foregroundMark x1="78727" y1="29905" x2="78727" y2="31664"/>
                        <a14:foregroundMark x1="3273" y1="31800" x2="7091" y2="30447"/>
                        <a14:foregroundMark x1="74909" y1="31664" x2="78000" y2="30717"/>
                        <a14:foregroundMark x1="40545" y1="14614" x2="42909" y2="13802"/>
                        <a14:foregroundMark x1="3818" y1="31394" x2="3818" y2="30447"/>
                        <a14:foregroundMark x1="3636" y1="30447" x2="4545" y2="30041"/>
                        <a14:foregroundMark x1="16727" y1="35047" x2="18545" y2="35318"/>
                        <a14:foregroundMark x1="18727" y1="35047" x2="19455" y2="35047"/>
                        <a14:foregroundMark x1="76727" y1="29770" x2="75636" y2="31258"/>
                        <a14:foregroundMark x1="89636" y1="35589" x2="90364" y2="35589"/>
                        <a14:foregroundMark x1="90364" y1="35453" x2="91455" y2="35047"/>
                        <a14:foregroundMark x1="90364" y1="35859" x2="90545" y2="35047"/>
                        <a14:foregroundMark x1="90545" y1="34912" x2="91636" y2="34912"/>
                        <a14:foregroundMark x1="87455" y1="36265" x2="91091" y2="34912"/>
                        <a14:foregroundMark x1="85273" y1="37889" x2="90909" y2="35318"/>
                        <a14:foregroundMark x1="90364" y1="34641" x2="88545" y2="34912"/>
                        <a14:foregroundMark x1="88545" y1="34641" x2="91636" y2="35859"/>
                        <a14:foregroundMark x1="87273" y1="35047" x2="91636" y2="35318"/>
                        <a14:foregroundMark x1="6182" y1="34912" x2="4909" y2="30988"/>
                        <a14:foregroundMark x1="13636" y1="35589" x2="19455" y2="35589"/>
                        <a14:foregroundMark x1="4909" y1="33559" x2="4909" y2="30717"/>
                        <a14:foregroundMark x1="2727" y1="35859" x2="6182" y2="30853"/>
                        <a14:foregroundMark x1="5273" y1="30311" x2="6545" y2="30041"/>
                        <a14:foregroundMark x1="4727" y1="30717" x2="7091" y2="30717"/>
                        <a14:foregroundMark x1="42182" y1="7984" x2="42727" y2="3789"/>
                        <a14:foregroundMark x1="6182" y1="34777" x2="6909" y2="294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9811" y="1741564"/>
            <a:ext cx="1232824" cy="1656467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83AF3300-BC36-D845-8891-2669B9D0ED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78" b="92150" l="2732" r="95902">
                        <a14:foregroundMark x1="84836" y1="79439" x2="86339" y2="77570"/>
                        <a14:foregroundMark x1="86339" y1="86916" x2="86202" y2="92710"/>
                        <a14:foregroundMark x1="86202" y1="92523" x2="93306" y2="86168"/>
                        <a14:foregroundMark x1="89891" y1="88598" x2="96038" y2="85981"/>
                        <a14:foregroundMark x1="84699" y1="90280" x2="86475" y2="83925"/>
                        <a14:foregroundMark x1="57923" y1="77570" x2="60109" y2="77944"/>
                        <a14:foregroundMark x1="30328" y1="78879" x2="39891" y2="84673"/>
                        <a14:foregroundMark x1="3005" y1="79252" x2="6421" y2="77944"/>
                        <a14:foregroundMark x1="3962" y1="42243" x2="5191" y2="40935"/>
                        <a14:foregroundMark x1="30874" y1="43178" x2="33060" y2="42243"/>
                        <a14:foregroundMark x1="58333" y1="40561" x2="60792" y2="53645"/>
                        <a14:foregroundMark x1="84973" y1="42617" x2="85656" y2="39813"/>
                        <a14:foregroundMark x1="84426" y1="6168" x2="89344" y2="10280"/>
                        <a14:foregroundMark x1="57650" y1="5234" x2="58333" y2="4112"/>
                        <a14:foregroundMark x1="31557" y1="4860" x2="41120" y2="12897"/>
                        <a14:foregroundMark x1="2732" y1="9533" x2="4508" y2="31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0722" y="2162973"/>
            <a:ext cx="1635878" cy="1195622"/>
          </a:xfrm>
          <a:prstGeom prst="rect">
            <a:avLst/>
          </a:prstGeom>
        </p:spPr>
      </p:pic>
      <p:sp>
        <p:nvSpPr>
          <p:cNvPr id="14" name="Vänster klammerparentes 13">
            <a:extLst>
              <a:ext uri="{FF2B5EF4-FFF2-40B4-BE49-F238E27FC236}">
                <a16:creationId xmlns:a16="http://schemas.microsoft.com/office/drawing/2014/main" id="{0CB797C4-F5F4-7F41-8145-4A9DA9BA7588}"/>
              </a:ext>
            </a:extLst>
          </p:cNvPr>
          <p:cNvSpPr/>
          <p:nvPr/>
        </p:nvSpPr>
        <p:spPr>
          <a:xfrm>
            <a:off x="2330450" y="1811969"/>
            <a:ext cx="165100" cy="1546626"/>
          </a:xfrm>
          <a:prstGeom prst="leftBrace">
            <a:avLst>
              <a:gd name="adj1" fmla="val 8333"/>
              <a:gd name="adj2" fmla="val 50589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Vänster klammerparentes 19">
            <a:extLst>
              <a:ext uri="{FF2B5EF4-FFF2-40B4-BE49-F238E27FC236}">
                <a16:creationId xmlns:a16="http://schemas.microsoft.com/office/drawing/2014/main" id="{64082770-CBCA-DD4F-A311-8C413AEBC6B6}"/>
              </a:ext>
            </a:extLst>
          </p:cNvPr>
          <p:cNvSpPr/>
          <p:nvPr/>
        </p:nvSpPr>
        <p:spPr>
          <a:xfrm rot="16200000">
            <a:off x="3051870" y="2985975"/>
            <a:ext cx="165100" cy="989213"/>
          </a:xfrm>
          <a:prstGeom prst="leftBrace">
            <a:avLst>
              <a:gd name="adj1" fmla="val 8333"/>
              <a:gd name="adj2" fmla="val 50589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005270B1-9C78-3E4E-AB04-E019A38C3B62}"/>
              </a:ext>
            </a:extLst>
          </p:cNvPr>
          <p:cNvSpPr txBox="1"/>
          <p:nvPr/>
        </p:nvSpPr>
        <p:spPr>
          <a:xfrm>
            <a:off x="2057400" y="2400616"/>
            <a:ext cx="27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9E2903"/>
                </a:solidFill>
              </a:rPr>
              <a:t>4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28CA789C-A5EB-6144-9B58-A03B8E8C889B}"/>
              </a:ext>
            </a:extLst>
          </p:cNvPr>
          <p:cNvSpPr txBox="1"/>
          <p:nvPr/>
        </p:nvSpPr>
        <p:spPr>
          <a:xfrm>
            <a:off x="2996307" y="3503029"/>
            <a:ext cx="27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9E2903"/>
                </a:solidFill>
              </a:rPr>
              <a:t>3</a:t>
            </a:r>
          </a:p>
        </p:txBody>
      </p:sp>
      <p:sp>
        <p:nvSpPr>
          <p:cNvPr id="22" name="Vänster klammerparentes 21">
            <a:extLst>
              <a:ext uri="{FF2B5EF4-FFF2-40B4-BE49-F238E27FC236}">
                <a16:creationId xmlns:a16="http://schemas.microsoft.com/office/drawing/2014/main" id="{D41F98C5-BB50-2A4C-BCC3-3BA4EC503C87}"/>
              </a:ext>
            </a:extLst>
          </p:cNvPr>
          <p:cNvSpPr/>
          <p:nvPr/>
        </p:nvSpPr>
        <p:spPr>
          <a:xfrm>
            <a:off x="5242557" y="2369382"/>
            <a:ext cx="165100" cy="989213"/>
          </a:xfrm>
          <a:prstGeom prst="leftBrace">
            <a:avLst>
              <a:gd name="adj1" fmla="val 8333"/>
              <a:gd name="adj2" fmla="val 50589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587A7E69-DC4D-AE44-972E-0995CBB5EED6}"/>
              </a:ext>
            </a:extLst>
          </p:cNvPr>
          <p:cNvSpPr txBox="1"/>
          <p:nvPr/>
        </p:nvSpPr>
        <p:spPr>
          <a:xfrm>
            <a:off x="4944799" y="2679322"/>
            <a:ext cx="27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9E2903"/>
                </a:solidFill>
              </a:rPr>
              <a:t>3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7C4B2D0E-7830-8740-812A-DF3149613C49}"/>
              </a:ext>
            </a:extLst>
          </p:cNvPr>
          <p:cNvSpPr/>
          <p:nvPr/>
        </p:nvSpPr>
        <p:spPr>
          <a:xfrm>
            <a:off x="2593845" y="3959845"/>
            <a:ext cx="885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+mn-lt"/>
              </a:rPr>
              <a:t>3</a:t>
            </a:r>
            <a:r>
              <a:rPr lang="sv-SE" dirty="0"/>
              <a:t> ∙ 4 = </a:t>
            </a:r>
            <a:r>
              <a:rPr lang="sv-SE" dirty="0">
                <a:latin typeface="+mn-lt"/>
              </a:rPr>
              <a:t> 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C5DB6E9C-3EA2-7844-AB9E-1630DC0434C8}"/>
              </a:ext>
            </a:extLst>
          </p:cNvPr>
          <p:cNvSpPr/>
          <p:nvPr/>
        </p:nvSpPr>
        <p:spPr>
          <a:xfrm>
            <a:off x="3223844" y="3959845"/>
            <a:ext cx="5887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12 </a:t>
            </a:r>
            <a:r>
              <a:rPr lang="sv-SE" dirty="0">
                <a:latin typeface="+mn-lt"/>
              </a:rPr>
              <a:t> 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5F5A6E70-557C-524B-981E-ED6A35C4D7B8}"/>
              </a:ext>
            </a:extLst>
          </p:cNvPr>
          <p:cNvSpPr/>
          <p:nvPr/>
        </p:nvSpPr>
        <p:spPr>
          <a:xfrm>
            <a:off x="5664617" y="3959845"/>
            <a:ext cx="885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+mn-lt"/>
              </a:rPr>
              <a:t>4</a:t>
            </a:r>
            <a:r>
              <a:rPr lang="sv-SE" dirty="0"/>
              <a:t> ∙ 3 = </a:t>
            </a:r>
            <a:r>
              <a:rPr lang="sv-SE" dirty="0">
                <a:latin typeface="+mn-lt"/>
              </a:rPr>
              <a:t> </a:t>
            </a: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01A05E0E-A2EE-164F-8249-85E9F90D9D29}"/>
              </a:ext>
            </a:extLst>
          </p:cNvPr>
          <p:cNvSpPr/>
          <p:nvPr/>
        </p:nvSpPr>
        <p:spPr>
          <a:xfrm>
            <a:off x="6294616" y="3959845"/>
            <a:ext cx="5887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12 </a:t>
            </a:r>
            <a:r>
              <a:rPr lang="sv-SE" dirty="0">
                <a:latin typeface="+mn-lt"/>
              </a:rPr>
              <a:t> </a:t>
            </a:r>
          </a:p>
        </p:txBody>
      </p:sp>
      <p:sp>
        <p:nvSpPr>
          <p:cNvPr id="28" name="Vänster klammerparentes 27">
            <a:extLst>
              <a:ext uri="{FF2B5EF4-FFF2-40B4-BE49-F238E27FC236}">
                <a16:creationId xmlns:a16="http://schemas.microsoft.com/office/drawing/2014/main" id="{BC733E95-8830-0248-B65A-C3DDAD6BF56A}"/>
              </a:ext>
            </a:extLst>
          </p:cNvPr>
          <p:cNvSpPr/>
          <p:nvPr/>
        </p:nvSpPr>
        <p:spPr>
          <a:xfrm rot="16200000">
            <a:off x="6189881" y="2715792"/>
            <a:ext cx="165100" cy="1546626"/>
          </a:xfrm>
          <a:prstGeom prst="leftBrace">
            <a:avLst>
              <a:gd name="adj1" fmla="val 8333"/>
              <a:gd name="adj2" fmla="val 50589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BAD8A3EA-E6F9-7D45-AD55-DC4824759CE4}"/>
              </a:ext>
            </a:extLst>
          </p:cNvPr>
          <p:cNvSpPr txBox="1"/>
          <p:nvPr/>
        </p:nvSpPr>
        <p:spPr>
          <a:xfrm>
            <a:off x="6130548" y="3503029"/>
            <a:ext cx="27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9E2903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0287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4" grpId="0" animBg="1"/>
      <p:bldP spid="20" grpId="0" animBg="1"/>
      <p:bldP spid="15" grpId="0"/>
      <p:bldP spid="21" grpId="0"/>
      <p:bldP spid="22" grpId="0" animBg="1"/>
      <p:bldP spid="23" grpId="0"/>
      <p:bldP spid="24" grpId="0"/>
      <p:bldP spid="25" grpId="0"/>
      <p:bldP spid="26" grpId="0"/>
      <p:bldP spid="27" grpId="0"/>
      <p:bldP spid="28" grpId="0" animBg="1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B43CED9-D30B-B545-8809-207969304BCF}"/>
              </a:ext>
            </a:extLst>
          </p:cNvPr>
          <p:cNvSpPr/>
          <p:nvPr/>
        </p:nvSpPr>
        <p:spPr>
          <a:xfrm>
            <a:off x="3690646" y="264786"/>
            <a:ext cx="98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i="1" dirty="0">
                <a:solidFill>
                  <a:srgbClr val="8E2503"/>
                </a:solidFill>
                <a:latin typeface="+mj-lt"/>
              </a:rPr>
              <a:t>Exempel</a:t>
            </a:r>
            <a:endParaRPr lang="sv-SE" i="1" dirty="0">
              <a:solidFill>
                <a:srgbClr val="8E2503"/>
              </a:solidFill>
              <a:effectLst/>
              <a:latin typeface="+mj-lt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C6A0EFF4-2154-F040-8F86-C0BAC07226E7}"/>
              </a:ext>
            </a:extLst>
          </p:cNvPr>
          <p:cNvSpPr/>
          <p:nvPr/>
        </p:nvSpPr>
        <p:spPr>
          <a:xfrm>
            <a:off x="3608216" y="1087495"/>
            <a:ext cx="87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6 ∙ 2  =</a:t>
            </a:r>
            <a:r>
              <a:rPr lang="sv-SE" b="1" dirty="0">
                <a:latin typeface="+mn-lt"/>
              </a:rPr>
              <a:t> 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9BC76E53-C7C7-A84E-B76D-B3A9A5445535}"/>
              </a:ext>
            </a:extLst>
          </p:cNvPr>
          <p:cNvSpPr/>
          <p:nvPr/>
        </p:nvSpPr>
        <p:spPr>
          <a:xfrm>
            <a:off x="4399005" y="1087495"/>
            <a:ext cx="87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12</a:t>
            </a:r>
            <a:r>
              <a:rPr lang="sv-SE" b="1" dirty="0">
                <a:latin typeface="+mn-lt"/>
              </a:rPr>
              <a:t> 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18EAEBF7-B22D-A94D-8C78-EDFBFF7F98F9}"/>
              </a:ext>
            </a:extLst>
          </p:cNvPr>
          <p:cNvSpPr/>
          <p:nvPr/>
        </p:nvSpPr>
        <p:spPr>
          <a:xfrm>
            <a:off x="3608216" y="1540872"/>
            <a:ext cx="87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5 ∙ 3  =</a:t>
            </a:r>
            <a:r>
              <a:rPr lang="sv-SE" b="1" dirty="0">
                <a:latin typeface="+mn-lt"/>
              </a:rPr>
              <a:t> 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F547B30-F2B8-2448-8191-AA7BBF4BA92D}"/>
              </a:ext>
            </a:extLst>
          </p:cNvPr>
          <p:cNvSpPr/>
          <p:nvPr/>
        </p:nvSpPr>
        <p:spPr>
          <a:xfrm>
            <a:off x="4399005" y="1540872"/>
            <a:ext cx="87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15</a:t>
            </a:r>
            <a:r>
              <a:rPr lang="sv-SE" b="1" dirty="0">
                <a:latin typeface="+mn-lt"/>
              </a:rPr>
              <a:t> </a:t>
            </a:r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1CD7E088-2D47-3440-BBDA-1026690CAADC}"/>
              </a:ext>
            </a:extLst>
          </p:cNvPr>
          <p:cNvSpPr/>
          <p:nvPr/>
        </p:nvSpPr>
        <p:spPr>
          <a:xfrm>
            <a:off x="3608216" y="1994249"/>
            <a:ext cx="87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8 ∙ 0  =</a:t>
            </a:r>
            <a:r>
              <a:rPr lang="sv-SE" b="1" dirty="0">
                <a:latin typeface="+mn-lt"/>
              </a:rPr>
              <a:t> </a:t>
            </a: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7F43C904-D643-0C43-B833-CE1966BE831C}"/>
              </a:ext>
            </a:extLst>
          </p:cNvPr>
          <p:cNvSpPr/>
          <p:nvPr/>
        </p:nvSpPr>
        <p:spPr>
          <a:xfrm>
            <a:off x="4498114" y="1994249"/>
            <a:ext cx="87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0</a:t>
            </a:r>
            <a:r>
              <a:rPr lang="sv-SE" b="1" dirty="0">
                <a:latin typeface="+mn-lt"/>
              </a:rPr>
              <a:t> </a:t>
            </a: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F7C97B69-1B32-A245-A111-022D5687DF30}"/>
              </a:ext>
            </a:extLst>
          </p:cNvPr>
          <p:cNvSpPr/>
          <p:nvPr/>
        </p:nvSpPr>
        <p:spPr>
          <a:xfrm>
            <a:off x="3608216" y="2447626"/>
            <a:ext cx="87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2 ∙ 9  =</a:t>
            </a:r>
            <a:r>
              <a:rPr lang="sv-SE" b="1" dirty="0">
                <a:latin typeface="+mn-lt"/>
              </a:rPr>
              <a:t> </a:t>
            </a: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B18EBD21-C501-C340-8C2E-C45505FBCB3D}"/>
              </a:ext>
            </a:extLst>
          </p:cNvPr>
          <p:cNvSpPr/>
          <p:nvPr/>
        </p:nvSpPr>
        <p:spPr>
          <a:xfrm>
            <a:off x="4399005" y="2447626"/>
            <a:ext cx="87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18</a:t>
            </a:r>
            <a:r>
              <a:rPr lang="sv-SE" b="1" dirty="0">
                <a:latin typeface="+mn-lt"/>
              </a:rPr>
              <a:t> </a:t>
            </a:r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AC6AC96D-77F7-0B42-ADD3-BDF1401A8231}"/>
              </a:ext>
            </a:extLst>
          </p:cNvPr>
          <p:cNvSpPr/>
          <p:nvPr/>
        </p:nvSpPr>
        <p:spPr>
          <a:xfrm>
            <a:off x="3608216" y="2901003"/>
            <a:ext cx="87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5 ∙ 4  =</a:t>
            </a:r>
            <a:r>
              <a:rPr lang="sv-SE" b="1" dirty="0">
                <a:latin typeface="+mn-lt"/>
              </a:rPr>
              <a:t> </a:t>
            </a:r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1AF988F1-7BE4-0D43-9561-BA1D070A62E3}"/>
              </a:ext>
            </a:extLst>
          </p:cNvPr>
          <p:cNvSpPr/>
          <p:nvPr/>
        </p:nvSpPr>
        <p:spPr>
          <a:xfrm>
            <a:off x="4399005" y="2901003"/>
            <a:ext cx="87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20</a:t>
            </a:r>
            <a:r>
              <a:rPr lang="sv-SE" b="1" dirty="0">
                <a:latin typeface="+mn-lt"/>
              </a:rPr>
              <a:t> </a:t>
            </a: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1BA5DE9A-5155-494E-92ED-EF0EA7C6BECF}"/>
              </a:ext>
            </a:extLst>
          </p:cNvPr>
          <p:cNvSpPr/>
          <p:nvPr/>
        </p:nvSpPr>
        <p:spPr>
          <a:xfrm>
            <a:off x="3627005" y="3354380"/>
            <a:ext cx="87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3 ∙ 3  =</a:t>
            </a:r>
            <a:r>
              <a:rPr lang="sv-SE" b="1" dirty="0">
                <a:latin typeface="+mn-lt"/>
              </a:rPr>
              <a:t> </a:t>
            </a: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28EBF029-7884-CC43-826A-E9DE14D442E0}"/>
              </a:ext>
            </a:extLst>
          </p:cNvPr>
          <p:cNvSpPr/>
          <p:nvPr/>
        </p:nvSpPr>
        <p:spPr>
          <a:xfrm>
            <a:off x="4498114" y="3354380"/>
            <a:ext cx="87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9</a:t>
            </a:r>
            <a:r>
              <a:rPr lang="sv-SE" b="1" dirty="0">
                <a:latin typeface="+mn-lt"/>
              </a:rPr>
              <a:t> </a:t>
            </a: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7E3889E5-FC94-1C4D-9521-8305B8F38F4B}"/>
              </a:ext>
            </a:extLst>
          </p:cNvPr>
          <p:cNvSpPr/>
          <p:nvPr/>
        </p:nvSpPr>
        <p:spPr>
          <a:xfrm>
            <a:off x="3642451" y="3856377"/>
            <a:ext cx="87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4 ∙ 2  =</a:t>
            </a:r>
            <a:r>
              <a:rPr lang="sv-SE" b="1" dirty="0">
                <a:latin typeface="+mn-lt"/>
              </a:rPr>
              <a:t> </a:t>
            </a:r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FA841345-0E8F-7648-B9CE-0DFD11099488}"/>
              </a:ext>
            </a:extLst>
          </p:cNvPr>
          <p:cNvSpPr/>
          <p:nvPr/>
        </p:nvSpPr>
        <p:spPr>
          <a:xfrm>
            <a:off x="4498113" y="3854552"/>
            <a:ext cx="87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8</a:t>
            </a:r>
            <a:r>
              <a:rPr lang="sv-SE" b="1" dirty="0">
                <a:latin typeface="+mn-lt"/>
              </a:rPr>
              <a:t> </a:t>
            </a:r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8D509C45-50F2-214F-9593-684F99B395D3}"/>
              </a:ext>
            </a:extLst>
          </p:cNvPr>
          <p:cNvSpPr/>
          <p:nvPr/>
        </p:nvSpPr>
        <p:spPr>
          <a:xfrm>
            <a:off x="3645370" y="4329514"/>
            <a:ext cx="87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9 ∙ 3  =</a:t>
            </a:r>
            <a:r>
              <a:rPr lang="sv-SE" b="1" dirty="0">
                <a:latin typeface="+mn-lt"/>
              </a:rPr>
              <a:t> </a:t>
            </a:r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6A847215-74C3-6943-90D7-03B0177E9A52}"/>
              </a:ext>
            </a:extLst>
          </p:cNvPr>
          <p:cNvSpPr/>
          <p:nvPr/>
        </p:nvSpPr>
        <p:spPr>
          <a:xfrm>
            <a:off x="4436159" y="4329514"/>
            <a:ext cx="87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27</a:t>
            </a:r>
            <a:r>
              <a:rPr lang="sv-SE" b="1" dirty="0">
                <a:latin typeface="+mn-lt"/>
              </a:rPr>
              <a:t> </a:t>
            </a: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7012C201-A23D-0148-9BBF-D6CA0E75F110}"/>
              </a:ext>
            </a:extLst>
          </p:cNvPr>
          <p:cNvSpPr/>
          <p:nvPr/>
        </p:nvSpPr>
        <p:spPr>
          <a:xfrm>
            <a:off x="3645370" y="4802651"/>
            <a:ext cx="87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2 ∙ 2  =</a:t>
            </a:r>
            <a:r>
              <a:rPr lang="sv-SE" b="1" dirty="0">
                <a:latin typeface="+mn-lt"/>
              </a:rPr>
              <a:t> </a:t>
            </a:r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225B6955-6C1E-804D-A22E-663A19084C6C}"/>
              </a:ext>
            </a:extLst>
          </p:cNvPr>
          <p:cNvSpPr/>
          <p:nvPr/>
        </p:nvSpPr>
        <p:spPr>
          <a:xfrm>
            <a:off x="4515301" y="4802651"/>
            <a:ext cx="87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4</a:t>
            </a:r>
            <a:r>
              <a:rPr lang="sv-SE" b="1" dirty="0">
                <a:latin typeface="+mn-lt"/>
              </a:rPr>
              <a:t> </a:t>
            </a:r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5B9A3471-8DC8-FB4F-B26C-D1B68D425B29}"/>
              </a:ext>
            </a:extLst>
          </p:cNvPr>
          <p:cNvSpPr/>
          <p:nvPr/>
        </p:nvSpPr>
        <p:spPr>
          <a:xfrm>
            <a:off x="3531239" y="5256028"/>
            <a:ext cx="10250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10 ∙ 4  =</a:t>
            </a:r>
            <a:r>
              <a:rPr lang="sv-SE" b="1" dirty="0">
                <a:latin typeface="+mn-lt"/>
              </a:rPr>
              <a:t> </a:t>
            </a:r>
          </a:p>
        </p:txBody>
      </p:sp>
      <p:sp>
        <p:nvSpPr>
          <p:cNvPr id="45" name="Rektangel 44">
            <a:extLst>
              <a:ext uri="{FF2B5EF4-FFF2-40B4-BE49-F238E27FC236}">
                <a16:creationId xmlns:a16="http://schemas.microsoft.com/office/drawing/2014/main" id="{32A7BA62-5B42-CF41-87A8-8CF4AD443057}"/>
              </a:ext>
            </a:extLst>
          </p:cNvPr>
          <p:cNvSpPr/>
          <p:nvPr/>
        </p:nvSpPr>
        <p:spPr>
          <a:xfrm>
            <a:off x="4399005" y="5257202"/>
            <a:ext cx="87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40</a:t>
            </a:r>
            <a:r>
              <a:rPr lang="sv-SE" b="1" dirty="0">
                <a:latin typeface="+mn-l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019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20" grpId="0"/>
      <p:bldP spid="23" grpId="0"/>
      <p:bldP spid="24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B43CED9-D30B-B545-8809-207969304BCF}"/>
              </a:ext>
            </a:extLst>
          </p:cNvPr>
          <p:cNvSpPr/>
          <p:nvPr/>
        </p:nvSpPr>
        <p:spPr>
          <a:xfrm>
            <a:off x="3690646" y="264786"/>
            <a:ext cx="98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i="1" dirty="0">
                <a:solidFill>
                  <a:srgbClr val="8E2503"/>
                </a:solidFill>
                <a:latin typeface="+mj-lt"/>
              </a:rPr>
              <a:t>Exempel</a:t>
            </a:r>
            <a:endParaRPr lang="sv-SE" i="1" dirty="0">
              <a:solidFill>
                <a:srgbClr val="8E2503"/>
              </a:solidFill>
              <a:effectLst/>
              <a:latin typeface="+mj-lt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C6A0EFF4-2154-F040-8F86-C0BAC07226E7}"/>
              </a:ext>
            </a:extLst>
          </p:cNvPr>
          <p:cNvSpPr/>
          <p:nvPr/>
        </p:nvSpPr>
        <p:spPr>
          <a:xfrm>
            <a:off x="3608216" y="1087495"/>
            <a:ext cx="87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6 ∙ 4  =</a:t>
            </a:r>
            <a:r>
              <a:rPr lang="sv-SE" b="1" dirty="0">
                <a:latin typeface="+mn-lt"/>
              </a:rPr>
              <a:t> 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9BC76E53-C7C7-A84E-B76D-B3A9A5445535}"/>
              </a:ext>
            </a:extLst>
          </p:cNvPr>
          <p:cNvSpPr/>
          <p:nvPr/>
        </p:nvSpPr>
        <p:spPr>
          <a:xfrm>
            <a:off x="4399005" y="1087495"/>
            <a:ext cx="87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24</a:t>
            </a:r>
            <a:r>
              <a:rPr lang="sv-SE" b="1" dirty="0">
                <a:latin typeface="+mn-lt"/>
              </a:rPr>
              <a:t> 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18EAEBF7-B22D-A94D-8C78-EDFBFF7F98F9}"/>
              </a:ext>
            </a:extLst>
          </p:cNvPr>
          <p:cNvSpPr/>
          <p:nvPr/>
        </p:nvSpPr>
        <p:spPr>
          <a:xfrm>
            <a:off x="3608216" y="1540872"/>
            <a:ext cx="87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7 ∙ 5  =</a:t>
            </a:r>
            <a:r>
              <a:rPr lang="sv-SE" b="1" dirty="0">
                <a:latin typeface="+mn-lt"/>
              </a:rPr>
              <a:t> 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F547B30-F2B8-2448-8191-AA7BBF4BA92D}"/>
              </a:ext>
            </a:extLst>
          </p:cNvPr>
          <p:cNvSpPr/>
          <p:nvPr/>
        </p:nvSpPr>
        <p:spPr>
          <a:xfrm>
            <a:off x="4399005" y="1540872"/>
            <a:ext cx="87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35</a:t>
            </a:r>
            <a:r>
              <a:rPr lang="sv-SE" b="1" dirty="0">
                <a:latin typeface="+mn-lt"/>
              </a:rPr>
              <a:t> </a:t>
            </a:r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1CD7E088-2D47-3440-BBDA-1026690CAADC}"/>
              </a:ext>
            </a:extLst>
          </p:cNvPr>
          <p:cNvSpPr/>
          <p:nvPr/>
        </p:nvSpPr>
        <p:spPr>
          <a:xfrm>
            <a:off x="3608216" y="1994249"/>
            <a:ext cx="87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8 ∙ 3  =</a:t>
            </a:r>
            <a:r>
              <a:rPr lang="sv-SE" b="1" dirty="0">
                <a:latin typeface="+mn-lt"/>
              </a:rPr>
              <a:t> </a:t>
            </a: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7F43C904-D643-0C43-B833-CE1966BE831C}"/>
              </a:ext>
            </a:extLst>
          </p:cNvPr>
          <p:cNvSpPr/>
          <p:nvPr/>
        </p:nvSpPr>
        <p:spPr>
          <a:xfrm>
            <a:off x="4399004" y="2001112"/>
            <a:ext cx="87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24</a:t>
            </a:r>
            <a:r>
              <a:rPr lang="sv-SE" b="1" dirty="0">
                <a:latin typeface="+mn-lt"/>
              </a:rPr>
              <a:t> </a:t>
            </a: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F7C97B69-1B32-A245-A111-022D5687DF30}"/>
              </a:ext>
            </a:extLst>
          </p:cNvPr>
          <p:cNvSpPr/>
          <p:nvPr/>
        </p:nvSpPr>
        <p:spPr>
          <a:xfrm>
            <a:off x="3608216" y="2447626"/>
            <a:ext cx="87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6 ∙ 9  =</a:t>
            </a:r>
            <a:r>
              <a:rPr lang="sv-SE" b="1" dirty="0">
                <a:latin typeface="+mn-lt"/>
              </a:rPr>
              <a:t> </a:t>
            </a: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B18EBD21-C501-C340-8C2E-C45505FBCB3D}"/>
              </a:ext>
            </a:extLst>
          </p:cNvPr>
          <p:cNvSpPr/>
          <p:nvPr/>
        </p:nvSpPr>
        <p:spPr>
          <a:xfrm>
            <a:off x="4399005" y="2447626"/>
            <a:ext cx="87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54</a:t>
            </a:r>
            <a:r>
              <a:rPr lang="sv-SE" b="1" dirty="0">
                <a:latin typeface="+mn-lt"/>
              </a:rPr>
              <a:t> </a:t>
            </a:r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AC6AC96D-77F7-0B42-ADD3-BDF1401A8231}"/>
              </a:ext>
            </a:extLst>
          </p:cNvPr>
          <p:cNvSpPr/>
          <p:nvPr/>
        </p:nvSpPr>
        <p:spPr>
          <a:xfrm>
            <a:off x="3608216" y="2901003"/>
            <a:ext cx="87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5 ∙ 5  =</a:t>
            </a:r>
            <a:r>
              <a:rPr lang="sv-SE" b="1" dirty="0">
                <a:latin typeface="+mn-lt"/>
              </a:rPr>
              <a:t> </a:t>
            </a:r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1AF988F1-7BE4-0D43-9561-BA1D070A62E3}"/>
              </a:ext>
            </a:extLst>
          </p:cNvPr>
          <p:cNvSpPr/>
          <p:nvPr/>
        </p:nvSpPr>
        <p:spPr>
          <a:xfrm>
            <a:off x="4399005" y="2901003"/>
            <a:ext cx="87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25</a:t>
            </a:r>
            <a:r>
              <a:rPr lang="sv-SE" b="1" dirty="0">
                <a:latin typeface="+mn-lt"/>
              </a:rPr>
              <a:t> </a:t>
            </a: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1BA5DE9A-5155-494E-92ED-EF0EA7C6BECF}"/>
              </a:ext>
            </a:extLst>
          </p:cNvPr>
          <p:cNvSpPr/>
          <p:nvPr/>
        </p:nvSpPr>
        <p:spPr>
          <a:xfrm>
            <a:off x="3499754" y="3354380"/>
            <a:ext cx="10722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10 ∙ 6  =</a:t>
            </a:r>
            <a:r>
              <a:rPr lang="sv-SE" b="1" dirty="0">
                <a:latin typeface="+mn-lt"/>
              </a:rPr>
              <a:t> </a:t>
            </a: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28EBF029-7884-CC43-826A-E9DE14D442E0}"/>
              </a:ext>
            </a:extLst>
          </p:cNvPr>
          <p:cNvSpPr/>
          <p:nvPr/>
        </p:nvSpPr>
        <p:spPr>
          <a:xfrm>
            <a:off x="4399003" y="3354380"/>
            <a:ext cx="87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60</a:t>
            </a:r>
            <a:r>
              <a:rPr lang="sv-SE" b="1" dirty="0">
                <a:latin typeface="+mn-lt"/>
              </a:rPr>
              <a:t> </a:t>
            </a: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7E3889E5-FC94-1C4D-9521-8305B8F38F4B}"/>
              </a:ext>
            </a:extLst>
          </p:cNvPr>
          <p:cNvSpPr/>
          <p:nvPr/>
        </p:nvSpPr>
        <p:spPr>
          <a:xfrm>
            <a:off x="3642451" y="3856377"/>
            <a:ext cx="87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9 ∙ 7  =</a:t>
            </a:r>
            <a:r>
              <a:rPr lang="sv-SE" b="1" dirty="0">
                <a:latin typeface="+mn-lt"/>
              </a:rPr>
              <a:t> </a:t>
            </a:r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FA841345-0E8F-7648-B9CE-0DFD11099488}"/>
              </a:ext>
            </a:extLst>
          </p:cNvPr>
          <p:cNvSpPr/>
          <p:nvPr/>
        </p:nvSpPr>
        <p:spPr>
          <a:xfrm>
            <a:off x="4399002" y="3856377"/>
            <a:ext cx="87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63</a:t>
            </a:r>
            <a:r>
              <a:rPr lang="sv-SE" b="1" dirty="0">
                <a:latin typeface="+mn-lt"/>
              </a:rPr>
              <a:t> </a:t>
            </a:r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8D509C45-50F2-214F-9593-684F99B395D3}"/>
              </a:ext>
            </a:extLst>
          </p:cNvPr>
          <p:cNvSpPr/>
          <p:nvPr/>
        </p:nvSpPr>
        <p:spPr>
          <a:xfrm>
            <a:off x="3645370" y="4329514"/>
            <a:ext cx="87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8 ∙ 6  =</a:t>
            </a:r>
            <a:r>
              <a:rPr lang="sv-SE" b="1" dirty="0">
                <a:latin typeface="+mn-lt"/>
              </a:rPr>
              <a:t> </a:t>
            </a:r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6A847215-74C3-6943-90D7-03B0177E9A52}"/>
              </a:ext>
            </a:extLst>
          </p:cNvPr>
          <p:cNvSpPr/>
          <p:nvPr/>
        </p:nvSpPr>
        <p:spPr>
          <a:xfrm>
            <a:off x="4399002" y="4327976"/>
            <a:ext cx="87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48</a:t>
            </a:r>
            <a:r>
              <a:rPr lang="sv-SE" b="1" dirty="0">
                <a:latin typeface="+mn-lt"/>
              </a:rPr>
              <a:t> </a:t>
            </a: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7012C201-A23D-0148-9BBF-D6CA0E75F110}"/>
              </a:ext>
            </a:extLst>
          </p:cNvPr>
          <p:cNvSpPr/>
          <p:nvPr/>
        </p:nvSpPr>
        <p:spPr>
          <a:xfrm>
            <a:off x="3642450" y="4802651"/>
            <a:ext cx="87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9 ∙ 9  =</a:t>
            </a:r>
            <a:r>
              <a:rPr lang="sv-SE" b="1" dirty="0">
                <a:latin typeface="+mn-lt"/>
              </a:rPr>
              <a:t> </a:t>
            </a:r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225B6955-6C1E-804D-A22E-663A19084C6C}"/>
              </a:ext>
            </a:extLst>
          </p:cNvPr>
          <p:cNvSpPr/>
          <p:nvPr/>
        </p:nvSpPr>
        <p:spPr>
          <a:xfrm>
            <a:off x="4399002" y="4802651"/>
            <a:ext cx="87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81</a:t>
            </a:r>
            <a:r>
              <a:rPr lang="sv-SE" b="1" dirty="0">
                <a:latin typeface="+mn-lt"/>
              </a:rPr>
              <a:t> 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B28D1EB4-A7DA-1A45-8F7A-16BFABF8B809}"/>
              </a:ext>
            </a:extLst>
          </p:cNvPr>
          <p:cNvSpPr/>
          <p:nvPr/>
        </p:nvSpPr>
        <p:spPr>
          <a:xfrm>
            <a:off x="3639103" y="5248466"/>
            <a:ext cx="87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5 ∙ 6  =</a:t>
            </a:r>
            <a:r>
              <a:rPr lang="sv-SE" b="1" dirty="0">
                <a:latin typeface="+mn-lt"/>
              </a:rPr>
              <a:t> 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89607AD0-1E2F-734B-AAD7-A98F6CBB37B8}"/>
              </a:ext>
            </a:extLst>
          </p:cNvPr>
          <p:cNvSpPr/>
          <p:nvPr/>
        </p:nvSpPr>
        <p:spPr>
          <a:xfrm>
            <a:off x="4399002" y="5248466"/>
            <a:ext cx="87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30</a:t>
            </a:r>
            <a:r>
              <a:rPr lang="sv-SE" b="1" dirty="0">
                <a:latin typeface="+mn-l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8376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20" grpId="0"/>
      <p:bldP spid="23" grpId="0"/>
      <p:bldP spid="24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22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B43CED9-D30B-B545-8809-207969304BCF}"/>
              </a:ext>
            </a:extLst>
          </p:cNvPr>
          <p:cNvSpPr/>
          <p:nvPr/>
        </p:nvSpPr>
        <p:spPr>
          <a:xfrm>
            <a:off x="3690646" y="264786"/>
            <a:ext cx="98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i="1" dirty="0">
                <a:solidFill>
                  <a:srgbClr val="8E2503"/>
                </a:solidFill>
                <a:latin typeface="+mj-lt"/>
              </a:rPr>
              <a:t>Exempel</a:t>
            </a:r>
            <a:endParaRPr lang="sv-SE" i="1" dirty="0">
              <a:solidFill>
                <a:srgbClr val="8E2503"/>
              </a:solidFill>
              <a:effectLst/>
              <a:latin typeface="+mj-lt"/>
            </a:endParaRPr>
          </a:p>
        </p:txBody>
      </p:sp>
      <p:graphicFrame>
        <p:nvGraphicFramePr>
          <p:cNvPr id="17" name="Tabell 16">
            <a:extLst>
              <a:ext uri="{FF2B5EF4-FFF2-40B4-BE49-F238E27FC236}">
                <a16:creationId xmlns:a16="http://schemas.microsoft.com/office/drawing/2014/main" id="{F6568C38-DE9E-E844-9896-A22D2EF1A745}"/>
              </a:ext>
            </a:extLst>
          </p:cNvPr>
          <p:cNvGraphicFramePr>
            <a:graphicFrameLocks noGrp="1"/>
          </p:cNvGraphicFramePr>
          <p:nvPr/>
        </p:nvGraphicFramePr>
        <p:xfrm>
          <a:off x="3500538" y="839910"/>
          <a:ext cx="3017471" cy="274320"/>
        </p:xfrm>
        <a:graphic>
          <a:graphicData uri="http://schemas.openxmlformats.org/drawingml/2006/table">
            <a:tbl>
              <a:tblPr/>
              <a:tblGrid>
                <a:gridCol w="3017471">
                  <a:extLst>
                    <a:ext uri="{9D8B030D-6E8A-4147-A177-3AD203B41FA5}">
                      <a16:colId xmlns:a16="http://schemas.microsoft.com/office/drawing/2014/main" val="35925616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v-SE" b="1" dirty="0">
                          <a:effectLst/>
                          <a:latin typeface="+mn-lt"/>
                        </a:rPr>
                        <a:t>Vilka tal är </a:t>
                      </a:r>
                      <a:r>
                        <a:rPr lang="sv-SE" b="1" i="1" dirty="0">
                          <a:effectLst/>
                          <a:latin typeface="+mn-lt"/>
                        </a:rPr>
                        <a:t>x </a:t>
                      </a:r>
                      <a:r>
                        <a:rPr lang="sv-SE" b="1" dirty="0">
                          <a:effectLst/>
                          <a:latin typeface="+mn-lt"/>
                        </a:rPr>
                        <a:t>och </a:t>
                      </a:r>
                      <a:r>
                        <a:rPr lang="sv-SE" b="1" i="1" dirty="0">
                          <a:effectLst/>
                          <a:latin typeface="+mn-lt"/>
                        </a:rPr>
                        <a:t>y</a:t>
                      </a:r>
                      <a:r>
                        <a:rPr lang="sv-SE" b="1" dirty="0">
                          <a:effectLst/>
                          <a:latin typeface="+mn-lt"/>
                        </a:rPr>
                        <a:t>?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453111"/>
                  </a:ext>
                </a:extLst>
              </a:tr>
            </a:tbl>
          </a:graphicData>
        </a:graphic>
      </p:graphicFrame>
      <p:sp>
        <p:nvSpPr>
          <p:cNvPr id="21" name="Rektangel 20">
            <a:extLst>
              <a:ext uri="{FF2B5EF4-FFF2-40B4-BE49-F238E27FC236}">
                <a16:creationId xmlns:a16="http://schemas.microsoft.com/office/drawing/2014/main" id="{79A6C564-D49A-C04C-91CD-C7C18F41901D}"/>
              </a:ext>
            </a:extLst>
          </p:cNvPr>
          <p:cNvSpPr/>
          <p:nvPr/>
        </p:nvSpPr>
        <p:spPr>
          <a:xfrm>
            <a:off x="2141744" y="2064125"/>
            <a:ext cx="23778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a) x</a:t>
            </a:r>
            <a:r>
              <a:rPr lang="sv-SE" i="1" dirty="0">
                <a:latin typeface="Bradley Hand" pitchFamily="2" charset="77"/>
              </a:rPr>
              <a:t> </a:t>
            </a:r>
            <a:r>
              <a:rPr lang="sv-SE" dirty="0"/>
              <a:t>∙</a:t>
            </a:r>
            <a:r>
              <a:rPr lang="sv-SE" dirty="0">
                <a:latin typeface="Bradley Hand" pitchFamily="2" charset="77"/>
              </a:rPr>
              <a:t> 6 </a:t>
            </a:r>
            <a:r>
              <a:rPr lang="sv-SE" dirty="0">
                <a:latin typeface="+mn-lt"/>
              </a:rPr>
              <a:t>=</a:t>
            </a:r>
            <a:r>
              <a:rPr lang="sv-SE" dirty="0">
                <a:latin typeface="Bradley Hand" pitchFamily="2" charset="77"/>
              </a:rPr>
              <a:t> 12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176FF6A4-4771-5A4F-B64E-E76CCD5D888C}"/>
              </a:ext>
            </a:extLst>
          </p:cNvPr>
          <p:cNvSpPr/>
          <p:nvPr/>
        </p:nvSpPr>
        <p:spPr>
          <a:xfrm>
            <a:off x="2390965" y="2511368"/>
            <a:ext cx="1152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2</a:t>
            </a:r>
            <a:r>
              <a:rPr lang="sv-SE" i="1" dirty="0">
                <a:latin typeface="Bradley Hand" pitchFamily="2" charset="77"/>
              </a:rPr>
              <a:t> </a:t>
            </a:r>
            <a:r>
              <a:rPr lang="sv-SE" dirty="0"/>
              <a:t>∙</a:t>
            </a:r>
            <a:r>
              <a:rPr lang="sv-SE" dirty="0">
                <a:latin typeface="Bradley Hand" pitchFamily="2" charset="77"/>
              </a:rPr>
              <a:t> 6 </a:t>
            </a:r>
            <a:r>
              <a:rPr lang="sv-SE" dirty="0"/>
              <a:t>=</a:t>
            </a:r>
            <a:r>
              <a:rPr lang="sv-SE" dirty="0">
                <a:latin typeface="Bradley Hand" pitchFamily="2" charset="77"/>
              </a:rPr>
              <a:t> 12</a:t>
            </a:r>
            <a:endParaRPr lang="sv-SE" dirty="0"/>
          </a:p>
        </p:txBody>
      </p:sp>
      <p:graphicFrame>
        <p:nvGraphicFramePr>
          <p:cNvPr id="9" name="Tabell 8">
            <a:extLst>
              <a:ext uri="{FF2B5EF4-FFF2-40B4-BE49-F238E27FC236}">
                <a16:creationId xmlns:a16="http://schemas.microsoft.com/office/drawing/2014/main" id="{2438FC7F-4377-5940-AE48-23748C0DB9FC}"/>
              </a:ext>
            </a:extLst>
          </p:cNvPr>
          <p:cNvGraphicFramePr>
            <a:graphicFrameLocks noGrp="1"/>
          </p:cNvGraphicFramePr>
          <p:nvPr/>
        </p:nvGraphicFramePr>
        <p:xfrm>
          <a:off x="2243368" y="1262868"/>
          <a:ext cx="1768071" cy="274320"/>
        </p:xfrm>
        <a:graphic>
          <a:graphicData uri="http://schemas.openxmlformats.org/drawingml/2006/table">
            <a:tbl>
              <a:tblPr/>
              <a:tblGrid>
                <a:gridCol w="1768071">
                  <a:extLst>
                    <a:ext uri="{9D8B030D-6E8A-4147-A177-3AD203B41FA5}">
                      <a16:colId xmlns:a16="http://schemas.microsoft.com/office/drawing/2014/main" val="35925616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v-SE" b="1" dirty="0">
                          <a:effectLst/>
                          <a:latin typeface="+mn-lt"/>
                        </a:rPr>
                        <a:t>a)  </a:t>
                      </a:r>
                      <a:r>
                        <a:rPr lang="sv-SE" b="1" i="1" dirty="0">
                          <a:effectLst/>
                          <a:latin typeface="+mn-lt"/>
                        </a:rPr>
                        <a:t>x </a:t>
                      </a:r>
                      <a:r>
                        <a:rPr lang="sv-SE" b="1" dirty="0">
                          <a:effectLst/>
                          <a:latin typeface="+mn-lt"/>
                        </a:rPr>
                        <a:t> </a:t>
                      </a:r>
                      <a:r>
                        <a:rPr lang="sv-SE" dirty="0"/>
                        <a:t>∙</a:t>
                      </a:r>
                      <a:r>
                        <a:rPr lang="sv-SE" b="1" dirty="0">
                          <a:effectLst/>
                          <a:latin typeface="+mn-lt"/>
                        </a:rPr>
                        <a:t>  6 = 12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453111"/>
                  </a:ext>
                </a:extLst>
              </a:tr>
            </a:tbl>
          </a:graphicData>
        </a:graphic>
      </p:graphicFrame>
      <p:sp>
        <p:nvSpPr>
          <p:cNvPr id="10" name="Rektangel 9">
            <a:extLst>
              <a:ext uri="{FF2B5EF4-FFF2-40B4-BE49-F238E27FC236}">
                <a16:creationId xmlns:a16="http://schemas.microsoft.com/office/drawing/2014/main" id="{DA619439-643C-5240-9550-12E56A4B1656}"/>
              </a:ext>
            </a:extLst>
          </p:cNvPr>
          <p:cNvSpPr/>
          <p:nvPr/>
        </p:nvSpPr>
        <p:spPr>
          <a:xfrm>
            <a:off x="5110304" y="2144115"/>
            <a:ext cx="376206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400" dirty="0"/>
              <a:t>Här betyder </a:t>
            </a:r>
            <a:r>
              <a:rPr lang="sv-SE" sz="1400" i="1" dirty="0"/>
              <a:t>x </a:t>
            </a:r>
            <a:r>
              <a:rPr lang="sv-SE" sz="1400" dirty="0"/>
              <a:t>ett hemligt tal. </a:t>
            </a:r>
          </a:p>
          <a:p>
            <a:r>
              <a:rPr lang="sv-SE" sz="1400" dirty="0"/>
              <a:t>Vilket tal ska du multiplicera med 6 för att få 12? </a:t>
            </a:r>
          </a:p>
        </p:txBody>
      </p:sp>
      <p:graphicFrame>
        <p:nvGraphicFramePr>
          <p:cNvPr id="16" name="Tabell 15">
            <a:extLst>
              <a:ext uri="{FF2B5EF4-FFF2-40B4-BE49-F238E27FC236}">
                <a16:creationId xmlns:a16="http://schemas.microsoft.com/office/drawing/2014/main" id="{5D225B8A-8571-5C45-A0AB-C3FC588D0485}"/>
              </a:ext>
            </a:extLst>
          </p:cNvPr>
          <p:cNvGraphicFramePr>
            <a:graphicFrameLocks noGrp="1"/>
          </p:cNvGraphicFramePr>
          <p:nvPr/>
        </p:nvGraphicFramePr>
        <p:xfrm>
          <a:off x="5009274" y="1297989"/>
          <a:ext cx="2784024" cy="274320"/>
        </p:xfrm>
        <a:graphic>
          <a:graphicData uri="http://schemas.openxmlformats.org/drawingml/2006/table">
            <a:tbl>
              <a:tblPr/>
              <a:tblGrid>
                <a:gridCol w="2784024">
                  <a:extLst>
                    <a:ext uri="{9D8B030D-6E8A-4147-A177-3AD203B41FA5}">
                      <a16:colId xmlns:a16="http://schemas.microsoft.com/office/drawing/2014/main" val="35925616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v-SE" b="1" dirty="0">
                          <a:effectLst/>
                          <a:latin typeface="+mn-lt"/>
                        </a:rPr>
                        <a:t>b)  </a:t>
                      </a:r>
                      <a:r>
                        <a:rPr lang="sv-SE" b="1" i="1" dirty="0">
                          <a:effectLst/>
                          <a:latin typeface="+mn-lt"/>
                        </a:rPr>
                        <a:t>y </a:t>
                      </a:r>
                      <a:r>
                        <a:rPr lang="sv-SE" dirty="0"/>
                        <a:t>∙ </a:t>
                      </a:r>
                      <a:r>
                        <a:rPr lang="sv-SE" b="1" dirty="0">
                          <a:effectLst/>
                          <a:latin typeface="+mn-lt"/>
                        </a:rPr>
                        <a:t>5 = 25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453111"/>
                  </a:ext>
                </a:extLst>
              </a:tr>
            </a:tbl>
          </a:graphicData>
        </a:graphic>
      </p:graphicFrame>
      <p:sp>
        <p:nvSpPr>
          <p:cNvPr id="18" name="Rektangel 17">
            <a:extLst>
              <a:ext uri="{FF2B5EF4-FFF2-40B4-BE49-F238E27FC236}">
                <a16:creationId xmlns:a16="http://schemas.microsoft.com/office/drawing/2014/main" id="{2128F4CF-2516-3D4C-9DF3-7D693131629D}"/>
              </a:ext>
            </a:extLst>
          </p:cNvPr>
          <p:cNvSpPr/>
          <p:nvPr/>
        </p:nvSpPr>
        <p:spPr>
          <a:xfrm>
            <a:off x="2782733" y="2904920"/>
            <a:ext cx="470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x </a:t>
            </a:r>
            <a:r>
              <a:rPr lang="sv-SE" dirty="0"/>
              <a:t>=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285CD0C3-33DE-684D-AEB4-F8F11ECCAB00}"/>
              </a:ext>
            </a:extLst>
          </p:cNvPr>
          <p:cNvSpPr/>
          <p:nvPr/>
        </p:nvSpPr>
        <p:spPr>
          <a:xfrm>
            <a:off x="3128347" y="2899606"/>
            <a:ext cx="328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2</a:t>
            </a:r>
            <a:endParaRPr lang="sv-SE" dirty="0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90823FD1-9206-1449-A02B-76CC5B0F4B1C}"/>
              </a:ext>
            </a:extLst>
          </p:cNvPr>
          <p:cNvSpPr/>
          <p:nvPr/>
        </p:nvSpPr>
        <p:spPr>
          <a:xfrm>
            <a:off x="2141744" y="3958394"/>
            <a:ext cx="23778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b) y</a:t>
            </a:r>
            <a:r>
              <a:rPr lang="sv-SE" i="1" dirty="0">
                <a:latin typeface="Bradley Hand" pitchFamily="2" charset="77"/>
              </a:rPr>
              <a:t> </a:t>
            </a:r>
            <a:r>
              <a:rPr lang="sv-SE" dirty="0"/>
              <a:t>∙</a:t>
            </a:r>
            <a:r>
              <a:rPr lang="sv-SE" dirty="0">
                <a:latin typeface="Bradley Hand" pitchFamily="2" charset="77"/>
              </a:rPr>
              <a:t> 5 </a:t>
            </a:r>
            <a:r>
              <a:rPr lang="sv-SE" dirty="0">
                <a:latin typeface="+mn-lt"/>
              </a:rPr>
              <a:t>=</a:t>
            </a:r>
            <a:r>
              <a:rPr lang="sv-SE" dirty="0">
                <a:latin typeface="Bradley Hand" pitchFamily="2" charset="77"/>
              </a:rPr>
              <a:t> 25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230C910A-3218-1C4C-945B-A60142482561}"/>
              </a:ext>
            </a:extLst>
          </p:cNvPr>
          <p:cNvSpPr/>
          <p:nvPr/>
        </p:nvSpPr>
        <p:spPr>
          <a:xfrm>
            <a:off x="2438087" y="4424543"/>
            <a:ext cx="115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5</a:t>
            </a:r>
            <a:r>
              <a:rPr lang="sv-SE" i="1" dirty="0">
                <a:latin typeface="Bradley Hand" pitchFamily="2" charset="77"/>
              </a:rPr>
              <a:t> </a:t>
            </a:r>
            <a:r>
              <a:rPr lang="sv-SE" dirty="0"/>
              <a:t>∙ </a:t>
            </a:r>
            <a:r>
              <a:rPr lang="sv-SE" dirty="0">
                <a:latin typeface="Bradley Hand" pitchFamily="2" charset="77"/>
              </a:rPr>
              <a:t>5 </a:t>
            </a:r>
            <a:r>
              <a:rPr lang="sv-SE" dirty="0"/>
              <a:t>=</a:t>
            </a:r>
            <a:r>
              <a:rPr lang="sv-SE" dirty="0">
                <a:latin typeface="Bradley Hand" pitchFamily="2" charset="77"/>
              </a:rPr>
              <a:t> 25</a:t>
            </a:r>
            <a:endParaRPr lang="sv-SE" dirty="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7AAB75E4-347F-964B-9D6C-823220272D60}"/>
              </a:ext>
            </a:extLst>
          </p:cNvPr>
          <p:cNvSpPr/>
          <p:nvPr/>
        </p:nvSpPr>
        <p:spPr>
          <a:xfrm>
            <a:off x="5110305" y="3972400"/>
            <a:ext cx="3762060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400" dirty="0"/>
              <a:t>Vilket tal ska du multiplicera med 5 för att få 25?  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B8A6B60A-4FAC-304C-AE6C-4399BBB90E95}"/>
              </a:ext>
            </a:extLst>
          </p:cNvPr>
          <p:cNvSpPr/>
          <p:nvPr/>
        </p:nvSpPr>
        <p:spPr>
          <a:xfrm>
            <a:off x="2736246" y="4827202"/>
            <a:ext cx="511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y </a:t>
            </a:r>
            <a:r>
              <a:rPr lang="sv-SE" dirty="0"/>
              <a:t>=</a:t>
            </a: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FC14ECE6-C6A7-1A48-B0A0-AFE1AA9595E3}"/>
              </a:ext>
            </a:extLst>
          </p:cNvPr>
          <p:cNvSpPr/>
          <p:nvPr/>
        </p:nvSpPr>
        <p:spPr>
          <a:xfrm>
            <a:off x="3130877" y="4827202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5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7849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2" grpId="0"/>
      <p:bldP spid="10" grpId="0" animBg="1"/>
      <p:bldP spid="18" grpId="0"/>
      <p:bldP spid="19" grpId="0"/>
      <p:bldP spid="20" grpId="0"/>
      <p:bldP spid="23" grpId="0"/>
      <p:bldP spid="24" grpId="0" animBg="1"/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B43CED9-D30B-B545-8809-207969304BCF}"/>
              </a:ext>
            </a:extLst>
          </p:cNvPr>
          <p:cNvSpPr/>
          <p:nvPr/>
        </p:nvSpPr>
        <p:spPr>
          <a:xfrm>
            <a:off x="3690646" y="264786"/>
            <a:ext cx="98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i="1" dirty="0">
                <a:solidFill>
                  <a:srgbClr val="8E2503"/>
                </a:solidFill>
                <a:latin typeface="+mj-lt"/>
              </a:rPr>
              <a:t>Exempel</a:t>
            </a:r>
            <a:endParaRPr lang="sv-SE" i="1" dirty="0">
              <a:solidFill>
                <a:srgbClr val="8E2503"/>
              </a:solidFill>
              <a:effectLst/>
              <a:latin typeface="+mj-lt"/>
            </a:endParaRPr>
          </a:p>
        </p:txBody>
      </p:sp>
      <p:graphicFrame>
        <p:nvGraphicFramePr>
          <p:cNvPr id="17" name="Tabell 16">
            <a:extLst>
              <a:ext uri="{FF2B5EF4-FFF2-40B4-BE49-F238E27FC236}">
                <a16:creationId xmlns:a16="http://schemas.microsoft.com/office/drawing/2014/main" id="{F6568C38-DE9E-E844-9896-A22D2EF1A745}"/>
              </a:ext>
            </a:extLst>
          </p:cNvPr>
          <p:cNvGraphicFramePr>
            <a:graphicFrameLocks noGrp="1"/>
          </p:cNvGraphicFramePr>
          <p:nvPr/>
        </p:nvGraphicFramePr>
        <p:xfrm>
          <a:off x="3500538" y="839910"/>
          <a:ext cx="3017471" cy="274320"/>
        </p:xfrm>
        <a:graphic>
          <a:graphicData uri="http://schemas.openxmlformats.org/drawingml/2006/table">
            <a:tbl>
              <a:tblPr/>
              <a:tblGrid>
                <a:gridCol w="3017471">
                  <a:extLst>
                    <a:ext uri="{9D8B030D-6E8A-4147-A177-3AD203B41FA5}">
                      <a16:colId xmlns:a16="http://schemas.microsoft.com/office/drawing/2014/main" val="35925616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v-SE" b="1" dirty="0">
                          <a:effectLst/>
                          <a:latin typeface="+mn-lt"/>
                        </a:rPr>
                        <a:t>Vilka tal är </a:t>
                      </a:r>
                      <a:r>
                        <a:rPr lang="sv-SE" b="1" i="1" dirty="0">
                          <a:effectLst/>
                          <a:latin typeface="+mn-lt"/>
                        </a:rPr>
                        <a:t>x </a:t>
                      </a:r>
                      <a:r>
                        <a:rPr lang="sv-SE" b="1" dirty="0">
                          <a:effectLst/>
                          <a:latin typeface="+mn-lt"/>
                        </a:rPr>
                        <a:t>och </a:t>
                      </a:r>
                      <a:r>
                        <a:rPr lang="sv-SE" b="1" i="1" dirty="0">
                          <a:effectLst/>
                          <a:latin typeface="+mn-lt"/>
                        </a:rPr>
                        <a:t>y</a:t>
                      </a:r>
                      <a:r>
                        <a:rPr lang="sv-SE" b="1" dirty="0">
                          <a:effectLst/>
                          <a:latin typeface="+mn-lt"/>
                        </a:rPr>
                        <a:t>?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453111"/>
                  </a:ext>
                </a:extLst>
              </a:tr>
            </a:tbl>
          </a:graphicData>
        </a:graphic>
      </p:graphicFrame>
      <p:sp>
        <p:nvSpPr>
          <p:cNvPr id="21" name="Rektangel 20">
            <a:extLst>
              <a:ext uri="{FF2B5EF4-FFF2-40B4-BE49-F238E27FC236}">
                <a16:creationId xmlns:a16="http://schemas.microsoft.com/office/drawing/2014/main" id="{79A6C564-D49A-C04C-91CD-C7C18F41901D}"/>
              </a:ext>
            </a:extLst>
          </p:cNvPr>
          <p:cNvSpPr/>
          <p:nvPr/>
        </p:nvSpPr>
        <p:spPr>
          <a:xfrm>
            <a:off x="2141744" y="2064125"/>
            <a:ext cx="23778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a) x</a:t>
            </a:r>
            <a:r>
              <a:rPr lang="sv-SE" i="1" dirty="0">
                <a:latin typeface="Bradley Hand" pitchFamily="2" charset="77"/>
              </a:rPr>
              <a:t> </a:t>
            </a:r>
            <a:r>
              <a:rPr lang="sv-SE" dirty="0"/>
              <a:t>∙</a:t>
            </a:r>
            <a:r>
              <a:rPr lang="sv-SE" dirty="0">
                <a:latin typeface="Bradley Hand" pitchFamily="2" charset="77"/>
              </a:rPr>
              <a:t> 2 </a:t>
            </a:r>
            <a:r>
              <a:rPr lang="sv-SE" dirty="0">
                <a:latin typeface="+mn-lt"/>
              </a:rPr>
              <a:t>=</a:t>
            </a:r>
            <a:r>
              <a:rPr lang="sv-SE" dirty="0">
                <a:latin typeface="Bradley Hand" pitchFamily="2" charset="77"/>
              </a:rPr>
              <a:t> 18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176FF6A4-4771-5A4F-B64E-E76CCD5D888C}"/>
              </a:ext>
            </a:extLst>
          </p:cNvPr>
          <p:cNvSpPr/>
          <p:nvPr/>
        </p:nvSpPr>
        <p:spPr>
          <a:xfrm>
            <a:off x="2390965" y="2511368"/>
            <a:ext cx="1116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9</a:t>
            </a:r>
            <a:r>
              <a:rPr lang="sv-SE" i="1" dirty="0">
                <a:latin typeface="Bradley Hand" pitchFamily="2" charset="77"/>
              </a:rPr>
              <a:t> </a:t>
            </a:r>
            <a:r>
              <a:rPr lang="sv-SE" dirty="0"/>
              <a:t>∙</a:t>
            </a:r>
            <a:r>
              <a:rPr lang="sv-SE" dirty="0">
                <a:latin typeface="Bradley Hand" pitchFamily="2" charset="77"/>
              </a:rPr>
              <a:t> 2 </a:t>
            </a:r>
            <a:r>
              <a:rPr lang="sv-SE" dirty="0"/>
              <a:t>=</a:t>
            </a:r>
            <a:r>
              <a:rPr lang="sv-SE" dirty="0">
                <a:latin typeface="Bradley Hand" pitchFamily="2" charset="77"/>
              </a:rPr>
              <a:t> 18</a:t>
            </a:r>
            <a:endParaRPr lang="sv-SE" dirty="0"/>
          </a:p>
        </p:txBody>
      </p:sp>
      <p:graphicFrame>
        <p:nvGraphicFramePr>
          <p:cNvPr id="9" name="Tabell 8">
            <a:extLst>
              <a:ext uri="{FF2B5EF4-FFF2-40B4-BE49-F238E27FC236}">
                <a16:creationId xmlns:a16="http://schemas.microsoft.com/office/drawing/2014/main" id="{2438FC7F-4377-5940-AE48-23748C0DB9FC}"/>
              </a:ext>
            </a:extLst>
          </p:cNvPr>
          <p:cNvGraphicFramePr>
            <a:graphicFrameLocks noGrp="1"/>
          </p:cNvGraphicFramePr>
          <p:nvPr/>
        </p:nvGraphicFramePr>
        <p:xfrm>
          <a:off x="2243368" y="1262868"/>
          <a:ext cx="1768071" cy="274320"/>
        </p:xfrm>
        <a:graphic>
          <a:graphicData uri="http://schemas.openxmlformats.org/drawingml/2006/table">
            <a:tbl>
              <a:tblPr/>
              <a:tblGrid>
                <a:gridCol w="1768071">
                  <a:extLst>
                    <a:ext uri="{9D8B030D-6E8A-4147-A177-3AD203B41FA5}">
                      <a16:colId xmlns:a16="http://schemas.microsoft.com/office/drawing/2014/main" val="35925616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v-SE" b="1" dirty="0">
                          <a:effectLst/>
                          <a:latin typeface="+mn-lt"/>
                        </a:rPr>
                        <a:t>a)  </a:t>
                      </a:r>
                      <a:r>
                        <a:rPr lang="sv-SE" b="1" i="1" dirty="0">
                          <a:effectLst/>
                          <a:latin typeface="+mn-lt"/>
                        </a:rPr>
                        <a:t>x </a:t>
                      </a:r>
                      <a:r>
                        <a:rPr lang="sv-SE" b="1" dirty="0">
                          <a:effectLst/>
                          <a:latin typeface="+mn-lt"/>
                        </a:rPr>
                        <a:t> </a:t>
                      </a:r>
                      <a:r>
                        <a:rPr lang="sv-SE" dirty="0"/>
                        <a:t>∙</a:t>
                      </a:r>
                      <a:r>
                        <a:rPr lang="sv-SE" b="1" dirty="0">
                          <a:effectLst/>
                          <a:latin typeface="+mn-lt"/>
                        </a:rPr>
                        <a:t>  2 = 18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453111"/>
                  </a:ext>
                </a:extLst>
              </a:tr>
            </a:tbl>
          </a:graphicData>
        </a:graphic>
      </p:graphicFrame>
      <p:graphicFrame>
        <p:nvGraphicFramePr>
          <p:cNvPr id="16" name="Tabell 15">
            <a:extLst>
              <a:ext uri="{FF2B5EF4-FFF2-40B4-BE49-F238E27FC236}">
                <a16:creationId xmlns:a16="http://schemas.microsoft.com/office/drawing/2014/main" id="{5D225B8A-8571-5C45-A0AB-C3FC588D0485}"/>
              </a:ext>
            </a:extLst>
          </p:cNvPr>
          <p:cNvGraphicFramePr>
            <a:graphicFrameLocks noGrp="1"/>
          </p:cNvGraphicFramePr>
          <p:nvPr/>
        </p:nvGraphicFramePr>
        <p:xfrm>
          <a:off x="5009274" y="1297989"/>
          <a:ext cx="2784024" cy="274320"/>
        </p:xfrm>
        <a:graphic>
          <a:graphicData uri="http://schemas.openxmlformats.org/drawingml/2006/table">
            <a:tbl>
              <a:tblPr/>
              <a:tblGrid>
                <a:gridCol w="2784024">
                  <a:extLst>
                    <a:ext uri="{9D8B030D-6E8A-4147-A177-3AD203B41FA5}">
                      <a16:colId xmlns:a16="http://schemas.microsoft.com/office/drawing/2014/main" val="35925616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v-SE" b="1" dirty="0">
                          <a:effectLst/>
                          <a:latin typeface="+mn-lt"/>
                        </a:rPr>
                        <a:t>b)  </a:t>
                      </a:r>
                      <a:r>
                        <a:rPr lang="sv-SE" b="1" i="1" dirty="0">
                          <a:effectLst/>
                          <a:latin typeface="+mn-lt"/>
                        </a:rPr>
                        <a:t>y </a:t>
                      </a:r>
                      <a:r>
                        <a:rPr lang="sv-SE" dirty="0"/>
                        <a:t>∙ </a:t>
                      </a:r>
                      <a:r>
                        <a:rPr lang="sv-SE" b="1" dirty="0">
                          <a:effectLst/>
                          <a:latin typeface="+mn-lt"/>
                        </a:rPr>
                        <a:t>4 = 24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453111"/>
                  </a:ext>
                </a:extLst>
              </a:tr>
            </a:tbl>
          </a:graphicData>
        </a:graphic>
      </p:graphicFrame>
      <p:sp>
        <p:nvSpPr>
          <p:cNvPr id="18" name="Rektangel 17">
            <a:extLst>
              <a:ext uri="{FF2B5EF4-FFF2-40B4-BE49-F238E27FC236}">
                <a16:creationId xmlns:a16="http://schemas.microsoft.com/office/drawing/2014/main" id="{2128F4CF-2516-3D4C-9DF3-7D693131629D}"/>
              </a:ext>
            </a:extLst>
          </p:cNvPr>
          <p:cNvSpPr/>
          <p:nvPr/>
        </p:nvSpPr>
        <p:spPr>
          <a:xfrm>
            <a:off x="2782733" y="2904920"/>
            <a:ext cx="470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x </a:t>
            </a:r>
            <a:r>
              <a:rPr lang="sv-SE" dirty="0"/>
              <a:t>=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285CD0C3-33DE-684D-AEB4-F8F11ECCAB00}"/>
              </a:ext>
            </a:extLst>
          </p:cNvPr>
          <p:cNvSpPr/>
          <p:nvPr/>
        </p:nvSpPr>
        <p:spPr>
          <a:xfrm>
            <a:off x="3128347" y="2899606"/>
            <a:ext cx="309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9</a:t>
            </a:r>
            <a:endParaRPr lang="sv-SE" dirty="0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90823FD1-9206-1449-A02B-76CC5B0F4B1C}"/>
              </a:ext>
            </a:extLst>
          </p:cNvPr>
          <p:cNvSpPr/>
          <p:nvPr/>
        </p:nvSpPr>
        <p:spPr>
          <a:xfrm>
            <a:off x="5009274" y="2030798"/>
            <a:ext cx="23778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b) y</a:t>
            </a:r>
            <a:r>
              <a:rPr lang="sv-SE" i="1" dirty="0">
                <a:latin typeface="Bradley Hand" pitchFamily="2" charset="77"/>
              </a:rPr>
              <a:t> </a:t>
            </a:r>
            <a:r>
              <a:rPr lang="sv-SE" dirty="0"/>
              <a:t>∙</a:t>
            </a:r>
            <a:r>
              <a:rPr lang="sv-SE" dirty="0">
                <a:latin typeface="Bradley Hand" pitchFamily="2" charset="77"/>
              </a:rPr>
              <a:t> 4 </a:t>
            </a:r>
            <a:r>
              <a:rPr lang="sv-SE" dirty="0">
                <a:latin typeface="+mn-lt"/>
              </a:rPr>
              <a:t>=</a:t>
            </a:r>
            <a:r>
              <a:rPr lang="sv-SE" dirty="0">
                <a:latin typeface="Bradley Hand" pitchFamily="2" charset="77"/>
              </a:rPr>
              <a:t> 24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230C910A-3218-1C4C-945B-A60142482561}"/>
              </a:ext>
            </a:extLst>
          </p:cNvPr>
          <p:cNvSpPr/>
          <p:nvPr/>
        </p:nvSpPr>
        <p:spPr>
          <a:xfrm>
            <a:off x="5305617" y="2496947"/>
            <a:ext cx="1168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6</a:t>
            </a:r>
            <a:r>
              <a:rPr lang="sv-SE" i="1" dirty="0">
                <a:latin typeface="Bradley Hand" pitchFamily="2" charset="77"/>
              </a:rPr>
              <a:t> </a:t>
            </a:r>
            <a:r>
              <a:rPr lang="sv-SE" dirty="0"/>
              <a:t>∙ </a:t>
            </a:r>
            <a:r>
              <a:rPr lang="sv-SE" dirty="0">
                <a:latin typeface="Bradley Hand" pitchFamily="2" charset="77"/>
              </a:rPr>
              <a:t>4 </a:t>
            </a:r>
            <a:r>
              <a:rPr lang="sv-SE" dirty="0"/>
              <a:t>=</a:t>
            </a:r>
            <a:r>
              <a:rPr lang="sv-SE" dirty="0">
                <a:latin typeface="Bradley Hand" pitchFamily="2" charset="77"/>
              </a:rPr>
              <a:t> 24</a:t>
            </a:r>
            <a:endParaRPr lang="sv-SE" dirty="0"/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B8A6B60A-4FAC-304C-AE6C-4399BBB90E95}"/>
              </a:ext>
            </a:extLst>
          </p:cNvPr>
          <p:cNvSpPr/>
          <p:nvPr/>
        </p:nvSpPr>
        <p:spPr>
          <a:xfrm>
            <a:off x="5603776" y="2899606"/>
            <a:ext cx="511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y </a:t>
            </a:r>
            <a:r>
              <a:rPr lang="sv-SE" dirty="0"/>
              <a:t>=</a:t>
            </a: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FC14ECE6-C6A7-1A48-B0A0-AFE1AA9595E3}"/>
              </a:ext>
            </a:extLst>
          </p:cNvPr>
          <p:cNvSpPr/>
          <p:nvPr/>
        </p:nvSpPr>
        <p:spPr>
          <a:xfrm>
            <a:off x="5998407" y="2899606"/>
            <a:ext cx="332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6</a:t>
            </a:r>
            <a:endParaRPr lang="sv-SE" dirty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73770AA1-B0F8-CA4B-A38A-FD5ABB690F8C}"/>
              </a:ext>
            </a:extLst>
          </p:cNvPr>
          <p:cNvSpPr/>
          <p:nvPr/>
        </p:nvSpPr>
        <p:spPr>
          <a:xfrm>
            <a:off x="3966980" y="3459788"/>
            <a:ext cx="98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i="1" dirty="0">
                <a:solidFill>
                  <a:srgbClr val="8E2503"/>
                </a:solidFill>
                <a:latin typeface="+mj-lt"/>
              </a:rPr>
              <a:t>Exempel</a:t>
            </a:r>
            <a:endParaRPr lang="sv-SE" i="1" dirty="0">
              <a:solidFill>
                <a:srgbClr val="8E2503"/>
              </a:solidFill>
              <a:effectLst/>
              <a:latin typeface="+mj-lt"/>
            </a:endParaRPr>
          </a:p>
        </p:txBody>
      </p:sp>
      <p:graphicFrame>
        <p:nvGraphicFramePr>
          <p:cNvPr id="29" name="Tabell 28">
            <a:extLst>
              <a:ext uri="{FF2B5EF4-FFF2-40B4-BE49-F238E27FC236}">
                <a16:creationId xmlns:a16="http://schemas.microsoft.com/office/drawing/2014/main" id="{7F455583-56DA-D249-84D8-723249B5A242}"/>
              </a:ext>
            </a:extLst>
          </p:cNvPr>
          <p:cNvGraphicFramePr>
            <a:graphicFrameLocks noGrp="1"/>
          </p:cNvGraphicFramePr>
          <p:nvPr/>
        </p:nvGraphicFramePr>
        <p:xfrm>
          <a:off x="3606996" y="4045665"/>
          <a:ext cx="3017471" cy="274320"/>
        </p:xfrm>
        <a:graphic>
          <a:graphicData uri="http://schemas.openxmlformats.org/drawingml/2006/table">
            <a:tbl>
              <a:tblPr/>
              <a:tblGrid>
                <a:gridCol w="3017471">
                  <a:extLst>
                    <a:ext uri="{9D8B030D-6E8A-4147-A177-3AD203B41FA5}">
                      <a16:colId xmlns:a16="http://schemas.microsoft.com/office/drawing/2014/main" val="35925616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v-SE" b="1" dirty="0">
                          <a:effectLst/>
                          <a:latin typeface="+mn-lt"/>
                        </a:rPr>
                        <a:t>Vilka tal är </a:t>
                      </a:r>
                      <a:r>
                        <a:rPr lang="sv-SE" b="1" i="1" dirty="0">
                          <a:effectLst/>
                          <a:latin typeface="+mn-lt"/>
                        </a:rPr>
                        <a:t>x </a:t>
                      </a:r>
                      <a:r>
                        <a:rPr lang="sv-SE" b="1" dirty="0">
                          <a:effectLst/>
                          <a:latin typeface="+mn-lt"/>
                        </a:rPr>
                        <a:t>och </a:t>
                      </a:r>
                      <a:r>
                        <a:rPr lang="sv-SE" b="1" i="1" dirty="0">
                          <a:effectLst/>
                          <a:latin typeface="+mn-lt"/>
                        </a:rPr>
                        <a:t>y</a:t>
                      </a:r>
                      <a:r>
                        <a:rPr lang="sv-SE" b="1" dirty="0">
                          <a:effectLst/>
                          <a:latin typeface="+mn-lt"/>
                        </a:rPr>
                        <a:t>?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453111"/>
                  </a:ext>
                </a:extLst>
              </a:tr>
            </a:tbl>
          </a:graphicData>
        </a:graphic>
      </p:graphicFrame>
      <p:sp>
        <p:nvSpPr>
          <p:cNvPr id="30" name="Rektangel 29">
            <a:extLst>
              <a:ext uri="{FF2B5EF4-FFF2-40B4-BE49-F238E27FC236}">
                <a16:creationId xmlns:a16="http://schemas.microsoft.com/office/drawing/2014/main" id="{97FA7CCA-6E31-2546-A0B5-56B38ED7AA99}"/>
              </a:ext>
            </a:extLst>
          </p:cNvPr>
          <p:cNvSpPr/>
          <p:nvPr/>
        </p:nvSpPr>
        <p:spPr>
          <a:xfrm>
            <a:off x="2418078" y="5259127"/>
            <a:ext cx="23778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a) 8</a:t>
            </a:r>
            <a:r>
              <a:rPr lang="sv-SE" i="1" dirty="0">
                <a:latin typeface="Bradley Hand" pitchFamily="2" charset="77"/>
              </a:rPr>
              <a:t> </a:t>
            </a:r>
            <a:r>
              <a:rPr lang="sv-SE" dirty="0"/>
              <a:t>∙</a:t>
            </a:r>
            <a:r>
              <a:rPr lang="sv-SE" dirty="0">
                <a:latin typeface="Bradley Hand" pitchFamily="2" charset="77"/>
              </a:rPr>
              <a:t> x </a:t>
            </a:r>
            <a:r>
              <a:rPr lang="sv-SE" dirty="0">
                <a:latin typeface="+mn-lt"/>
              </a:rPr>
              <a:t>=</a:t>
            </a:r>
            <a:r>
              <a:rPr lang="sv-SE" dirty="0">
                <a:latin typeface="Bradley Hand" pitchFamily="2" charset="77"/>
              </a:rPr>
              <a:t> 48</a:t>
            </a: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B46581C5-334C-174D-93C5-04C574E06FBE}"/>
              </a:ext>
            </a:extLst>
          </p:cNvPr>
          <p:cNvSpPr/>
          <p:nvPr/>
        </p:nvSpPr>
        <p:spPr>
          <a:xfrm>
            <a:off x="2667299" y="5706370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8</a:t>
            </a:r>
            <a:r>
              <a:rPr lang="sv-SE" i="1" dirty="0">
                <a:latin typeface="Bradley Hand" pitchFamily="2" charset="77"/>
              </a:rPr>
              <a:t> </a:t>
            </a:r>
            <a:r>
              <a:rPr lang="sv-SE" dirty="0"/>
              <a:t>∙</a:t>
            </a:r>
            <a:r>
              <a:rPr lang="sv-SE" dirty="0">
                <a:latin typeface="Bradley Hand" pitchFamily="2" charset="77"/>
              </a:rPr>
              <a:t> 6 </a:t>
            </a:r>
            <a:r>
              <a:rPr lang="sv-SE" dirty="0"/>
              <a:t>=</a:t>
            </a:r>
            <a:r>
              <a:rPr lang="sv-SE" dirty="0">
                <a:latin typeface="Bradley Hand" pitchFamily="2" charset="77"/>
              </a:rPr>
              <a:t> 48</a:t>
            </a:r>
            <a:endParaRPr lang="sv-SE" dirty="0"/>
          </a:p>
        </p:txBody>
      </p:sp>
      <p:graphicFrame>
        <p:nvGraphicFramePr>
          <p:cNvPr id="32" name="Tabell 31">
            <a:extLst>
              <a:ext uri="{FF2B5EF4-FFF2-40B4-BE49-F238E27FC236}">
                <a16:creationId xmlns:a16="http://schemas.microsoft.com/office/drawing/2014/main" id="{DAC15268-1B77-CA48-85CB-D5DBC7EBD109}"/>
              </a:ext>
            </a:extLst>
          </p:cNvPr>
          <p:cNvGraphicFramePr>
            <a:graphicFrameLocks noGrp="1"/>
          </p:cNvGraphicFramePr>
          <p:nvPr/>
        </p:nvGraphicFramePr>
        <p:xfrm>
          <a:off x="2519702" y="4457870"/>
          <a:ext cx="1768071" cy="274320"/>
        </p:xfrm>
        <a:graphic>
          <a:graphicData uri="http://schemas.openxmlformats.org/drawingml/2006/table">
            <a:tbl>
              <a:tblPr/>
              <a:tblGrid>
                <a:gridCol w="1768071">
                  <a:extLst>
                    <a:ext uri="{9D8B030D-6E8A-4147-A177-3AD203B41FA5}">
                      <a16:colId xmlns:a16="http://schemas.microsoft.com/office/drawing/2014/main" val="35925616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v-SE" b="1" dirty="0">
                          <a:effectLst/>
                          <a:latin typeface="+mn-lt"/>
                        </a:rPr>
                        <a:t>a)  </a:t>
                      </a:r>
                      <a:r>
                        <a:rPr lang="sv-SE" b="1" i="0" dirty="0">
                          <a:effectLst/>
                          <a:latin typeface="+mn-lt"/>
                        </a:rPr>
                        <a:t>8</a:t>
                      </a:r>
                      <a:r>
                        <a:rPr lang="sv-SE" b="1" i="1" dirty="0">
                          <a:effectLst/>
                          <a:latin typeface="+mn-lt"/>
                        </a:rPr>
                        <a:t> </a:t>
                      </a:r>
                      <a:r>
                        <a:rPr lang="sv-SE" b="1" dirty="0">
                          <a:effectLst/>
                          <a:latin typeface="+mn-lt"/>
                        </a:rPr>
                        <a:t> </a:t>
                      </a:r>
                      <a:r>
                        <a:rPr lang="sv-SE" dirty="0"/>
                        <a:t>∙</a:t>
                      </a:r>
                      <a:r>
                        <a:rPr lang="sv-SE" b="1" dirty="0">
                          <a:effectLst/>
                          <a:latin typeface="+mn-lt"/>
                        </a:rPr>
                        <a:t>  x = 48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453111"/>
                  </a:ext>
                </a:extLst>
              </a:tr>
            </a:tbl>
          </a:graphicData>
        </a:graphic>
      </p:graphicFrame>
      <p:graphicFrame>
        <p:nvGraphicFramePr>
          <p:cNvPr id="33" name="Tabell 32">
            <a:extLst>
              <a:ext uri="{FF2B5EF4-FFF2-40B4-BE49-F238E27FC236}">
                <a16:creationId xmlns:a16="http://schemas.microsoft.com/office/drawing/2014/main" id="{BE9D2E9E-1359-2B45-8EAC-3F46578F33E3}"/>
              </a:ext>
            </a:extLst>
          </p:cNvPr>
          <p:cNvGraphicFramePr>
            <a:graphicFrameLocks noGrp="1"/>
          </p:cNvGraphicFramePr>
          <p:nvPr/>
        </p:nvGraphicFramePr>
        <p:xfrm>
          <a:off x="5285608" y="4492991"/>
          <a:ext cx="2784024" cy="274320"/>
        </p:xfrm>
        <a:graphic>
          <a:graphicData uri="http://schemas.openxmlformats.org/drawingml/2006/table">
            <a:tbl>
              <a:tblPr/>
              <a:tblGrid>
                <a:gridCol w="2784024">
                  <a:extLst>
                    <a:ext uri="{9D8B030D-6E8A-4147-A177-3AD203B41FA5}">
                      <a16:colId xmlns:a16="http://schemas.microsoft.com/office/drawing/2014/main" val="35925616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v-SE" b="1" dirty="0">
                          <a:effectLst/>
                          <a:latin typeface="+mn-lt"/>
                        </a:rPr>
                        <a:t>b)  </a:t>
                      </a:r>
                      <a:r>
                        <a:rPr lang="sv-SE" b="1" i="1" dirty="0">
                          <a:effectLst/>
                          <a:latin typeface="+mn-lt"/>
                        </a:rPr>
                        <a:t>y </a:t>
                      </a:r>
                      <a:r>
                        <a:rPr lang="sv-SE" dirty="0"/>
                        <a:t>∙ </a:t>
                      </a:r>
                      <a:r>
                        <a:rPr lang="sv-SE" b="1" dirty="0">
                          <a:effectLst/>
                          <a:latin typeface="+mn-lt"/>
                        </a:rPr>
                        <a:t>9 = 81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453111"/>
                  </a:ext>
                </a:extLst>
              </a:tr>
            </a:tbl>
          </a:graphicData>
        </a:graphic>
      </p:graphicFrame>
      <p:sp>
        <p:nvSpPr>
          <p:cNvPr id="34" name="Rektangel 33">
            <a:extLst>
              <a:ext uri="{FF2B5EF4-FFF2-40B4-BE49-F238E27FC236}">
                <a16:creationId xmlns:a16="http://schemas.microsoft.com/office/drawing/2014/main" id="{B889A414-974B-2E40-A8B3-6A2FCB86F85E}"/>
              </a:ext>
            </a:extLst>
          </p:cNvPr>
          <p:cNvSpPr/>
          <p:nvPr/>
        </p:nvSpPr>
        <p:spPr>
          <a:xfrm>
            <a:off x="3059067" y="6099922"/>
            <a:ext cx="470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x </a:t>
            </a:r>
            <a:r>
              <a:rPr lang="sv-SE" dirty="0"/>
              <a:t>=</a:t>
            </a:r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19BB09F8-6C8A-3440-81FB-6CCB46C4A861}"/>
              </a:ext>
            </a:extLst>
          </p:cNvPr>
          <p:cNvSpPr/>
          <p:nvPr/>
        </p:nvSpPr>
        <p:spPr>
          <a:xfrm>
            <a:off x="3404681" y="6094608"/>
            <a:ext cx="332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6</a:t>
            </a:r>
            <a:endParaRPr lang="sv-SE" dirty="0"/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2FD33C3E-266B-BB42-8995-36DBD41FD834}"/>
              </a:ext>
            </a:extLst>
          </p:cNvPr>
          <p:cNvSpPr/>
          <p:nvPr/>
        </p:nvSpPr>
        <p:spPr>
          <a:xfrm>
            <a:off x="5285608" y="5225800"/>
            <a:ext cx="23778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b) y</a:t>
            </a:r>
            <a:r>
              <a:rPr lang="sv-SE" i="1" dirty="0">
                <a:latin typeface="Bradley Hand" pitchFamily="2" charset="77"/>
              </a:rPr>
              <a:t> </a:t>
            </a:r>
            <a:r>
              <a:rPr lang="sv-SE" dirty="0"/>
              <a:t>∙</a:t>
            </a:r>
            <a:r>
              <a:rPr lang="sv-SE" dirty="0">
                <a:latin typeface="Bradley Hand" pitchFamily="2" charset="77"/>
              </a:rPr>
              <a:t> 9 </a:t>
            </a:r>
            <a:r>
              <a:rPr lang="sv-SE" dirty="0">
                <a:latin typeface="+mn-lt"/>
              </a:rPr>
              <a:t>=</a:t>
            </a:r>
            <a:r>
              <a:rPr lang="sv-SE" dirty="0">
                <a:latin typeface="Bradley Hand" pitchFamily="2" charset="77"/>
              </a:rPr>
              <a:t> 81</a:t>
            </a: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B9024E80-AD2F-1745-96DC-91E547772D77}"/>
              </a:ext>
            </a:extLst>
          </p:cNvPr>
          <p:cNvSpPr/>
          <p:nvPr/>
        </p:nvSpPr>
        <p:spPr>
          <a:xfrm>
            <a:off x="5581951" y="5691949"/>
            <a:ext cx="1090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9</a:t>
            </a:r>
            <a:r>
              <a:rPr lang="sv-SE" i="1" dirty="0">
                <a:latin typeface="Bradley Hand" pitchFamily="2" charset="77"/>
              </a:rPr>
              <a:t> </a:t>
            </a:r>
            <a:r>
              <a:rPr lang="sv-SE" dirty="0"/>
              <a:t>∙ </a:t>
            </a:r>
            <a:r>
              <a:rPr lang="sv-SE" dirty="0">
                <a:latin typeface="Bradley Hand" pitchFamily="2" charset="77"/>
              </a:rPr>
              <a:t>9 </a:t>
            </a:r>
            <a:r>
              <a:rPr lang="sv-SE" dirty="0"/>
              <a:t>=</a:t>
            </a:r>
            <a:r>
              <a:rPr lang="sv-SE" dirty="0">
                <a:latin typeface="Bradley Hand" pitchFamily="2" charset="77"/>
              </a:rPr>
              <a:t> 81</a:t>
            </a:r>
            <a:endParaRPr lang="sv-SE" dirty="0"/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D026D7FA-A742-EB43-A1DF-DBF869A04057}"/>
              </a:ext>
            </a:extLst>
          </p:cNvPr>
          <p:cNvSpPr/>
          <p:nvPr/>
        </p:nvSpPr>
        <p:spPr>
          <a:xfrm>
            <a:off x="5880110" y="6094608"/>
            <a:ext cx="511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y </a:t>
            </a:r>
            <a:r>
              <a:rPr lang="sv-SE" dirty="0"/>
              <a:t>=</a:t>
            </a:r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4570544B-B5D7-4F4B-ABB2-D5DB1D4A6E79}"/>
              </a:ext>
            </a:extLst>
          </p:cNvPr>
          <p:cNvSpPr/>
          <p:nvPr/>
        </p:nvSpPr>
        <p:spPr>
          <a:xfrm>
            <a:off x="6274741" y="6094608"/>
            <a:ext cx="309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9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1765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2" grpId="0"/>
      <p:bldP spid="18" grpId="0"/>
      <p:bldP spid="19" grpId="0"/>
      <p:bldP spid="20" grpId="0"/>
      <p:bldP spid="23" grpId="0"/>
      <p:bldP spid="26" grpId="0"/>
      <p:bldP spid="27" grpId="0"/>
      <p:bldP spid="25" grpId="0"/>
      <p:bldP spid="30" grpId="0"/>
      <p:bldP spid="31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upp 50">
            <a:extLst>
              <a:ext uri="{FF2B5EF4-FFF2-40B4-BE49-F238E27FC236}">
                <a16:creationId xmlns:a16="http://schemas.microsoft.com/office/drawing/2014/main" id="{82A70F5F-6B89-E04E-8B15-32795B788E35}"/>
              </a:ext>
            </a:extLst>
          </p:cNvPr>
          <p:cNvGrpSpPr/>
          <p:nvPr/>
        </p:nvGrpSpPr>
        <p:grpSpPr>
          <a:xfrm>
            <a:off x="2144371" y="801269"/>
            <a:ext cx="6430471" cy="1393578"/>
            <a:chOff x="1500068" y="849242"/>
            <a:chExt cx="6430471" cy="1393578"/>
          </a:xfrm>
        </p:grpSpPr>
        <p:pic>
          <p:nvPicPr>
            <p:cNvPr id="50" name="Bildobjekt 49">
              <a:extLst>
                <a:ext uri="{FF2B5EF4-FFF2-40B4-BE49-F238E27FC236}">
                  <a16:creationId xmlns:a16="http://schemas.microsoft.com/office/drawing/2014/main" id="{28B71231-0962-7E4D-8216-8C84E257C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699775" y="1033908"/>
              <a:ext cx="2230764" cy="1208912"/>
            </a:xfrm>
            <a:prstGeom prst="rect">
              <a:avLst/>
            </a:prstGeom>
          </p:spPr>
        </p:pic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E8CD251A-848A-3144-B3B0-B42A89FE222D}"/>
                </a:ext>
              </a:extLst>
            </p:cNvPr>
            <p:cNvSpPr/>
            <p:nvPr/>
          </p:nvSpPr>
          <p:spPr>
            <a:xfrm>
              <a:off x="1500068" y="849242"/>
              <a:ext cx="42176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/>
                <a:t>Olivia har 15 vindruvor med sig till jobbet.  </a:t>
              </a:r>
            </a:p>
          </p:txBody>
        </p:sp>
      </p:grpSp>
      <p:sp>
        <p:nvSpPr>
          <p:cNvPr id="2" name="Rektangel 1">
            <a:extLst>
              <a:ext uri="{FF2B5EF4-FFF2-40B4-BE49-F238E27FC236}">
                <a16:creationId xmlns:a16="http://schemas.microsoft.com/office/drawing/2014/main" id="{E3CB02D1-C88E-0843-A595-B83A8A54E0CD}"/>
              </a:ext>
            </a:extLst>
          </p:cNvPr>
          <p:cNvSpPr/>
          <p:nvPr/>
        </p:nvSpPr>
        <p:spPr>
          <a:xfrm>
            <a:off x="3870897" y="158459"/>
            <a:ext cx="942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i="1" dirty="0">
                <a:solidFill>
                  <a:srgbClr val="9E2903"/>
                </a:solidFill>
              </a:rPr>
              <a:t>Division</a:t>
            </a:r>
            <a:endParaRPr lang="sv-SE" i="1" dirty="0">
              <a:solidFill>
                <a:srgbClr val="9E2903"/>
              </a:solidFill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416E0CAF-E91F-014F-9028-419A00D6912A}"/>
              </a:ext>
            </a:extLst>
          </p:cNvPr>
          <p:cNvSpPr/>
          <p:nvPr/>
        </p:nvSpPr>
        <p:spPr>
          <a:xfrm>
            <a:off x="2144371" y="1173310"/>
            <a:ext cx="5035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Två arbetskamrater vill smaka, så Olivia delar upp vindruvorna så att de får lika många. 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8628363B-9925-8549-87B2-446DF60B3AED}"/>
              </a:ext>
            </a:extLst>
          </p:cNvPr>
          <p:cNvSpPr/>
          <p:nvPr/>
        </p:nvSpPr>
        <p:spPr>
          <a:xfrm>
            <a:off x="3118948" y="4536752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800" b="1" dirty="0">
                <a:solidFill>
                  <a:srgbClr val="9E2903"/>
                </a:solidFill>
              </a:rPr>
              <a:t>5</a:t>
            </a: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6E894892-0FD1-A144-8C7F-71CD4E0B4E71}"/>
              </a:ext>
            </a:extLst>
          </p:cNvPr>
          <p:cNvSpPr/>
          <p:nvPr/>
        </p:nvSpPr>
        <p:spPr>
          <a:xfrm>
            <a:off x="3190002" y="6328425"/>
            <a:ext cx="2313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De får 5 vindruvor var. </a:t>
            </a: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E3701B4E-4AE9-DF4D-AA4A-3C900FD9FAAC}"/>
              </a:ext>
            </a:extLst>
          </p:cNvPr>
          <p:cNvSpPr/>
          <p:nvPr/>
        </p:nvSpPr>
        <p:spPr>
          <a:xfrm>
            <a:off x="2179586" y="1853224"/>
            <a:ext cx="3385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Hur många vindruvor får de var?   </a:t>
            </a:r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62782C0E-2812-3748-A724-95B7DEFB319C}"/>
              </a:ext>
            </a:extLst>
          </p:cNvPr>
          <p:cNvSpPr/>
          <p:nvPr/>
        </p:nvSpPr>
        <p:spPr>
          <a:xfrm>
            <a:off x="4202825" y="4531821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800" b="1" dirty="0">
                <a:solidFill>
                  <a:srgbClr val="9E2903"/>
                </a:solidFill>
              </a:rPr>
              <a:t>5</a:t>
            </a: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6E46E670-D38D-E14E-A269-94E74B012383}"/>
              </a:ext>
            </a:extLst>
          </p:cNvPr>
          <p:cNvSpPr/>
          <p:nvPr/>
        </p:nvSpPr>
        <p:spPr>
          <a:xfrm>
            <a:off x="5237863" y="4518587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800" b="1" dirty="0">
                <a:solidFill>
                  <a:srgbClr val="9E2903"/>
                </a:solidFill>
              </a:rPr>
              <a:t>5</a:t>
            </a:r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72FA82AD-ADC4-304B-B849-52A08AE0626B}"/>
              </a:ext>
            </a:extLst>
          </p:cNvPr>
          <p:cNvSpPr/>
          <p:nvPr/>
        </p:nvSpPr>
        <p:spPr>
          <a:xfrm>
            <a:off x="4222571" y="5323807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v-SE" sz="2000" b="1" dirty="0">
              <a:solidFill>
                <a:srgbClr val="9E2903"/>
              </a:solidFill>
            </a:endParaRPr>
          </a:p>
        </p:txBody>
      </p:sp>
      <p:sp>
        <p:nvSpPr>
          <p:cNvPr id="48" name="Rektangel 47">
            <a:extLst>
              <a:ext uri="{FF2B5EF4-FFF2-40B4-BE49-F238E27FC236}">
                <a16:creationId xmlns:a16="http://schemas.microsoft.com/office/drawing/2014/main" id="{F17AB748-9D2F-074F-80B7-193B9A3EFDBA}"/>
              </a:ext>
            </a:extLst>
          </p:cNvPr>
          <p:cNvSpPr/>
          <p:nvPr/>
        </p:nvSpPr>
        <p:spPr>
          <a:xfrm>
            <a:off x="4434355" y="536494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800" b="1" dirty="0">
                <a:solidFill>
                  <a:srgbClr val="9E2903"/>
                </a:solidFill>
              </a:rPr>
              <a:t>=</a:t>
            </a:r>
          </a:p>
        </p:txBody>
      </p:sp>
      <p:sp>
        <p:nvSpPr>
          <p:cNvPr id="49" name="Rektangel 48">
            <a:extLst>
              <a:ext uri="{FF2B5EF4-FFF2-40B4-BE49-F238E27FC236}">
                <a16:creationId xmlns:a16="http://schemas.microsoft.com/office/drawing/2014/main" id="{B0F1EF19-F1C1-9B49-B689-479146EFC0DE}"/>
              </a:ext>
            </a:extLst>
          </p:cNvPr>
          <p:cNvSpPr/>
          <p:nvPr/>
        </p:nvSpPr>
        <p:spPr>
          <a:xfrm>
            <a:off x="4675430" y="5364940"/>
            <a:ext cx="3896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>
                <a:solidFill>
                  <a:srgbClr val="9E2903"/>
                </a:solidFill>
              </a:rPr>
              <a:t>5</a:t>
            </a:r>
          </a:p>
        </p:txBody>
      </p:sp>
      <p:sp>
        <p:nvSpPr>
          <p:cNvPr id="52" name="Rektangel 51">
            <a:extLst>
              <a:ext uri="{FF2B5EF4-FFF2-40B4-BE49-F238E27FC236}">
                <a16:creationId xmlns:a16="http://schemas.microsoft.com/office/drawing/2014/main" id="{C3152E59-825A-1045-8A85-A7C83F4F67C1}"/>
              </a:ext>
            </a:extLst>
          </p:cNvPr>
          <p:cNvSpPr/>
          <p:nvPr/>
        </p:nvSpPr>
        <p:spPr>
          <a:xfrm>
            <a:off x="2664735" y="2440119"/>
            <a:ext cx="4027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15 vindruvor delas i tre lika stora högar.   </a:t>
            </a:r>
          </a:p>
        </p:txBody>
      </p:sp>
      <p:grpSp>
        <p:nvGrpSpPr>
          <p:cNvPr id="59" name="Grupp 58">
            <a:extLst>
              <a:ext uri="{FF2B5EF4-FFF2-40B4-BE49-F238E27FC236}">
                <a16:creationId xmlns:a16="http://schemas.microsoft.com/office/drawing/2014/main" id="{BBD12ACE-B787-3C4D-90E7-22D08290CDCA}"/>
              </a:ext>
            </a:extLst>
          </p:cNvPr>
          <p:cNvGrpSpPr/>
          <p:nvPr/>
        </p:nvGrpSpPr>
        <p:grpSpPr>
          <a:xfrm>
            <a:off x="2977430" y="3989592"/>
            <a:ext cx="651457" cy="602451"/>
            <a:chOff x="2977430" y="3989592"/>
            <a:chExt cx="651457" cy="602451"/>
          </a:xfrm>
        </p:grpSpPr>
        <p:pic>
          <p:nvPicPr>
            <p:cNvPr id="54" name="Bildobjekt 53">
              <a:extLst>
                <a:ext uri="{FF2B5EF4-FFF2-40B4-BE49-F238E27FC236}">
                  <a16:creationId xmlns:a16="http://schemas.microsoft.com/office/drawing/2014/main" id="{A4811BC9-0B65-D244-B9F5-29710A9D07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916" t="9191" r="9467" b="10203"/>
            <a:stretch/>
          </p:blipFill>
          <p:spPr>
            <a:xfrm>
              <a:off x="2981304" y="3989592"/>
              <a:ext cx="290007" cy="293149"/>
            </a:xfrm>
            <a:prstGeom prst="ellipse">
              <a:avLst/>
            </a:prstGeom>
          </p:spPr>
        </p:pic>
        <p:pic>
          <p:nvPicPr>
            <p:cNvPr id="55" name="Bildobjekt 54">
              <a:extLst>
                <a:ext uri="{FF2B5EF4-FFF2-40B4-BE49-F238E27FC236}">
                  <a16:creationId xmlns:a16="http://schemas.microsoft.com/office/drawing/2014/main" id="{DE201214-8958-AB46-BD31-83A50C5485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916" t="9191" r="9467" b="10203"/>
            <a:stretch/>
          </p:blipFill>
          <p:spPr>
            <a:xfrm>
              <a:off x="2977430" y="4221048"/>
              <a:ext cx="290007" cy="293149"/>
            </a:xfrm>
            <a:prstGeom prst="ellipse">
              <a:avLst/>
            </a:prstGeom>
          </p:spPr>
        </p:pic>
        <p:pic>
          <p:nvPicPr>
            <p:cNvPr id="56" name="Bildobjekt 55">
              <a:extLst>
                <a:ext uri="{FF2B5EF4-FFF2-40B4-BE49-F238E27FC236}">
                  <a16:creationId xmlns:a16="http://schemas.microsoft.com/office/drawing/2014/main" id="{4E905BDF-5912-4D41-AC72-629C11147F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916" t="9191" r="9467" b="10203"/>
            <a:stretch/>
          </p:blipFill>
          <p:spPr>
            <a:xfrm>
              <a:off x="3126307" y="4298894"/>
              <a:ext cx="290007" cy="293149"/>
            </a:xfrm>
            <a:prstGeom prst="ellipse">
              <a:avLst/>
            </a:prstGeom>
          </p:spPr>
        </p:pic>
        <p:pic>
          <p:nvPicPr>
            <p:cNvPr id="57" name="Bildobjekt 56">
              <a:extLst>
                <a:ext uri="{FF2B5EF4-FFF2-40B4-BE49-F238E27FC236}">
                  <a16:creationId xmlns:a16="http://schemas.microsoft.com/office/drawing/2014/main" id="{1457FA74-D9D1-4F46-8529-D84D74D399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916" t="9191" r="9467" b="10203"/>
            <a:stretch/>
          </p:blipFill>
          <p:spPr>
            <a:xfrm>
              <a:off x="3338880" y="4206981"/>
              <a:ext cx="290007" cy="293149"/>
            </a:xfrm>
            <a:prstGeom prst="ellipse">
              <a:avLst/>
            </a:prstGeom>
          </p:spPr>
        </p:pic>
        <p:pic>
          <p:nvPicPr>
            <p:cNvPr id="58" name="Bildobjekt 57">
              <a:extLst>
                <a:ext uri="{FF2B5EF4-FFF2-40B4-BE49-F238E27FC236}">
                  <a16:creationId xmlns:a16="http://schemas.microsoft.com/office/drawing/2014/main" id="{4433A602-4DE7-1549-8E90-76BCAD2002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916" t="9191" r="9467" b="10203"/>
            <a:stretch/>
          </p:blipFill>
          <p:spPr>
            <a:xfrm>
              <a:off x="3190002" y="4009773"/>
              <a:ext cx="290007" cy="293149"/>
            </a:xfrm>
            <a:prstGeom prst="ellipse">
              <a:avLst/>
            </a:prstGeom>
          </p:spPr>
        </p:pic>
      </p:grpSp>
      <p:grpSp>
        <p:nvGrpSpPr>
          <p:cNvPr id="60" name="Grupp 59">
            <a:extLst>
              <a:ext uri="{FF2B5EF4-FFF2-40B4-BE49-F238E27FC236}">
                <a16:creationId xmlns:a16="http://schemas.microsoft.com/office/drawing/2014/main" id="{CF982293-24A2-3446-A144-F1F097AEF773}"/>
              </a:ext>
            </a:extLst>
          </p:cNvPr>
          <p:cNvGrpSpPr/>
          <p:nvPr/>
        </p:nvGrpSpPr>
        <p:grpSpPr>
          <a:xfrm>
            <a:off x="4077568" y="3962804"/>
            <a:ext cx="651457" cy="602451"/>
            <a:chOff x="2977430" y="3989592"/>
            <a:chExt cx="651457" cy="602451"/>
          </a:xfrm>
        </p:grpSpPr>
        <p:pic>
          <p:nvPicPr>
            <p:cNvPr id="61" name="Bildobjekt 60">
              <a:extLst>
                <a:ext uri="{FF2B5EF4-FFF2-40B4-BE49-F238E27FC236}">
                  <a16:creationId xmlns:a16="http://schemas.microsoft.com/office/drawing/2014/main" id="{87F0D1E5-A4B9-1945-BE6F-68DFB1FB9A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916" t="9191" r="9467" b="10203"/>
            <a:stretch/>
          </p:blipFill>
          <p:spPr>
            <a:xfrm>
              <a:off x="2981304" y="3989592"/>
              <a:ext cx="290007" cy="293149"/>
            </a:xfrm>
            <a:prstGeom prst="ellipse">
              <a:avLst/>
            </a:prstGeom>
          </p:spPr>
        </p:pic>
        <p:pic>
          <p:nvPicPr>
            <p:cNvPr id="62" name="Bildobjekt 61">
              <a:extLst>
                <a:ext uri="{FF2B5EF4-FFF2-40B4-BE49-F238E27FC236}">
                  <a16:creationId xmlns:a16="http://schemas.microsoft.com/office/drawing/2014/main" id="{BF220B1E-C80F-F745-B918-81B275E9B0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916" t="9191" r="9467" b="10203"/>
            <a:stretch/>
          </p:blipFill>
          <p:spPr>
            <a:xfrm>
              <a:off x="2977430" y="4221048"/>
              <a:ext cx="290007" cy="293149"/>
            </a:xfrm>
            <a:prstGeom prst="ellipse">
              <a:avLst/>
            </a:prstGeom>
          </p:spPr>
        </p:pic>
        <p:pic>
          <p:nvPicPr>
            <p:cNvPr id="63" name="Bildobjekt 62">
              <a:extLst>
                <a:ext uri="{FF2B5EF4-FFF2-40B4-BE49-F238E27FC236}">
                  <a16:creationId xmlns:a16="http://schemas.microsoft.com/office/drawing/2014/main" id="{F7678363-09F6-CC40-B757-C02947AE4C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916" t="9191" r="9467" b="10203"/>
            <a:stretch/>
          </p:blipFill>
          <p:spPr>
            <a:xfrm>
              <a:off x="3126307" y="4298894"/>
              <a:ext cx="290007" cy="293149"/>
            </a:xfrm>
            <a:prstGeom prst="ellipse">
              <a:avLst/>
            </a:prstGeom>
          </p:spPr>
        </p:pic>
        <p:pic>
          <p:nvPicPr>
            <p:cNvPr id="64" name="Bildobjekt 63">
              <a:extLst>
                <a:ext uri="{FF2B5EF4-FFF2-40B4-BE49-F238E27FC236}">
                  <a16:creationId xmlns:a16="http://schemas.microsoft.com/office/drawing/2014/main" id="{DEE84008-972F-1941-B0E3-F12AB0B4E3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916" t="9191" r="9467" b="10203"/>
            <a:stretch/>
          </p:blipFill>
          <p:spPr>
            <a:xfrm>
              <a:off x="3338880" y="4206981"/>
              <a:ext cx="290007" cy="293149"/>
            </a:xfrm>
            <a:prstGeom prst="ellipse">
              <a:avLst/>
            </a:prstGeom>
          </p:spPr>
        </p:pic>
        <p:pic>
          <p:nvPicPr>
            <p:cNvPr id="65" name="Bildobjekt 64">
              <a:extLst>
                <a:ext uri="{FF2B5EF4-FFF2-40B4-BE49-F238E27FC236}">
                  <a16:creationId xmlns:a16="http://schemas.microsoft.com/office/drawing/2014/main" id="{3B186D79-8744-EE4D-9146-45389D2481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916" t="9191" r="9467" b="10203"/>
            <a:stretch/>
          </p:blipFill>
          <p:spPr>
            <a:xfrm>
              <a:off x="3190002" y="4009773"/>
              <a:ext cx="290007" cy="293149"/>
            </a:xfrm>
            <a:prstGeom prst="ellipse">
              <a:avLst/>
            </a:prstGeom>
          </p:spPr>
        </p:pic>
      </p:grpSp>
      <p:grpSp>
        <p:nvGrpSpPr>
          <p:cNvPr id="66" name="Grupp 65">
            <a:extLst>
              <a:ext uri="{FF2B5EF4-FFF2-40B4-BE49-F238E27FC236}">
                <a16:creationId xmlns:a16="http://schemas.microsoft.com/office/drawing/2014/main" id="{91EBE8BD-6FA4-644B-BA0E-CF27CB58CFC8}"/>
              </a:ext>
            </a:extLst>
          </p:cNvPr>
          <p:cNvGrpSpPr/>
          <p:nvPr/>
        </p:nvGrpSpPr>
        <p:grpSpPr>
          <a:xfrm>
            <a:off x="5102788" y="3997134"/>
            <a:ext cx="651457" cy="602451"/>
            <a:chOff x="2977430" y="3989592"/>
            <a:chExt cx="651457" cy="602451"/>
          </a:xfrm>
        </p:grpSpPr>
        <p:pic>
          <p:nvPicPr>
            <p:cNvPr id="67" name="Bildobjekt 66">
              <a:extLst>
                <a:ext uri="{FF2B5EF4-FFF2-40B4-BE49-F238E27FC236}">
                  <a16:creationId xmlns:a16="http://schemas.microsoft.com/office/drawing/2014/main" id="{5C1771F4-40F7-A349-B3BE-405EFB49FF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916" t="9191" r="9467" b="10203"/>
            <a:stretch/>
          </p:blipFill>
          <p:spPr>
            <a:xfrm>
              <a:off x="2981304" y="3989592"/>
              <a:ext cx="290007" cy="293149"/>
            </a:xfrm>
            <a:prstGeom prst="ellipse">
              <a:avLst/>
            </a:prstGeom>
          </p:spPr>
        </p:pic>
        <p:pic>
          <p:nvPicPr>
            <p:cNvPr id="68" name="Bildobjekt 67">
              <a:extLst>
                <a:ext uri="{FF2B5EF4-FFF2-40B4-BE49-F238E27FC236}">
                  <a16:creationId xmlns:a16="http://schemas.microsoft.com/office/drawing/2014/main" id="{32AE7BC4-5F3E-2345-8F40-F58A91FAD6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916" t="9191" r="9467" b="10203"/>
            <a:stretch/>
          </p:blipFill>
          <p:spPr>
            <a:xfrm>
              <a:off x="2977430" y="4221048"/>
              <a:ext cx="290007" cy="293149"/>
            </a:xfrm>
            <a:prstGeom prst="ellipse">
              <a:avLst/>
            </a:prstGeom>
          </p:spPr>
        </p:pic>
        <p:pic>
          <p:nvPicPr>
            <p:cNvPr id="69" name="Bildobjekt 68">
              <a:extLst>
                <a:ext uri="{FF2B5EF4-FFF2-40B4-BE49-F238E27FC236}">
                  <a16:creationId xmlns:a16="http://schemas.microsoft.com/office/drawing/2014/main" id="{D0DC3E2D-072A-A14C-A7A0-EEEC2AFA1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916" t="9191" r="9467" b="10203"/>
            <a:stretch/>
          </p:blipFill>
          <p:spPr>
            <a:xfrm>
              <a:off x="3126307" y="4298894"/>
              <a:ext cx="290007" cy="293149"/>
            </a:xfrm>
            <a:prstGeom prst="ellipse">
              <a:avLst/>
            </a:prstGeom>
          </p:spPr>
        </p:pic>
        <p:pic>
          <p:nvPicPr>
            <p:cNvPr id="70" name="Bildobjekt 69">
              <a:extLst>
                <a:ext uri="{FF2B5EF4-FFF2-40B4-BE49-F238E27FC236}">
                  <a16:creationId xmlns:a16="http://schemas.microsoft.com/office/drawing/2014/main" id="{1A8CDA7C-FB63-814F-9C45-11B1B8FDE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916" t="9191" r="9467" b="10203"/>
            <a:stretch/>
          </p:blipFill>
          <p:spPr>
            <a:xfrm>
              <a:off x="3338880" y="4206981"/>
              <a:ext cx="290007" cy="293149"/>
            </a:xfrm>
            <a:prstGeom prst="ellipse">
              <a:avLst/>
            </a:prstGeom>
          </p:spPr>
        </p:pic>
        <p:pic>
          <p:nvPicPr>
            <p:cNvPr id="71" name="Bildobjekt 70">
              <a:extLst>
                <a:ext uri="{FF2B5EF4-FFF2-40B4-BE49-F238E27FC236}">
                  <a16:creationId xmlns:a16="http://schemas.microsoft.com/office/drawing/2014/main" id="{4CABE622-FFB8-BA45-BBBA-79D15BEBB7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916" t="9191" r="9467" b="10203"/>
            <a:stretch/>
          </p:blipFill>
          <p:spPr>
            <a:xfrm>
              <a:off x="3190002" y="4009773"/>
              <a:ext cx="290007" cy="293149"/>
            </a:xfrm>
            <a:prstGeom prst="ellipse">
              <a:avLst/>
            </a:prstGeom>
          </p:spPr>
        </p:pic>
      </p:grpSp>
      <p:grpSp>
        <p:nvGrpSpPr>
          <p:cNvPr id="75" name="Grupp 74">
            <a:extLst>
              <a:ext uri="{FF2B5EF4-FFF2-40B4-BE49-F238E27FC236}">
                <a16:creationId xmlns:a16="http://schemas.microsoft.com/office/drawing/2014/main" id="{48090DF2-08B3-BE49-986F-01E04BA07991}"/>
              </a:ext>
            </a:extLst>
          </p:cNvPr>
          <p:cNvGrpSpPr/>
          <p:nvPr/>
        </p:nvGrpSpPr>
        <p:grpSpPr>
          <a:xfrm>
            <a:off x="3953657" y="5196286"/>
            <a:ext cx="550151" cy="924561"/>
            <a:chOff x="4430232" y="4973766"/>
            <a:chExt cx="550151" cy="924561"/>
          </a:xfrm>
        </p:grpSpPr>
        <p:sp>
          <p:nvSpPr>
            <p:cNvPr id="45" name="Rektangel 44">
              <a:extLst>
                <a:ext uri="{FF2B5EF4-FFF2-40B4-BE49-F238E27FC236}">
                  <a16:creationId xmlns:a16="http://schemas.microsoft.com/office/drawing/2014/main" id="{92E9BEAD-69BC-1040-B910-DD8948D6A1BC}"/>
                </a:ext>
              </a:extLst>
            </p:cNvPr>
            <p:cNvSpPr/>
            <p:nvPr/>
          </p:nvSpPr>
          <p:spPr>
            <a:xfrm>
              <a:off x="4545321" y="5375107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sz="2800" b="1" dirty="0">
                  <a:solidFill>
                    <a:srgbClr val="9E2903"/>
                  </a:solidFill>
                </a:rPr>
                <a:t>3</a:t>
              </a:r>
            </a:p>
          </p:txBody>
        </p:sp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8FBC8748-FC8F-274C-895B-866CC3211EE5}"/>
                </a:ext>
              </a:extLst>
            </p:cNvPr>
            <p:cNvSpPr/>
            <p:nvPr/>
          </p:nvSpPr>
          <p:spPr>
            <a:xfrm>
              <a:off x="4430232" y="4973766"/>
              <a:ext cx="55015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sz="2800" b="1" dirty="0">
                  <a:solidFill>
                    <a:srgbClr val="9E2903"/>
                  </a:solidFill>
                </a:rPr>
                <a:t>15</a:t>
              </a:r>
            </a:p>
          </p:txBody>
        </p:sp>
        <p:cxnSp>
          <p:nvCxnSpPr>
            <p:cNvPr id="73" name="Rak 72">
              <a:extLst>
                <a:ext uri="{FF2B5EF4-FFF2-40B4-BE49-F238E27FC236}">
                  <a16:creationId xmlns:a16="http://schemas.microsoft.com/office/drawing/2014/main" id="{A313F60A-EBB5-534E-ADF7-42136A522CA4}"/>
                </a:ext>
              </a:extLst>
            </p:cNvPr>
            <p:cNvCxnSpPr>
              <a:cxnSpLocks/>
            </p:cNvCxnSpPr>
            <p:nvPr/>
          </p:nvCxnSpPr>
          <p:spPr>
            <a:xfrm>
              <a:off x="4531476" y="5428982"/>
              <a:ext cx="347662" cy="0"/>
            </a:xfrm>
            <a:prstGeom prst="line">
              <a:avLst/>
            </a:prstGeom>
            <a:ln w="38100">
              <a:solidFill>
                <a:srgbClr val="9E2903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78" name="Grupp 77">
            <a:extLst>
              <a:ext uri="{FF2B5EF4-FFF2-40B4-BE49-F238E27FC236}">
                <a16:creationId xmlns:a16="http://schemas.microsoft.com/office/drawing/2014/main" id="{BCEACE7F-2F89-9C4D-82F0-F1F23BD0BA2B}"/>
              </a:ext>
            </a:extLst>
          </p:cNvPr>
          <p:cNvGrpSpPr/>
          <p:nvPr/>
        </p:nvGrpSpPr>
        <p:grpSpPr>
          <a:xfrm>
            <a:off x="3648896" y="2762023"/>
            <a:ext cx="1312946" cy="1130806"/>
            <a:chOff x="3648896" y="2762023"/>
            <a:chExt cx="1312946" cy="1130806"/>
          </a:xfrm>
        </p:grpSpPr>
        <p:pic>
          <p:nvPicPr>
            <p:cNvPr id="76" name="Bildobjekt 75">
              <a:extLst>
                <a:ext uri="{FF2B5EF4-FFF2-40B4-BE49-F238E27FC236}">
                  <a16:creationId xmlns:a16="http://schemas.microsoft.com/office/drawing/2014/main" id="{CE46D2A7-C715-1A4E-BDB7-1C8D7BEB52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37"/>
            <a:stretch/>
          </p:blipFill>
          <p:spPr>
            <a:xfrm>
              <a:off x="3648896" y="2762023"/>
              <a:ext cx="1300929" cy="113080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Bildobjekt 76">
              <a:extLst>
                <a:ext uri="{FF2B5EF4-FFF2-40B4-BE49-F238E27FC236}">
                  <a16:creationId xmlns:a16="http://schemas.microsoft.com/office/drawing/2014/main" id="{8044C348-B20E-8648-A225-00F9D8C34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916" t="9191" r="9467" b="10203"/>
            <a:stretch/>
          </p:blipFill>
          <p:spPr>
            <a:xfrm rot="19559802">
              <a:off x="4665726" y="3391378"/>
              <a:ext cx="296116" cy="352342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444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21" grpId="0"/>
      <p:bldP spid="33" grpId="0"/>
      <p:bldP spid="36" grpId="0"/>
      <p:bldP spid="40" grpId="0"/>
      <p:bldP spid="42" grpId="0"/>
      <p:bldP spid="48" grpId="0"/>
      <p:bldP spid="49" grpId="0"/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632EA330-5940-DE4E-88DB-7D58E4A25875}"/>
              </a:ext>
            </a:extLst>
          </p:cNvPr>
          <p:cNvSpPr/>
          <p:nvPr/>
        </p:nvSpPr>
        <p:spPr>
          <a:xfrm>
            <a:off x="1835333" y="604773"/>
            <a:ext cx="5861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När man tar ett tal </a:t>
            </a:r>
            <a:r>
              <a:rPr lang="sv-SE" dirty="0">
                <a:solidFill>
                  <a:srgbClr val="9E2903"/>
                </a:solidFill>
              </a:rPr>
              <a:t>plus </a:t>
            </a:r>
            <a:r>
              <a:rPr lang="sv-SE" dirty="0"/>
              <a:t>ett annat tal kallas det för </a:t>
            </a:r>
            <a:r>
              <a:rPr lang="sv-SE" i="1" dirty="0">
                <a:solidFill>
                  <a:srgbClr val="9E2903"/>
                </a:solidFill>
              </a:rPr>
              <a:t>addition</a:t>
            </a:r>
            <a:r>
              <a:rPr lang="sv-SE" dirty="0"/>
              <a:t>.   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2FA31751-916B-5F49-91F6-44E9B3627489}"/>
              </a:ext>
            </a:extLst>
          </p:cNvPr>
          <p:cNvSpPr/>
          <p:nvPr/>
        </p:nvSpPr>
        <p:spPr>
          <a:xfrm>
            <a:off x="2835414" y="1007749"/>
            <a:ext cx="3861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Talen som man adderar kallas </a:t>
            </a:r>
            <a:r>
              <a:rPr lang="sv-SE" i="1" dirty="0">
                <a:solidFill>
                  <a:srgbClr val="9E2903"/>
                </a:solidFill>
              </a:rPr>
              <a:t>termer</a:t>
            </a:r>
            <a:r>
              <a:rPr lang="sv-SE" dirty="0"/>
              <a:t>.   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5BC8E708-E34D-BA4C-9B60-4636BBBD1862}"/>
              </a:ext>
            </a:extLst>
          </p:cNvPr>
          <p:cNvSpPr/>
          <p:nvPr/>
        </p:nvSpPr>
        <p:spPr>
          <a:xfrm>
            <a:off x="3519168" y="1410725"/>
            <a:ext cx="2299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Svaret kallas </a:t>
            </a:r>
            <a:r>
              <a:rPr lang="sv-SE" i="1" dirty="0">
                <a:solidFill>
                  <a:srgbClr val="9E2903"/>
                </a:solidFill>
              </a:rPr>
              <a:t>summa</a:t>
            </a:r>
            <a:r>
              <a:rPr lang="sv-SE" dirty="0"/>
              <a:t>.   </a:t>
            </a:r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E7B121FB-2A8D-8541-8D48-0F813D2724AB}"/>
              </a:ext>
            </a:extLst>
          </p:cNvPr>
          <p:cNvGrpSpPr/>
          <p:nvPr/>
        </p:nvGrpSpPr>
        <p:grpSpPr>
          <a:xfrm>
            <a:off x="3174492" y="2631974"/>
            <a:ext cx="3164408" cy="1237066"/>
            <a:chOff x="3236633" y="5143946"/>
            <a:chExt cx="3164408" cy="1237066"/>
          </a:xfrm>
        </p:grpSpPr>
        <p:pic>
          <p:nvPicPr>
            <p:cNvPr id="6" name="Bildobjekt 5">
              <a:extLst>
                <a:ext uri="{FF2B5EF4-FFF2-40B4-BE49-F238E27FC236}">
                  <a16:creationId xmlns:a16="http://schemas.microsoft.com/office/drawing/2014/main" id="{67C948FD-6256-884A-BAAF-09189B774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36633" y="5143946"/>
              <a:ext cx="3164408" cy="1237066"/>
            </a:xfrm>
            <a:prstGeom prst="rect">
              <a:avLst/>
            </a:prstGeom>
          </p:spPr>
        </p:pic>
        <p:pic>
          <p:nvPicPr>
            <p:cNvPr id="7" name="Bildobjekt 6">
              <a:extLst>
                <a:ext uri="{FF2B5EF4-FFF2-40B4-BE49-F238E27FC236}">
                  <a16:creationId xmlns:a16="http://schemas.microsoft.com/office/drawing/2014/main" id="{12279D81-94CA-8D48-A91F-A75BE9EEE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4159" y="5815524"/>
              <a:ext cx="2709461" cy="369332"/>
            </a:xfrm>
            <a:prstGeom prst="rect">
              <a:avLst/>
            </a:prstGeom>
          </p:spPr>
        </p:pic>
      </p:grpSp>
      <p:pic>
        <p:nvPicPr>
          <p:cNvPr id="8" name="Bildobjekt 7">
            <a:extLst>
              <a:ext uri="{FF2B5EF4-FFF2-40B4-BE49-F238E27FC236}">
                <a16:creationId xmlns:a16="http://schemas.microsoft.com/office/drawing/2014/main" id="{27C5E425-7F27-1B44-96CB-1256C6C29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8897" y="3346884"/>
            <a:ext cx="628733" cy="282719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5EA440E5-B6D6-0040-B968-DFECE2D50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6118" y="3331018"/>
            <a:ext cx="628733" cy="282719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222629C0-B1D0-D644-B910-0E80B7A4FD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3918" y="3314522"/>
            <a:ext cx="997561" cy="28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1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632EA330-5940-DE4E-88DB-7D58E4A25875}"/>
              </a:ext>
            </a:extLst>
          </p:cNvPr>
          <p:cNvSpPr/>
          <p:nvPr/>
        </p:nvSpPr>
        <p:spPr>
          <a:xfrm>
            <a:off x="1835333" y="604773"/>
            <a:ext cx="61498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När man delar ett tal med ett annat tal kallas det för </a:t>
            </a:r>
            <a:r>
              <a:rPr lang="sv-SE" i="1" dirty="0">
                <a:solidFill>
                  <a:srgbClr val="9E2903"/>
                </a:solidFill>
              </a:rPr>
              <a:t>division</a:t>
            </a:r>
            <a:r>
              <a:rPr lang="sv-SE" dirty="0"/>
              <a:t>.     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2FA31751-916B-5F49-91F6-44E9B3627489}"/>
              </a:ext>
            </a:extLst>
          </p:cNvPr>
          <p:cNvSpPr/>
          <p:nvPr/>
        </p:nvSpPr>
        <p:spPr>
          <a:xfrm>
            <a:off x="2655845" y="990704"/>
            <a:ext cx="4179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Det tal som man delar upp kallas </a:t>
            </a:r>
            <a:r>
              <a:rPr lang="sv-SE" i="1" dirty="0">
                <a:solidFill>
                  <a:srgbClr val="9E2903"/>
                </a:solidFill>
              </a:rPr>
              <a:t>täljare</a:t>
            </a:r>
            <a:r>
              <a:rPr lang="sv-SE" dirty="0"/>
              <a:t>.    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5BC8E708-E34D-BA4C-9B60-4636BBBD1862}"/>
              </a:ext>
            </a:extLst>
          </p:cNvPr>
          <p:cNvSpPr/>
          <p:nvPr/>
        </p:nvSpPr>
        <p:spPr>
          <a:xfrm>
            <a:off x="3741494" y="1861747"/>
            <a:ext cx="2008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Svaret kallas </a:t>
            </a:r>
            <a:r>
              <a:rPr lang="sv-SE" i="1" dirty="0">
                <a:solidFill>
                  <a:srgbClr val="9E2903"/>
                </a:solidFill>
              </a:rPr>
              <a:t>kvot</a:t>
            </a:r>
            <a:r>
              <a:rPr lang="sv-SE" dirty="0"/>
              <a:t>.   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7C861F80-51A5-0848-9E50-5F5D4D297244}"/>
              </a:ext>
            </a:extLst>
          </p:cNvPr>
          <p:cNvSpPr/>
          <p:nvPr/>
        </p:nvSpPr>
        <p:spPr>
          <a:xfrm>
            <a:off x="2820569" y="1422441"/>
            <a:ext cx="3849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Talet man delar med kallas </a:t>
            </a:r>
            <a:r>
              <a:rPr lang="sv-SE" i="1" dirty="0">
                <a:solidFill>
                  <a:srgbClr val="9E2903"/>
                </a:solidFill>
              </a:rPr>
              <a:t>nämnare</a:t>
            </a:r>
            <a:r>
              <a:rPr lang="sv-SE" dirty="0"/>
              <a:t>.    </a:t>
            </a:r>
          </a:p>
        </p:txBody>
      </p:sp>
      <p:grpSp>
        <p:nvGrpSpPr>
          <p:cNvPr id="23" name="Grupp 22">
            <a:extLst>
              <a:ext uri="{FF2B5EF4-FFF2-40B4-BE49-F238E27FC236}">
                <a16:creationId xmlns:a16="http://schemas.microsoft.com/office/drawing/2014/main" id="{2A0BCD0A-E17B-7A4F-B569-EAFA9EC2C4D8}"/>
              </a:ext>
            </a:extLst>
          </p:cNvPr>
          <p:cNvGrpSpPr/>
          <p:nvPr/>
        </p:nvGrpSpPr>
        <p:grpSpPr>
          <a:xfrm>
            <a:off x="2820569" y="3101330"/>
            <a:ext cx="3994045" cy="1826615"/>
            <a:chOff x="3078956" y="2808436"/>
            <a:chExt cx="3994045" cy="1826615"/>
          </a:xfrm>
        </p:grpSpPr>
        <p:pic>
          <p:nvPicPr>
            <p:cNvPr id="19" name="Bildobjekt 18">
              <a:extLst>
                <a:ext uri="{FF2B5EF4-FFF2-40B4-BE49-F238E27FC236}">
                  <a16:creationId xmlns:a16="http://schemas.microsoft.com/office/drawing/2014/main" id="{C93AFD6F-CEA0-8F4B-82BA-D4542E2C9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78956" y="2808436"/>
              <a:ext cx="3994045" cy="1826615"/>
            </a:xfrm>
            <a:prstGeom prst="rect">
              <a:avLst/>
            </a:prstGeom>
          </p:spPr>
        </p:pic>
        <p:pic>
          <p:nvPicPr>
            <p:cNvPr id="20" name="Bildobjekt 19">
              <a:extLst>
                <a:ext uri="{FF2B5EF4-FFF2-40B4-BE49-F238E27FC236}">
                  <a16:creationId xmlns:a16="http://schemas.microsoft.com/office/drawing/2014/main" id="{37202492-8CB2-8B48-A2C6-9ED12E261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56000" y="3273425"/>
              <a:ext cx="1016000" cy="311150"/>
            </a:xfrm>
            <a:prstGeom prst="rect">
              <a:avLst/>
            </a:prstGeom>
          </p:spPr>
        </p:pic>
        <p:pic>
          <p:nvPicPr>
            <p:cNvPr id="21" name="Bildobjekt 20">
              <a:extLst>
                <a:ext uri="{FF2B5EF4-FFF2-40B4-BE49-F238E27FC236}">
                  <a16:creationId xmlns:a16="http://schemas.microsoft.com/office/drawing/2014/main" id="{494ABD22-F22D-7A47-A97B-259FD46D4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8218" y="3893989"/>
              <a:ext cx="1173781" cy="311150"/>
            </a:xfrm>
            <a:prstGeom prst="rect">
              <a:avLst/>
            </a:prstGeom>
          </p:spPr>
        </p:pic>
        <p:pic>
          <p:nvPicPr>
            <p:cNvPr id="22" name="Bildobjekt 21">
              <a:extLst>
                <a:ext uri="{FF2B5EF4-FFF2-40B4-BE49-F238E27FC236}">
                  <a16:creationId xmlns:a16="http://schemas.microsoft.com/office/drawing/2014/main" id="{BD8D188C-4412-5949-9ED5-CD6B91DBD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5777" y="3582839"/>
              <a:ext cx="920926" cy="311150"/>
            </a:xfrm>
            <a:prstGeom prst="rect">
              <a:avLst/>
            </a:prstGeom>
          </p:spPr>
        </p:pic>
      </p:grpSp>
      <p:pic>
        <p:nvPicPr>
          <p:cNvPr id="24" name="Bildobjekt 23">
            <a:extLst>
              <a:ext uri="{FF2B5EF4-FFF2-40B4-BE49-F238E27FC236}">
                <a16:creationId xmlns:a16="http://schemas.microsoft.com/office/drawing/2014/main" id="{47143848-2240-1C4F-8EC0-724420D0D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315" y="3622669"/>
            <a:ext cx="920926" cy="323569"/>
          </a:xfrm>
          <a:prstGeom prst="rect">
            <a:avLst/>
          </a:prstGeom>
        </p:spPr>
      </p:pic>
      <p:pic>
        <p:nvPicPr>
          <p:cNvPr id="25" name="Bildobjekt 24">
            <a:extLst>
              <a:ext uri="{FF2B5EF4-FFF2-40B4-BE49-F238E27FC236}">
                <a16:creationId xmlns:a16="http://schemas.microsoft.com/office/drawing/2014/main" id="{30B87194-B135-224B-A69E-B430D4F41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8427" y="4280000"/>
            <a:ext cx="1295185" cy="260692"/>
          </a:xfrm>
          <a:prstGeom prst="rect">
            <a:avLst/>
          </a:prstGeom>
        </p:spPr>
      </p:pic>
      <p:pic>
        <p:nvPicPr>
          <p:cNvPr id="26" name="Bildobjekt 25">
            <a:extLst>
              <a:ext uri="{FF2B5EF4-FFF2-40B4-BE49-F238E27FC236}">
                <a16:creationId xmlns:a16="http://schemas.microsoft.com/office/drawing/2014/main" id="{0E55845F-B178-174B-8CDE-80A47DE811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0861" y="3875733"/>
            <a:ext cx="667935" cy="31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7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D71AA930-080D-1945-8669-FB6E9E3BEF3F}"/>
              </a:ext>
            </a:extLst>
          </p:cNvPr>
          <p:cNvSpPr/>
          <p:nvPr/>
        </p:nvSpPr>
        <p:spPr>
          <a:xfrm>
            <a:off x="1620956" y="651697"/>
            <a:ext cx="6402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Om du delar sex persikor med en kompis så får ni tre persikor var.  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3CB8700-3AD5-5743-A164-9436268C0C20}"/>
              </a:ext>
            </a:extLst>
          </p:cNvPr>
          <p:cNvSpPr/>
          <p:nvPr/>
        </p:nvSpPr>
        <p:spPr>
          <a:xfrm>
            <a:off x="3171317" y="153584"/>
            <a:ext cx="28013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i="1" dirty="0">
                <a:solidFill>
                  <a:srgbClr val="9E2903"/>
                </a:solidFill>
              </a:rPr>
              <a:t>Hälften och en tredjedel</a:t>
            </a:r>
            <a:endParaRPr lang="sv-SE" i="1" dirty="0">
              <a:solidFill>
                <a:srgbClr val="9E2903"/>
              </a:solidFill>
            </a:endParaRPr>
          </a:p>
        </p:txBody>
      </p:sp>
      <p:grpSp>
        <p:nvGrpSpPr>
          <p:cNvPr id="11" name="Grupp 10">
            <a:extLst>
              <a:ext uri="{FF2B5EF4-FFF2-40B4-BE49-F238E27FC236}">
                <a16:creationId xmlns:a16="http://schemas.microsoft.com/office/drawing/2014/main" id="{5BB47431-0376-A948-9312-CDA0F9DCC5B0}"/>
              </a:ext>
            </a:extLst>
          </p:cNvPr>
          <p:cNvGrpSpPr/>
          <p:nvPr/>
        </p:nvGrpSpPr>
        <p:grpSpPr>
          <a:xfrm>
            <a:off x="2305684" y="1104319"/>
            <a:ext cx="1731266" cy="1022379"/>
            <a:chOff x="414166" y="1213901"/>
            <a:chExt cx="8420100" cy="4430198"/>
          </a:xfrm>
        </p:grpSpPr>
        <p:pic>
          <p:nvPicPr>
            <p:cNvPr id="9" name="Bildobjekt 8">
              <a:extLst>
                <a:ext uri="{FF2B5EF4-FFF2-40B4-BE49-F238E27FC236}">
                  <a16:creationId xmlns:a16="http://schemas.microsoft.com/office/drawing/2014/main" id="{A7790E6D-FDFB-7244-952B-2B8EF308E8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448" r="448"/>
            <a:stretch/>
          </p:blipFill>
          <p:spPr>
            <a:xfrm>
              <a:off x="414166" y="1213901"/>
              <a:ext cx="8420100" cy="2298700"/>
            </a:xfrm>
            <a:prstGeom prst="rect">
              <a:avLst/>
            </a:prstGeom>
          </p:spPr>
        </p:pic>
        <p:pic>
          <p:nvPicPr>
            <p:cNvPr id="10" name="Bildobjekt 9">
              <a:extLst>
                <a:ext uri="{FF2B5EF4-FFF2-40B4-BE49-F238E27FC236}">
                  <a16:creationId xmlns:a16="http://schemas.microsoft.com/office/drawing/2014/main" id="{846E0C92-0EBD-6D49-89D9-CEA1FA388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4166" y="3396199"/>
              <a:ext cx="8420100" cy="2247900"/>
            </a:xfrm>
            <a:prstGeom prst="rect">
              <a:avLst/>
            </a:prstGeom>
          </p:spPr>
        </p:pic>
      </p:grp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453159A4-25D9-F14C-86BE-1BBA36FBB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448" r="448"/>
          <a:stretch/>
        </p:blipFill>
        <p:spPr>
          <a:xfrm>
            <a:off x="5289288" y="1670179"/>
            <a:ext cx="1752053" cy="506556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CADEBD2F-2EDC-8C4D-8A77-85140B12A1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9288" y="1069102"/>
            <a:ext cx="1735792" cy="490764"/>
          </a:xfrm>
          <a:prstGeom prst="rect">
            <a:avLst/>
          </a:prstGeom>
        </p:spPr>
      </p:pic>
      <p:sp>
        <p:nvSpPr>
          <p:cNvPr id="14" name="Höger 13">
            <a:extLst>
              <a:ext uri="{FF2B5EF4-FFF2-40B4-BE49-F238E27FC236}">
                <a16:creationId xmlns:a16="http://schemas.microsoft.com/office/drawing/2014/main" id="{0BFB5082-96AD-024B-AFDC-33BF3845DE17}"/>
              </a:ext>
            </a:extLst>
          </p:cNvPr>
          <p:cNvSpPr/>
          <p:nvPr/>
        </p:nvSpPr>
        <p:spPr>
          <a:xfrm>
            <a:off x="4339892" y="1512940"/>
            <a:ext cx="647469" cy="2916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0B18B510-E701-CB42-8105-31064E1023A7}"/>
              </a:ext>
            </a:extLst>
          </p:cNvPr>
          <p:cNvSpPr/>
          <p:nvPr/>
        </p:nvSpPr>
        <p:spPr>
          <a:xfrm>
            <a:off x="2524644" y="2340528"/>
            <a:ext cx="4094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Man kan också säga att ni får </a:t>
            </a:r>
            <a:r>
              <a:rPr lang="sv-SE" i="1" dirty="0">
                <a:solidFill>
                  <a:srgbClr val="9E2903"/>
                </a:solidFill>
              </a:rPr>
              <a:t>hälften</a:t>
            </a:r>
            <a:r>
              <a:rPr lang="sv-SE" i="1" dirty="0"/>
              <a:t> </a:t>
            </a:r>
            <a:r>
              <a:rPr lang="sv-SE" dirty="0"/>
              <a:t>var.  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8F6F6474-E763-7E49-B9FF-6F16858B98F6}"/>
              </a:ext>
            </a:extLst>
          </p:cNvPr>
          <p:cNvSpPr/>
          <p:nvPr/>
        </p:nvSpPr>
        <p:spPr>
          <a:xfrm>
            <a:off x="1749452" y="2793604"/>
            <a:ext cx="6145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När du räknar ut hur mycket </a:t>
            </a:r>
            <a:r>
              <a:rPr lang="sv-SE" dirty="0">
                <a:solidFill>
                  <a:srgbClr val="9E2903"/>
                </a:solidFill>
              </a:rPr>
              <a:t>hälften</a:t>
            </a:r>
            <a:r>
              <a:rPr lang="sv-SE" dirty="0"/>
              <a:t> är, ska du </a:t>
            </a:r>
            <a:r>
              <a:rPr lang="sv-SE" dirty="0">
                <a:solidFill>
                  <a:srgbClr val="9E2903"/>
                </a:solidFill>
              </a:rPr>
              <a:t>dividera med 2</a:t>
            </a:r>
            <a:r>
              <a:rPr lang="sv-SE" dirty="0"/>
              <a:t>.   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3EDFE1DA-9C90-3A42-8628-2934D570C26D}"/>
              </a:ext>
            </a:extLst>
          </p:cNvPr>
          <p:cNvSpPr/>
          <p:nvPr/>
        </p:nvSpPr>
        <p:spPr>
          <a:xfrm>
            <a:off x="1740763" y="3786025"/>
            <a:ext cx="6663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Om du delar sex persikor med två kompisar så får ni två persikor var.  </a:t>
            </a:r>
          </a:p>
        </p:txBody>
      </p:sp>
      <p:grpSp>
        <p:nvGrpSpPr>
          <p:cNvPr id="18" name="Grupp 17">
            <a:extLst>
              <a:ext uri="{FF2B5EF4-FFF2-40B4-BE49-F238E27FC236}">
                <a16:creationId xmlns:a16="http://schemas.microsoft.com/office/drawing/2014/main" id="{5C9A13BE-46AC-2D42-B75F-684D17C3CB68}"/>
              </a:ext>
            </a:extLst>
          </p:cNvPr>
          <p:cNvGrpSpPr/>
          <p:nvPr/>
        </p:nvGrpSpPr>
        <p:grpSpPr>
          <a:xfrm>
            <a:off x="2477285" y="4265075"/>
            <a:ext cx="1755943" cy="1013462"/>
            <a:chOff x="414166" y="1213901"/>
            <a:chExt cx="8420100" cy="4430198"/>
          </a:xfrm>
        </p:grpSpPr>
        <p:pic>
          <p:nvPicPr>
            <p:cNvPr id="19" name="Bildobjekt 18">
              <a:extLst>
                <a:ext uri="{FF2B5EF4-FFF2-40B4-BE49-F238E27FC236}">
                  <a16:creationId xmlns:a16="http://schemas.microsoft.com/office/drawing/2014/main" id="{346EF3E5-EE68-C94B-8499-7D03C2F467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448" r="448"/>
            <a:stretch/>
          </p:blipFill>
          <p:spPr>
            <a:xfrm>
              <a:off x="414166" y="1213901"/>
              <a:ext cx="8420100" cy="2298700"/>
            </a:xfrm>
            <a:prstGeom prst="rect">
              <a:avLst/>
            </a:prstGeom>
          </p:spPr>
        </p:pic>
        <p:pic>
          <p:nvPicPr>
            <p:cNvPr id="20" name="Bildobjekt 19">
              <a:extLst>
                <a:ext uri="{FF2B5EF4-FFF2-40B4-BE49-F238E27FC236}">
                  <a16:creationId xmlns:a16="http://schemas.microsoft.com/office/drawing/2014/main" id="{C5026784-172F-9440-B467-02552D13E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4166" y="3396199"/>
              <a:ext cx="8420100" cy="2247900"/>
            </a:xfrm>
            <a:prstGeom prst="rect">
              <a:avLst/>
            </a:prstGeom>
          </p:spPr>
        </p:pic>
      </p:grpSp>
      <p:sp>
        <p:nvSpPr>
          <p:cNvPr id="21" name="Höger 20">
            <a:extLst>
              <a:ext uri="{FF2B5EF4-FFF2-40B4-BE49-F238E27FC236}">
                <a16:creationId xmlns:a16="http://schemas.microsoft.com/office/drawing/2014/main" id="{FDA45D41-E4F0-7941-94BE-163DDEAB3D85}"/>
              </a:ext>
            </a:extLst>
          </p:cNvPr>
          <p:cNvSpPr/>
          <p:nvPr/>
        </p:nvSpPr>
        <p:spPr>
          <a:xfrm>
            <a:off x="4450513" y="4614597"/>
            <a:ext cx="647469" cy="2916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2" name="Bildobjekt 21">
            <a:extLst>
              <a:ext uri="{FF2B5EF4-FFF2-40B4-BE49-F238E27FC236}">
                <a16:creationId xmlns:a16="http://schemas.microsoft.com/office/drawing/2014/main" id="{B986EEBA-BE09-B547-AD10-13186821A5F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2195" b="2669"/>
          <a:stretch/>
        </p:blipFill>
        <p:spPr>
          <a:xfrm>
            <a:off x="5387143" y="4261417"/>
            <a:ext cx="519772" cy="1017122"/>
          </a:xfrm>
          <a:prstGeom prst="rect">
            <a:avLst/>
          </a:prstGeom>
        </p:spPr>
      </p:pic>
      <p:pic>
        <p:nvPicPr>
          <p:cNvPr id="23" name="Bildobjekt 22">
            <a:extLst>
              <a:ext uri="{FF2B5EF4-FFF2-40B4-BE49-F238E27FC236}">
                <a16:creationId xmlns:a16="http://schemas.microsoft.com/office/drawing/2014/main" id="{93F283A2-53BB-B84C-A01D-F46E067101F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2195" b="2669"/>
          <a:stretch/>
        </p:blipFill>
        <p:spPr>
          <a:xfrm>
            <a:off x="6125678" y="4261417"/>
            <a:ext cx="519772" cy="1017122"/>
          </a:xfrm>
          <a:prstGeom prst="rect">
            <a:avLst/>
          </a:prstGeom>
        </p:spPr>
      </p:pic>
      <p:pic>
        <p:nvPicPr>
          <p:cNvPr id="24" name="Bildobjekt 23">
            <a:extLst>
              <a:ext uri="{FF2B5EF4-FFF2-40B4-BE49-F238E27FC236}">
                <a16:creationId xmlns:a16="http://schemas.microsoft.com/office/drawing/2014/main" id="{A4312CCA-26BB-0641-97F8-781949FD15E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2195" b="2669"/>
          <a:stretch/>
        </p:blipFill>
        <p:spPr>
          <a:xfrm>
            <a:off x="6864213" y="4269885"/>
            <a:ext cx="519772" cy="1017122"/>
          </a:xfrm>
          <a:prstGeom prst="rect">
            <a:avLst/>
          </a:prstGeom>
        </p:spPr>
      </p:pic>
      <p:sp>
        <p:nvSpPr>
          <p:cNvPr id="25" name="Rektangel 24">
            <a:extLst>
              <a:ext uri="{FF2B5EF4-FFF2-40B4-BE49-F238E27FC236}">
                <a16:creationId xmlns:a16="http://schemas.microsoft.com/office/drawing/2014/main" id="{BE1BA56A-0BB4-B746-9B57-87A5AE0BB438}"/>
              </a:ext>
            </a:extLst>
          </p:cNvPr>
          <p:cNvSpPr/>
          <p:nvPr/>
        </p:nvSpPr>
        <p:spPr>
          <a:xfrm>
            <a:off x="2579650" y="5456933"/>
            <a:ext cx="4544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Man kan också säga att ni får </a:t>
            </a:r>
            <a:r>
              <a:rPr lang="sv-SE" i="1" dirty="0">
                <a:solidFill>
                  <a:srgbClr val="9E2903"/>
                </a:solidFill>
              </a:rPr>
              <a:t>en tredjedel</a:t>
            </a:r>
            <a:r>
              <a:rPr lang="sv-SE" i="1" dirty="0"/>
              <a:t> </a:t>
            </a:r>
            <a:r>
              <a:rPr lang="sv-SE" dirty="0"/>
              <a:t>var.  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7FC7F3EE-5C28-4A4A-B451-3E86F63E2CE8}"/>
              </a:ext>
            </a:extLst>
          </p:cNvPr>
          <p:cNvSpPr/>
          <p:nvPr/>
        </p:nvSpPr>
        <p:spPr>
          <a:xfrm>
            <a:off x="1732922" y="5927022"/>
            <a:ext cx="6566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När du räknar ut hur mycket </a:t>
            </a:r>
            <a:r>
              <a:rPr lang="sv-SE" dirty="0">
                <a:solidFill>
                  <a:srgbClr val="9E2903"/>
                </a:solidFill>
              </a:rPr>
              <a:t>en tredjedel</a:t>
            </a:r>
            <a:r>
              <a:rPr lang="sv-SE" dirty="0"/>
              <a:t> är, ska du </a:t>
            </a:r>
            <a:r>
              <a:rPr lang="sv-SE" dirty="0">
                <a:solidFill>
                  <a:srgbClr val="9E2903"/>
                </a:solidFill>
              </a:rPr>
              <a:t>dividera med 3</a:t>
            </a:r>
            <a:r>
              <a:rPr lang="sv-SE" dirty="0"/>
              <a:t>.   </a:t>
            </a:r>
          </a:p>
        </p:txBody>
      </p:sp>
    </p:spTree>
    <p:extLst>
      <p:ext uri="{BB962C8B-B14F-4D97-AF65-F5344CB8AC3E}">
        <p14:creationId xmlns:p14="http://schemas.microsoft.com/office/powerpoint/2010/main" val="178573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4" grpId="0" animBg="1"/>
      <p:bldP spid="15" grpId="0"/>
      <p:bldP spid="16" grpId="0"/>
      <p:bldP spid="17" grpId="0"/>
      <p:bldP spid="21" grpId="0" animBg="1"/>
      <p:bldP spid="25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4D79E71B-3A83-6D45-89A5-91E2631575F6}"/>
              </a:ext>
            </a:extLst>
          </p:cNvPr>
          <p:cNvSpPr/>
          <p:nvPr/>
        </p:nvSpPr>
        <p:spPr>
          <a:xfrm>
            <a:off x="3690646" y="321785"/>
            <a:ext cx="98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i="1" dirty="0">
                <a:solidFill>
                  <a:srgbClr val="8E2503"/>
                </a:solidFill>
                <a:latin typeface="+mj-lt"/>
              </a:rPr>
              <a:t>Exempel</a:t>
            </a:r>
            <a:endParaRPr lang="sv-SE" i="1" dirty="0">
              <a:solidFill>
                <a:srgbClr val="8E2503"/>
              </a:solidFill>
              <a:effectLst/>
              <a:latin typeface="+mj-lt"/>
            </a:endParaRP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A7DCD3EA-4457-C249-902D-5F3AD660CFD1}"/>
              </a:ext>
            </a:extLst>
          </p:cNvPr>
          <p:cNvGrpSpPr/>
          <p:nvPr/>
        </p:nvGrpSpPr>
        <p:grpSpPr>
          <a:xfrm>
            <a:off x="963708" y="682110"/>
            <a:ext cx="7705840" cy="1151477"/>
            <a:chOff x="963708" y="682110"/>
            <a:chExt cx="7705840" cy="1151477"/>
          </a:xfrm>
        </p:grpSpPr>
        <p:sp>
          <p:nvSpPr>
            <p:cNvPr id="3" name="Rektangel 2">
              <a:extLst>
                <a:ext uri="{FF2B5EF4-FFF2-40B4-BE49-F238E27FC236}">
                  <a16:creationId xmlns:a16="http://schemas.microsoft.com/office/drawing/2014/main" id="{A61D5498-32BE-5A46-8182-55842CEAD6E4}"/>
                </a:ext>
              </a:extLst>
            </p:cNvPr>
            <p:cNvSpPr/>
            <p:nvPr/>
          </p:nvSpPr>
          <p:spPr>
            <a:xfrm>
              <a:off x="963708" y="1039314"/>
              <a:ext cx="623187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b="1" dirty="0"/>
                <a:t>Fem personer ska dela lika på 20 kulor. Hur många får de var? </a:t>
              </a:r>
              <a:r>
                <a:rPr lang="sv-SE" b="1" dirty="0">
                  <a:latin typeface="+mn-lt"/>
                </a:rPr>
                <a:t> </a:t>
              </a:r>
            </a:p>
          </p:txBody>
        </p:sp>
        <p:pic>
          <p:nvPicPr>
            <p:cNvPr id="6" name="Bildobjekt 5">
              <a:extLst>
                <a:ext uri="{FF2B5EF4-FFF2-40B4-BE49-F238E27FC236}">
                  <a16:creationId xmlns:a16="http://schemas.microsoft.com/office/drawing/2014/main" id="{7B091306-DA78-CA43-B3DE-AA1E0280D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rcRect t="1" r="691" b="16239"/>
            <a:stretch/>
          </p:blipFill>
          <p:spPr>
            <a:xfrm>
              <a:off x="7037127" y="682110"/>
              <a:ext cx="1632421" cy="1151477"/>
            </a:xfrm>
            <a:prstGeom prst="ellipse">
              <a:avLst/>
            </a:prstGeom>
          </p:spPr>
        </p:pic>
      </p:grpSp>
      <p:sp>
        <p:nvSpPr>
          <p:cNvPr id="7" name="Rektangel 6">
            <a:extLst>
              <a:ext uri="{FF2B5EF4-FFF2-40B4-BE49-F238E27FC236}">
                <a16:creationId xmlns:a16="http://schemas.microsoft.com/office/drawing/2014/main" id="{052951BD-DAA2-6E45-9F26-4E42680A1F4C}"/>
              </a:ext>
            </a:extLst>
          </p:cNvPr>
          <p:cNvSpPr/>
          <p:nvPr/>
        </p:nvSpPr>
        <p:spPr>
          <a:xfrm>
            <a:off x="3988117" y="213800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=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C2424AC5-194E-8C48-A64E-95DD2DDE5C2A}"/>
              </a:ext>
            </a:extLst>
          </p:cNvPr>
          <p:cNvSpPr/>
          <p:nvPr/>
        </p:nvSpPr>
        <p:spPr>
          <a:xfrm>
            <a:off x="4182332" y="2149825"/>
            <a:ext cx="389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4</a:t>
            </a:r>
          </a:p>
        </p:txBody>
      </p:sp>
      <p:grpSp>
        <p:nvGrpSpPr>
          <p:cNvPr id="9" name="Grupp 8">
            <a:extLst>
              <a:ext uri="{FF2B5EF4-FFF2-40B4-BE49-F238E27FC236}">
                <a16:creationId xmlns:a16="http://schemas.microsoft.com/office/drawing/2014/main" id="{55FF6B48-F02E-D943-A93C-0948726E9666}"/>
              </a:ext>
            </a:extLst>
          </p:cNvPr>
          <p:cNvGrpSpPr/>
          <p:nvPr/>
        </p:nvGrpSpPr>
        <p:grpSpPr>
          <a:xfrm>
            <a:off x="3625679" y="2030305"/>
            <a:ext cx="453970" cy="632245"/>
            <a:chOff x="4438793" y="5001768"/>
            <a:chExt cx="453970" cy="632245"/>
          </a:xfrm>
        </p:grpSpPr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51F671AC-A375-D34B-A983-1BAFF71F5043}"/>
                </a:ext>
              </a:extLst>
            </p:cNvPr>
            <p:cNvSpPr/>
            <p:nvPr/>
          </p:nvSpPr>
          <p:spPr>
            <a:xfrm>
              <a:off x="4486646" y="5264681"/>
              <a:ext cx="3241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latin typeface="Bradley Hand" pitchFamily="2" charset="77"/>
                </a:rPr>
                <a:t>5</a:t>
              </a:r>
            </a:p>
          </p:txBody>
        </p:sp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8C123964-875A-5840-B2FE-632A2A28B121}"/>
                </a:ext>
              </a:extLst>
            </p:cNvPr>
            <p:cNvSpPr/>
            <p:nvPr/>
          </p:nvSpPr>
          <p:spPr>
            <a:xfrm>
              <a:off x="4438793" y="5001768"/>
              <a:ext cx="4539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latin typeface="Bradley Hand" pitchFamily="2" charset="77"/>
                </a:rPr>
                <a:t>20</a:t>
              </a:r>
            </a:p>
          </p:txBody>
        </p:sp>
        <p:cxnSp>
          <p:nvCxnSpPr>
            <p:cNvPr id="12" name="Rak 11">
              <a:extLst>
                <a:ext uri="{FF2B5EF4-FFF2-40B4-BE49-F238E27FC236}">
                  <a16:creationId xmlns:a16="http://schemas.microsoft.com/office/drawing/2014/main" id="{3EC8EA53-2DC0-6E4B-987D-EF98DEA65838}"/>
                </a:ext>
              </a:extLst>
            </p:cNvPr>
            <p:cNvCxnSpPr>
              <a:cxnSpLocks/>
            </p:cNvCxnSpPr>
            <p:nvPr/>
          </p:nvCxnSpPr>
          <p:spPr>
            <a:xfrm>
              <a:off x="4480180" y="5305954"/>
              <a:ext cx="3476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Rektangel 12">
            <a:extLst>
              <a:ext uri="{FF2B5EF4-FFF2-40B4-BE49-F238E27FC236}">
                <a16:creationId xmlns:a16="http://schemas.microsoft.com/office/drawing/2014/main" id="{2AE950AA-E3EA-9D42-8CF8-414D150C282C}"/>
              </a:ext>
            </a:extLst>
          </p:cNvPr>
          <p:cNvSpPr/>
          <p:nvPr/>
        </p:nvSpPr>
        <p:spPr>
          <a:xfrm>
            <a:off x="2637346" y="3129833"/>
            <a:ext cx="2884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u="sng" dirty="0">
                <a:latin typeface="Bradley Hand" pitchFamily="2" charset="77"/>
              </a:rPr>
              <a:t>Svar</a:t>
            </a:r>
            <a:r>
              <a:rPr lang="sv-SE" dirty="0">
                <a:latin typeface="Bradley Hand" pitchFamily="2" charset="77"/>
              </a:rPr>
              <a:t> :  De får 4 kulor var.</a:t>
            </a:r>
          </a:p>
        </p:txBody>
      </p:sp>
    </p:spTree>
    <p:extLst>
      <p:ext uri="{BB962C8B-B14F-4D97-AF65-F5344CB8AC3E}">
        <p14:creationId xmlns:p14="http://schemas.microsoft.com/office/powerpoint/2010/main" val="242128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4D79E71B-3A83-6D45-89A5-91E2631575F6}"/>
              </a:ext>
            </a:extLst>
          </p:cNvPr>
          <p:cNvSpPr/>
          <p:nvPr/>
        </p:nvSpPr>
        <p:spPr>
          <a:xfrm>
            <a:off x="3690646" y="321785"/>
            <a:ext cx="98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i="1" dirty="0">
                <a:solidFill>
                  <a:srgbClr val="8E2503"/>
                </a:solidFill>
                <a:latin typeface="+mj-lt"/>
              </a:rPr>
              <a:t>Exempel</a:t>
            </a:r>
            <a:endParaRPr lang="sv-SE" i="1" dirty="0">
              <a:solidFill>
                <a:srgbClr val="8E2503"/>
              </a:solidFill>
              <a:effectLst/>
              <a:latin typeface="+mj-lt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52951BD-DAA2-6E45-9F26-4E42680A1F4C}"/>
              </a:ext>
            </a:extLst>
          </p:cNvPr>
          <p:cNvSpPr/>
          <p:nvPr/>
        </p:nvSpPr>
        <p:spPr>
          <a:xfrm>
            <a:off x="3988117" y="213800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=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C2424AC5-194E-8C48-A64E-95DD2DDE5C2A}"/>
              </a:ext>
            </a:extLst>
          </p:cNvPr>
          <p:cNvSpPr/>
          <p:nvPr/>
        </p:nvSpPr>
        <p:spPr>
          <a:xfrm>
            <a:off x="4182332" y="2149825"/>
            <a:ext cx="389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9</a:t>
            </a:r>
          </a:p>
        </p:txBody>
      </p:sp>
      <p:grpSp>
        <p:nvGrpSpPr>
          <p:cNvPr id="9" name="Grupp 8">
            <a:extLst>
              <a:ext uri="{FF2B5EF4-FFF2-40B4-BE49-F238E27FC236}">
                <a16:creationId xmlns:a16="http://schemas.microsoft.com/office/drawing/2014/main" id="{55FF6B48-F02E-D943-A93C-0948726E9666}"/>
              </a:ext>
            </a:extLst>
          </p:cNvPr>
          <p:cNvGrpSpPr/>
          <p:nvPr/>
        </p:nvGrpSpPr>
        <p:grpSpPr>
          <a:xfrm>
            <a:off x="3625679" y="2030305"/>
            <a:ext cx="471604" cy="632245"/>
            <a:chOff x="4438793" y="5001768"/>
            <a:chExt cx="471604" cy="632245"/>
          </a:xfrm>
        </p:grpSpPr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51F671AC-A375-D34B-A983-1BAFF71F5043}"/>
                </a:ext>
              </a:extLst>
            </p:cNvPr>
            <p:cNvSpPr/>
            <p:nvPr/>
          </p:nvSpPr>
          <p:spPr>
            <a:xfrm>
              <a:off x="4486646" y="5264681"/>
              <a:ext cx="3289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latin typeface="Bradley Hand" pitchFamily="2" charset="77"/>
                </a:rPr>
                <a:t>4</a:t>
              </a:r>
            </a:p>
          </p:txBody>
        </p:sp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8C123964-875A-5840-B2FE-632A2A28B121}"/>
                </a:ext>
              </a:extLst>
            </p:cNvPr>
            <p:cNvSpPr/>
            <p:nvPr/>
          </p:nvSpPr>
          <p:spPr>
            <a:xfrm>
              <a:off x="4438793" y="5001768"/>
              <a:ext cx="4716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latin typeface="Bradley Hand" pitchFamily="2" charset="77"/>
                </a:rPr>
                <a:t>36</a:t>
              </a:r>
            </a:p>
          </p:txBody>
        </p:sp>
        <p:cxnSp>
          <p:nvCxnSpPr>
            <p:cNvPr id="12" name="Rak 11">
              <a:extLst>
                <a:ext uri="{FF2B5EF4-FFF2-40B4-BE49-F238E27FC236}">
                  <a16:creationId xmlns:a16="http://schemas.microsoft.com/office/drawing/2014/main" id="{3EC8EA53-2DC0-6E4B-987D-EF98DEA65838}"/>
                </a:ext>
              </a:extLst>
            </p:cNvPr>
            <p:cNvCxnSpPr>
              <a:cxnSpLocks/>
            </p:cNvCxnSpPr>
            <p:nvPr/>
          </p:nvCxnSpPr>
          <p:spPr>
            <a:xfrm>
              <a:off x="4480180" y="5305954"/>
              <a:ext cx="3476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Rektangel 12">
            <a:extLst>
              <a:ext uri="{FF2B5EF4-FFF2-40B4-BE49-F238E27FC236}">
                <a16:creationId xmlns:a16="http://schemas.microsoft.com/office/drawing/2014/main" id="{2AE950AA-E3EA-9D42-8CF8-414D150C282C}"/>
              </a:ext>
            </a:extLst>
          </p:cNvPr>
          <p:cNvSpPr/>
          <p:nvPr/>
        </p:nvSpPr>
        <p:spPr>
          <a:xfrm>
            <a:off x="2637346" y="3129833"/>
            <a:ext cx="33136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u="sng" dirty="0">
                <a:latin typeface="Bradley Hand" pitchFamily="2" charset="77"/>
              </a:rPr>
              <a:t>Svar</a:t>
            </a:r>
            <a:r>
              <a:rPr lang="sv-SE" dirty="0">
                <a:latin typeface="Bradley Hand" pitchFamily="2" charset="77"/>
              </a:rPr>
              <a:t> :  De ska betala 9 kr var.</a:t>
            </a:r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5C6F4909-C686-CC44-9A1D-91F586329BE2}"/>
              </a:ext>
            </a:extLst>
          </p:cNvPr>
          <p:cNvGrpSpPr/>
          <p:nvPr/>
        </p:nvGrpSpPr>
        <p:grpSpPr>
          <a:xfrm>
            <a:off x="1381065" y="859628"/>
            <a:ext cx="6782944" cy="792825"/>
            <a:chOff x="1381065" y="859628"/>
            <a:chExt cx="6782944" cy="792825"/>
          </a:xfrm>
        </p:grpSpPr>
        <p:sp>
          <p:nvSpPr>
            <p:cNvPr id="3" name="Rektangel 2">
              <a:extLst>
                <a:ext uri="{FF2B5EF4-FFF2-40B4-BE49-F238E27FC236}">
                  <a16:creationId xmlns:a16="http://schemas.microsoft.com/office/drawing/2014/main" id="{A61D5498-32BE-5A46-8182-55842CEAD6E4}"/>
                </a:ext>
              </a:extLst>
            </p:cNvPr>
            <p:cNvSpPr/>
            <p:nvPr/>
          </p:nvSpPr>
          <p:spPr>
            <a:xfrm>
              <a:off x="1381065" y="932876"/>
              <a:ext cx="581003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b="1" dirty="0"/>
                <a:t>Jasmine och hennes tre kompisar köper nötter för 36 kr. Hur mycket ska var och en betala om de ska dela lika?</a:t>
              </a:r>
              <a:endParaRPr lang="sv-SE" b="1" dirty="0">
                <a:latin typeface="+mn-lt"/>
              </a:endParaRPr>
            </a:p>
          </p:txBody>
        </p:sp>
        <p:pic>
          <p:nvPicPr>
            <p:cNvPr id="4" name="Bildobjekt 3">
              <a:extLst>
                <a:ext uri="{FF2B5EF4-FFF2-40B4-BE49-F238E27FC236}">
                  <a16:creationId xmlns:a16="http://schemas.microsoft.com/office/drawing/2014/main" id="{DFF0C654-2BE4-BB45-A1CC-7053FE48E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57347" y="859628"/>
              <a:ext cx="1206662" cy="7928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83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4D79E71B-3A83-6D45-89A5-91E2631575F6}"/>
              </a:ext>
            </a:extLst>
          </p:cNvPr>
          <p:cNvSpPr/>
          <p:nvPr/>
        </p:nvSpPr>
        <p:spPr>
          <a:xfrm>
            <a:off x="3690646" y="321785"/>
            <a:ext cx="98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i="1" dirty="0">
                <a:solidFill>
                  <a:srgbClr val="8E2503"/>
                </a:solidFill>
                <a:latin typeface="+mj-lt"/>
              </a:rPr>
              <a:t>Exempel</a:t>
            </a:r>
            <a:endParaRPr lang="sv-SE" i="1" dirty="0">
              <a:solidFill>
                <a:srgbClr val="8E2503"/>
              </a:solidFill>
              <a:effectLst/>
              <a:latin typeface="+mj-lt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52951BD-DAA2-6E45-9F26-4E42680A1F4C}"/>
              </a:ext>
            </a:extLst>
          </p:cNvPr>
          <p:cNvSpPr/>
          <p:nvPr/>
        </p:nvSpPr>
        <p:spPr>
          <a:xfrm>
            <a:off x="1938091" y="199789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=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C2424AC5-194E-8C48-A64E-95DD2DDE5C2A}"/>
              </a:ext>
            </a:extLst>
          </p:cNvPr>
          <p:cNvSpPr/>
          <p:nvPr/>
        </p:nvSpPr>
        <p:spPr>
          <a:xfrm>
            <a:off x="2132306" y="2009715"/>
            <a:ext cx="389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8</a:t>
            </a:r>
          </a:p>
        </p:txBody>
      </p:sp>
      <p:grpSp>
        <p:nvGrpSpPr>
          <p:cNvPr id="9" name="Grupp 8">
            <a:extLst>
              <a:ext uri="{FF2B5EF4-FFF2-40B4-BE49-F238E27FC236}">
                <a16:creationId xmlns:a16="http://schemas.microsoft.com/office/drawing/2014/main" id="{55FF6B48-F02E-D943-A93C-0948726E9666}"/>
              </a:ext>
            </a:extLst>
          </p:cNvPr>
          <p:cNvGrpSpPr/>
          <p:nvPr/>
        </p:nvGrpSpPr>
        <p:grpSpPr>
          <a:xfrm>
            <a:off x="1575653" y="1890195"/>
            <a:ext cx="471604" cy="632245"/>
            <a:chOff x="4438793" y="5001768"/>
            <a:chExt cx="471604" cy="632245"/>
          </a:xfrm>
        </p:grpSpPr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51F671AC-A375-D34B-A983-1BAFF71F5043}"/>
                </a:ext>
              </a:extLst>
            </p:cNvPr>
            <p:cNvSpPr/>
            <p:nvPr/>
          </p:nvSpPr>
          <p:spPr>
            <a:xfrm>
              <a:off x="4486646" y="5264681"/>
              <a:ext cx="3289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latin typeface="Bradley Hand" pitchFamily="2" charset="77"/>
                </a:rPr>
                <a:t>2</a:t>
              </a:r>
            </a:p>
          </p:txBody>
        </p:sp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8C123964-875A-5840-B2FE-632A2A28B121}"/>
                </a:ext>
              </a:extLst>
            </p:cNvPr>
            <p:cNvSpPr/>
            <p:nvPr/>
          </p:nvSpPr>
          <p:spPr>
            <a:xfrm>
              <a:off x="4438793" y="5001768"/>
              <a:ext cx="4716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latin typeface="Bradley Hand" pitchFamily="2" charset="77"/>
                </a:rPr>
                <a:t>16</a:t>
              </a:r>
            </a:p>
          </p:txBody>
        </p:sp>
        <p:cxnSp>
          <p:nvCxnSpPr>
            <p:cNvPr id="12" name="Rak 11">
              <a:extLst>
                <a:ext uri="{FF2B5EF4-FFF2-40B4-BE49-F238E27FC236}">
                  <a16:creationId xmlns:a16="http://schemas.microsoft.com/office/drawing/2014/main" id="{3EC8EA53-2DC0-6E4B-987D-EF98DEA65838}"/>
                </a:ext>
              </a:extLst>
            </p:cNvPr>
            <p:cNvCxnSpPr>
              <a:cxnSpLocks/>
            </p:cNvCxnSpPr>
            <p:nvPr/>
          </p:nvCxnSpPr>
          <p:spPr>
            <a:xfrm>
              <a:off x="4480180" y="5305954"/>
              <a:ext cx="3476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Rektangel 12">
            <a:extLst>
              <a:ext uri="{FF2B5EF4-FFF2-40B4-BE49-F238E27FC236}">
                <a16:creationId xmlns:a16="http://schemas.microsoft.com/office/drawing/2014/main" id="{2AE950AA-E3EA-9D42-8CF8-414D150C282C}"/>
              </a:ext>
            </a:extLst>
          </p:cNvPr>
          <p:cNvSpPr/>
          <p:nvPr/>
        </p:nvSpPr>
        <p:spPr>
          <a:xfrm>
            <a:off x="2637346" y="3129833"/>
            <a:ext cx="33136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u="sng" dirty="0">
                <a:latin typeface="Bradley Hand" pitchFamily="2" charset="77"/>
              </a:rPr>
              <a:t>Svar</a:t>
            </a:r>
            <a:r>
              <a:rPr lang="sv-SE" dirty="0">
                <a:latin typeface="Bradley Hand" pitchFamily="2" charset="77"/>
              </a:rPr>
              <a:t> :  a)  8 kr</a:t>
            </a:r>
          </a:p>
          <a:p>
            <a:r>
              <a:rPr lang="sv-SE" dirty="0">
                <a:latin typeface="Bradley Hand" pitchFamily="2" charset="77"/>
              </a:rPr>
              <a:t>	     b)  6 kr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A61D5498-32BE-5A46-8182-55842CEAD6E4}"/>
              </a:ext>
            </a:extLst>
          </p:cNvPr>
          <p:cNvSpPr/>
          <p:nvPr/>
        </p:nvSpPr>
        <p:spPr>
          <a:xfrm>
            <a:off x="720660" y="938789"/>
            <a:ext cx="3461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/>
              <a:t>a) Hur mycket är hälften av 16 kr? 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743EB705-7906-FF47-BDA8-FFDDD906F605}"/>
              </a:ext>
            </a:extLst>
          </p:cNvPr>
          <p:cNvSpPr/>
          <p:nvPr/>
        </p:nvSpPr>
        <p:spPr>
          <a:xfrm>
            <a:off x="4961670" y="938789"/>
            <a:ext cx="39094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/>
              <a:t>b) Hur mycket är en tredjedel av 18 kr? 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AB9482BB-31F3-0749-9FB5-15B456043551}"/>
              </a:ext>
            </a:extLst>
          </p:cNvPr>
          <p:cNvSpPr/>
          <p:nvPr/>
        </p:nvSpPr>
        <p:spPr>
          <a:xfrm>
            <a:off x="1203895" y="1997890"/>
            <a:ext cx="4569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a)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ED12D2E4-6F93-9E48-A848-B1F764BFA48A}"/>
              </a:ext>
            </a:extLst>
          </p:cNvPr>
          <p:cNvSpPr/>
          <p:nvPr/>
        </p:nvSpPr>
        <p:spPr>
          <a:xfrm>
            <a:off x="6038145" y="199789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=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BA35251C-CA5F-C744-9916-1F39C0DF1100}"/>
              </a:ext>
            </a:extLst>
          </p:cNvPr>
          <p:cNvSpPr/>
          <p:nvPr/>
        </p:nvSpPr>
        <p:spPr>
          <a:xfrm>
            <a:off x="6232360" y="2009715"/>
            <a:ext cx="389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6</a:t>
            </a:r>
          </a:p>
        </p:txBody>
      </p:sp>
      <p:grpSp>
        <p:nvGrpSpPr>
          <p:cNvPr id="18" name="Grupp 17">
            <a:extLst>
              <a:ext uri="{FF2B5EF4-FFF2-40B4-BE49-F238E27FC236}">
                <a16:creationId xmlns:a16="http://schemas.microsoft.com/office/drawing/2014/main" id="{2EC6B4DB-E680-5043-83FA-E33F51D5BD21}"/>
              </a:ext>
            </a:extLst>
          </p:cNvPr>
          <p:cNvGrpSpPr/>
          <p:nvPr/>
        </p:nvGrpSpPr>
        <p:grpSpPr>
          <a:xfrm>
            <a:off x="5675707" y="1890195"/>
            <a:ext cx="436338" cy="632245"/>
            <a:chOff x="4438793" y="5001768"/>
            <a:chExt cx="436338" cy="632245"/>
          </a:xfrm>
        </p:grpSpPr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9652E08D-78C5-B64A-A0F5-3EAA5547E32E}"/>
                </a:ext>
              </a:extLst>
            </p:cNvPr>
            <p:cNvSpPr/>
            <p:nvPr/>
          </p:nvSpPr>
          <p:spPr>
            <a:xfrm>
              <a:off x="4486646" y="5264681"/>
              <a:ext cx="3289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latin typeface="Bradley Hand" pitchFamily="2" charset="77"/>
                </a:rPr>
                <a:t>3</a:t>
              </a:r>
            </a:p>
          </p:txBody>
        </p:sp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51B5851E-5C8A-8F49-8539-F802FBB177EF}"/>
                </a:ext>
              </a:extLst>
            </p:cNvPr>
            <p:cNvSpPr/>
            <p:nvPr/>
          </p:nvSpPr>
          <p:spPr>
            <a:xfrm>
              <a:off x="4438793" y="5001768"/>
              <a:ext cx="4363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latin typeface="Bradley Hand" pitchFamily="2" charset="77"/>
                </a:rPr>
                <a:t>18</a:t>
              </a:r>
            </a:p>
          </p:txBody>
        </p:sp>
        <p:cxnSp>
          <p:nvCxnSpPr>
            <p:cNvPr id="21" name="Rak 20">
              <a:extLst>
                <a:ext uri="{FF2B5EF4-FFF2-40B4-BE49-F238E27FC236}">
                  <a16:creationId xmlns:a16="http://schemas.microsoft.com/office/drawing/2014/main" id="{5D5AB21F-9B1A-1140-8301-919D8E0E69D4}"/>
                </a:ext>
              </a:extLst>
            </p:cNvPr>
            <p:cNvCxnSpPr>
              <a:cxnSpLocks/>
            </p:cNvCxnSpPr>
            <p:nvPr/>
          </p:nvCxnSpPr>
          <p:spPr>
            <a:xfrm>
              <a:off x="4480180" y="5305954"/>
              <a:ext cx="3476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2" name="Rektangel 21">
            <a:extLst>
              <a:ext uri="{FF2B5EF4-FFF2-40B4-BE49-F238E27FC236}">
                <a16:creationId xmlns:a16="http://schemas.microsoft.com/office/drawing/2014/main" id="{5E680046-3AB9-D740-A12A-15E88ED422D0}"/>
              </a:ext>
            </a:extLst>
          </p:cNvPr>
          <p:cNvSpPr/>
          <p:nvPr/>
        </p:nvSpPr>
        <p:spPr>
          <a:xfrm>
            <a:off x="5303949" y="1997890"/>
            <a:ext cx="4569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27639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3" grpId="0"/>
      <p:bldP spid="3" grpId="0"/>
      <p:bldP spid="14" grpId="0"/>
      <p:bldP spid="15" grpId="0"/>
      <p:bldP spid="16" grpId="0"/>
      <p:bldP spid="17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AD347AC5-9043-3A4B-9EE0-C90E5CBBC4BF}"/>
              </a:ext>
            </a:extLst>
          </p:cNvPr>
          <p:cNvSpPr/>
          <p:nvPr/>
        </p:nvSpPr>
        <p:spPr>
          <a:xfrm>
            <a:off x="4415478" y="1058445"/>
            <a:ext cx="389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+mn-lt"/>
              </a:rPr>
              <a:t>6</a:t>
            </a:r>
          </a:p>
        </p:txBody>
      </p:sp>
      <p:grpSp>
        <p:nvGrpSpPr>
          <p:cNvPr id="10" name="Grupp 9">
            <a:extLst>
              <a:ext uri="{FF2B5EF4-FFF2-40B4-BE49-F238E27FC236}">
                <a16:creationId xmlns:a16="http://schemas.microsoft.com/office/drawing/2014/main" id="{F1706E5C-E465-AE49-B2E8-2141471A073D}"/>
              </a:ext>
            </a:extLst>
          </p:cNvPr>
          <p:cNvGrpSpPr/>
          <p:nvPr/>
        </p:nvGrpSpPr>
        <p:grpSpPr>
          <a:xfrm>
            <a:off x="3733891" y="938925"/>
            <a:ext cx="725252" cy="632245"/>
            <a:chOff x="3733891" y="938925"/>
            <a:chExt cx="725252" cy="632245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29729E42-23B5-D94A-9789-F88976B4CE38}"/>
                </a:ext>
              </a:extLst>
            </p:cNvPr>
            <p:cNvSpPr/>
            <p:nvPr/>
          </p:nvSpPr>
          <p:spPr>
            <a:xfrm>
              <a:off x="4159061" y="1058445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latin typeface="+mn-lt"/>
                </a:rPr>
                <a:t>=</a:t>
              </a:r>
            </a:p>
          </p:txBody>
        </p:sp>
        <p:grpSp>
          <p:nvGrpSpPr>
            <p:cNvPr id="4" name="Grupp 3">
              <a:extLst>
                <a:ext uri="{FF2B5EF4-FFF2-40B4-BE49-F238E27FC236}">
                  <a16:creationId xmlns:a16="http://schemas.microsoft.com/office/drawing/2014/main" id="{EEDAD53A-BE50-7D48-A532-2F537E992479}"/>
                </a:ext>
              </a:extLst>
            </p:cNvPr>
            <p:cNvGrpSpPr/>
            <p:nvPr/>
          </p:nvGrpSpPr>
          <p:grpSpPr>
            <a:xfrm>
              <a:off x="3733891" y="938925"/>
              <a:ext cx="418704" cy="632245"/>
              <a:chOff x="4438793" y="5001768"/>
              <a:chExt cx="418704" cy="632245"/>
            </a:xfrm>
          </p:grpSpPr>
          <p:sp>
            <p:nvSpPr>
              <p:cNvPr id="5" name="Rektangel 4">
                <a:extLst>
                  <a:ext uri="{FF2B5EF4-FFF2-40B4-BE49-F238E27FC236}">
                    <a16:creationId xmlns:a16="http://schemas.microsoft.com/office/drawing/2014/main" id="{BFDF68B6-AD8E-FA4C-A50D-05BF2336BFC7}"/>
                  </a:ext>
                </a:extLst>
              </p:cNvPr>
              <p:cNvSpPr/>
              <p:nvPr/>
            </p:nvSpPr>
            <p:spPr>
              <a:xfrm>
                <a:off x="4486646" y="5264681"/>
                <a:ext cx="3016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+mn-lt"/>
                  </a:rPr>
                  <a:t>5</a:t>
                </a:r>
              </a:p>
            </p:txBody>
          </p:sp>
          <p:sp>
            <p:nvSpPr>
              <p:cNvPr id="6" name="Rektangel 5">
                <a:extLst>
                  <a:ext uri="{FF2B5EF4-FFF2-40B4-BE49-F238E27FC236}">
                    <a16:creationId xmlns:a16="http://schemas.microsoft.com/office/drawing/2014/main" id="{2F3732E6-8438-FC4F-8958-41000B597FE1}"/>
                  </a:ext>
                </a:extLst>
              </p:cNvPr>
              <p:cNvSpPr/>
              <p:nvPr/>
            </p:nvSpPr>
            <p:spPr>
              <a:xfrm>
                <a:off x="4438793" y="5001768"/>
                <a:ext cx="4187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+mn-lt"/>
                  </a:rPr>
                  <a:t>30</a:t>
                </a:r>
              </a:p>
            </p:txBody>
          </p:sp>
          <p:cxnSp>
            <p:nvCxnSpPr>
              <p:cNvPr id="7" name="Rak 6">
                <a:extLst>
                  <a:ext uri="{FF2B5EF4-FFF2-40B4-BE49-F238E27FC236}">
                    <a16:creationId xmlns:a16="http://schemas.microsoft.com/office/drawing/2014/main" id="{BF40AA21-8221-2345-B329-4C52829E9C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80180" y="5305954"/>
                <a:ext cx="34766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Rektangel 7">
            <a:extLst>
              <a:ext uri="{FF2B5EF4-FFF2-40B4-BE49-F238E27FC236}">
                <a16:creationId xmlns:a16="http://schemas.microsoft.com/office/drawing/2014/main" id="{0D3FD30A-D699-F74A-8EC4-46247E97863C}"/>
              </a:ext>
            </a:extLst>
          </p:cNvPr>
          <p:cNvSpPr/>
          <p:nvPr/>
        </p:nvSpPr>
        <p:spPr>
          <a:xfrm>
            <a:off x="3690646" y="264786"/>
            <a:ext cx="98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i="1" dirty="0">
                <a:solidFill>
                  <a:srgbClr val="8E2503"/>
                </a:solidFill>
                <a:latin typeface="+mj-lt"/>
              </a:rPr>
              <a:t>Exempel</a:t>
            </a:r>
            <a:endParaRPr lang="sv-SE" i="1" dirty="0">
              <a:solidFill>
                <a:srgbClr val="8E2503"/>
              </a:solidFill>
              <a:effectLst/>
              <a:latin typeface="+mj-lt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C26E5CE6-AFCA-FF46-950A-B5FFD5D55C10}"/>
              </a:ext>
            </a:extLst>
          </p:cNvPr>
          <p:cNvSpPr/>
          <p:nvPr/>
        </p:nvSpPr>
        <p:spPr>
          <a:xfrm>
            <a:off x="4415478" y="1666818"/>
            <a:ext cx="389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+mn-lt"/>
              </a:rPr>
              <a:t>5</a:t>
            </a:r>
          </a:p>
        </p:txBody>
      </p:sp>
      <p:grpSp>
        <p:nvGrpSpPr>
          <p:cNvPr id="13" name="Grupp 12">
            <a:extLst>
              <a:ext uri="{FF2B5EF4-FFF2-40B4-BE49-F238E27FC236}">
                <a16:creationId xmlns:a16="http://schemas.microsoft.com/office/drawing/2014/main" id="{63D00896-7EDF-DE4B-870F-174BBA4CF167}"/>
              </a:ext>
            </a:extLst>
          </p:cNvPr>
          <p:cNvGrpSpPr/>
          <p:nvPr/>
        </p:nvGrpSpPr>
        <p:grpSpPr>
          <a:xfrm>
            <a:off x="3733891" y="1547298"/>
            <a:ext cx="725252" cy="632245"/>
            <a:chOff x="3733891" y="938925"/>
            <a:chExt cx="725252" cy="632245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B57773A0-1D74-A64E-9C0B-BBF0C97E1A7A}"/>
                </a:ext>
              </a:extLst>
            </p:cNvPr>
            <p:cNvSpPr/>
            <p:nvPr/>
          </p:nvSpPr>
          <p:spPr>
            <a:xfrm>
              <a:off x="4159061" y="1058445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latin typeface="+mn-lt"/>
                </a:rPr>
                <a:t>=</a:t>
              </a:r>
            </a:p>
          </p:txBody>
        </p:sp>
        <p:grpSp>
          <p:nvGrpSpPr>
            <p:cNvPr id="15" name="Grupp 14">
              <a:extLst>
                <a:ext uri="{FF2B5EF4-FFF2-40B4-BE49-F238E27FC236}">
                  <a16:creationId xmlns:a16="http://schemas.microsoft.com/office/drawing/2014/main" id="{CCB65A3F-08F1-4144-8422-C9572604F329}"/>
                </a:ext>
              </a:extLst>
            </p:cNvPr>
            <p:cNvGrpSpPr/>
            <p:nvPr/>
          </p:nvGrpSpPr>
          <p:grpSpPr>
            <a:xfrm>
              <a:off x="3733891" y="938925"/>
              <a:ext cx="418704" cy="632245"/>
              <a:chOff x="4438793" y="5001768"/>
              <a:chExt cx="418704" cy="632245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6259D983-45C9-6F43-8EA6-FABA2290628D}"/>
                  </a:ext>
                </a:extLst>
              </p:cNvPr>
              <p:cNvSpPr/>
              <p:nvPr/>
            </p:nvSpPr>
            <p:spPr>
              <a:xfrm>
                <a:off x="4486646" y="5264681"/>
                <a:ext cx="3016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+mn-lt"/>
                  </a:rPr>
                  <a:t>4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8F2A8E43-55DC-7247-A624-B44A5385B9B7}"/>
                  </a:ext>
                </a:extLst>
              </p:cNvPr>
              <p:cNvSpPr/>
              <p:nvPr/>
            </p:nvSpPr>
            <p:spPr>
              <a:xfrm>
                <a:off x="4438793" y="5001768"/>
                <a:ext cx="4187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+mn-lt"/>
                  </a:rPr>
                  <a:t>20</a:t>
                </a:r>
              </a:p>
            </p:txBody>
          </p:sp>
          <p:cxnSp>
            <p:nvCxnSpPr>
              <p:cNvPr id="18" name="Rak 17">
                <a:extLst>
                  <a:ext uri="{FF2B5EF4-FFF2-40B4-BE49-F238E27FC236}">
                    <a16:creationId xmlns:a16="http://schemas.microsoft.com/office/drawing/2014/main" id="{0EDB3B66-2903-6B44-8BF0-48F769B935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80180" y="5305954"/>
                <a:ext cx="34766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Rektangel 18">
            <a:extLst>
              <a:ext uri="{FF2B5EF4-FFF2-40B4-BE49-F238E27FC236}">
                <a16:creationId xmlns:a16="http://schemas.microsoft.com/office/drawing/2014/main" id="{FCD15CBB-2C47-DE4B-BF32-B238A682610C}"/>
              </a:ext>
            </a:extLst>
          </p:cNvPr>
          <p:cNvSpPr/>
          <p:nvPr/>
        </p:nvSpPr>
        <p:spPr>
          <a:xfrm>
            <a:off x="4415478" y="2316464"/>
            <a:ext cx="4343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+mn-lt"/>
              </a:rPr>
              <a:t>10</a:t>
            </a:r>
          </a:p>
        </p:txBody>
      </p:sp>
      <p:grpSp>
        <p:nvGrpSpPr>
          <p:cNvPr id="20" name="Grupp 19">
            <a:extLst>
              <a:ext uri="{FF2B5EF4-FFF2-40B4-BE49-F238E27FC236}">
                <a16:creationId xmlns:a16="http://schemas.microsoft.com/office/drawing/2014/main" id="{4C472EAA-E7E5-F549-8FCD-C4A0CD91E005}"/>
              </a:ext>
            </a:extLst>
          </p:cNvPr>
          <p:cNvGrpSpPr/>
          <p:nvPr/>
        </p:nvGrpSpPr>
        <p:grpSpPr>
          <a:xfrm>
            <a:off x="3733891" y="2196944"/>
            <a:ext cx="725252" cy="632245"/>
            <a:chOff x="3733891" y="938925"/>
            <a:chExt cx="725252" cy="632245"/>
          </a:xfrm>
        </p:grpSpPr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4D128CD7-BBA6-BA42-96EB-1679B1A569D4}"/>
                </a:ext>
              </a:extLst>
            </p:cNvPr>
            <p:cNvSpPr/>
            <p:nvPr/>
          </p:nvSpPr>
          <p:spPr>
            <a:xfrm>
              <a:off x="4159061" y="1058445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latin typeface="+mn-lt"/>
                </a:rPr>
                <a:t>=</a:t>
              </a:r>
            </a:p>
          </p:txBody>
        </p:sp>
        <p:grpSp>
          <p:nvGrpSpPr>
            <p:cNvPr id="22" name="Grupp 21">
              <a:extLst>
                <a:ext uri="{FF2B5EF4-FFF2-40B4-BE49-F238E27FC236}">
                  <a16:creationId xmlns:a16="http://schemas.microsoft.com/office/drawing/2014/main" id="{E6B79884-DF6E-A445-8F6A-1F2164874AD4}"/>
                </a:ext>
              </a:extLst>
            </p:cNvPr>
            <p:cNvGrpSpPr/>
            <p:nvPr/>
          </p:nvGrpSpPr>
          <p:grpSpPr>
            <a:xfrm>
              <a:off x="3733891" y="938925"/>
              <a:ext cx="418704" cy="632245"/>
              <a:chOff x="4438793" y="5001768"/>
              <a:chExt cx="418704" cy="632245"/>
            </a:xfrm>
          </p:grpSpPr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id="{5EB7AB0A-6268-7A46-9C6B-EBBAFD72F0F4}"/>
                  </a:ext>
                </a:extLst>
              </p:cNvPr>
              <p:cNvSpPr/>
              <p:nvPr/>
            </p:nvSpPr>
            <p:spPr>
              <a:xfrm>
                <a:off x="4486646" y="5264681"/>
                <a:ext cx="3016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+mn-lt"/>
                  </a:rPr>
                  <a:t>9</a:t>
                </a:r>
              </a:p>
            </p:txBody>
          </p:sp>
          <p:sp>
            <p:nvSpPr>
              <p:cNvPr id="24" name="Rektangel 23">
                <a:extLst>
                  <a:ext uri="{FF2B5EF4-FFF2-40B4-BE49-F238E27FC236}">
                    <a16:creationId xmlns:a16="http://schemas.microsoft.com/office/drawing/2014/main" id="{C08F3AA6-4E90-2042-9A46-4C1A3C84C6E7}"/>
                  </a:ext>
                </a:extLst>
              </p:cNvPr>
              <p:cNvSpPr/>
              <p:nvPr/>
            </p:nvSpPr>
            <p:spPr>
              <a:xfrm>
                <a:off x="4438793" y="5001768"/>
                <a:ext cx="4187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+mn-lt"/>
                  </a:rPr>
                  <a:t>90</a:t>
                </a:r>
              </a:p>
            </p:txBody>
          </p:sp>
          <p:cxnSp>
            <p:nvCxnSpPr>
              <p:cNvPr id="25" name="Rak 24">
                <a:extLst>
                  <a:ext uri="{FF2B5EF4-FFF2-40B4-BE49-F238E27FC236}">
                    <a16:creationId xmlns:a16="http://schemas.microsoft.com/office/drawing/2014/main" id="{FE182FB0-F3C7-2F41-A8F4-8F9DD59460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80180" y="5305954"/>
                <a:ext cx="34766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Rektangel 25">
            <a:extLst>
              <a:ext uri="{FF2B5EF4-FFF2-40B4-BE49-F238E27FC236}">
                <a16:creationId xmlns:a16="http://schemas.microsoft.com/office/drawing/2014/main" id="{1C93C372-CF82-314B-A11B-347072F89A7B}"/>
              </a:ext>
            </a:extLst>
          </p:cNvPr>
          <p:cNvSpPr/>
          <p:nvPr/>
        </p:nvSpPr>
        <p:spPr>
          <a:xfrm>
            <a:off x="4441901" y="3044357"/>
            <a:ext cx="389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+mn-lt"/>
              </a:rPr>
              <a:t>9</a:t>
            </a:r>
          </a:p>
        </p:txBody>
      </p:sp>
      <p:grpSp>
        <p:nvGrpSpPr>
          <p:cNvPr id="27" name="Grupp 26">
            <a:extLst>
              <a:ext uri="{FF2B5EF4-FFF2-40B4-BE49-F238E27FC236}">
                <a16:creationId xmlns:a16="http://schemas.microsoft.com/office/drawing/2014/main" id="{05769E4E-A9B1-754B-9D27-4C9FEF68EDA1}"/>
              </a:ext>
            </a:extLst>
          </p:cNvPr>
          <p:cNvGrpSpPr/>
          <p:nvPr/>
        </p:nvGrpSpPr>
        <p:grpSpPr>
          <a:xfrm>
            <a:off x="3760314" y="2924837"/>
            <a:ext cx="725252" cy="632245"/>
            <a:chOff x="3733891" y="938925"/>
            <a:chExt cx="725252" cy="632245"/>
          </a:xfrm>
        </p:grpSpPr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E2887847-2727-D042-8559-2F91E76E6B15}"/>
                </a:ext>
              </a:extLst>
            </p:cNvPr>
            <p:cNvSpPr/>
            <p:nvPr/>
          </p:nvSpPr>
          <p:spPr>
            <a:xfrm>
              <a:off x="4159061" y="1058445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latin typeface="+mn-lt"/>
                </a:rPr>
                <a:t>=</a:t>
              </a:r>
            </a:p>
          </p:txBody>
        </p:sp>
        <p:grpSp>
          <p:nvGrpSpPr>
            <p:cNvPr id="29" name="Grupp 28">
              <a:extLst>
                <a:ext uri="{FF2B5EF4-FFF2-40B4-BE49-F238E27FC236}">
                  <a16:creationId xmlns:a16="http://schemas.microsoft.com/office/drawing/2014/main" id="{5E18B51D-F1BB-C641-8EA1-F673277BA9B4}"/>
                </a:ext>
              </a:extLst>
            </p:cNvPr>
            <p:cNvGrpSpPr/>
            <p:nvPr/>
          </p:nvGrpSpPr>
          <p:grpSpPr>
            <a:xfrm>
              <a:off x="3733891" y="938925"/>
              <a:ext cx="418704" cy="632245"/>
              <a:chOff x="4438793" y="5001768"/>
              <a:chExt cx="418704" cy="632245"/>
            </a:xfrm>
          </p:grpSpPr>
          <p:sp>
            <p:nvSpPr>
              <p:cNvPr id="30" name="Rektangel 29">
                <a:extLst>
                  <a:ext uri="{FF2B5EF4-FFF2-40B4-BE49-F238E27FC236}">
                    <a16:creationId xmlns:a16="http://schemas.microsoft.com/office/drawing/2014/main" id="{0A02CA9D-4B6C-5A41-883E-F887F9B70ACD}"/>
                  </a:ext>
                </a:extLst>
              </p:cNvPr>
              <p:cNvSpPr/>
              <p:nvPr/>
            </p:nvSpPr>
            <p:spPr>
              <a:xfrm>
                <a:off x="4486646" y="5264681"/>
                <a:ext cx="3016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+mn-lt"/>
                  </a:rPr>
                  <a:t>2</a:t>
                </a:r>
              </a:p>
            </p:txBody>
          </p:sp>
          <p:sp>
            <p:nvSpPr>
              <p:cNvPr id="31" name="Rektangel 30">
                <a:extLst>
                  <a:ext uri="{FF2B5EF4-FFF2-40B4-BE49-F238E27FC236}">
                    <a16:creationId xmlns:a16="http://schemas.microsoft.com/office/drawing/2014/main" id="{6F371BDF-99EF-0B4A-A499-3CE82FD193AE}"/>
                  </a:ext>
                </a:extLst>
              </p:cNvPr>
              <p:cNvSpPr/>
              <p:nvPr/>
            </p:nvSpPr>
            <p:spPr>
              <a:xfrm>
                <a:off x="4438793" y="5001768"/>
                <a:ext cx="4187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+mn-lt"/>
                  </a:rPr>
                  <a:t>18</a:t>
                </a:r>
              </a:p>
            </p:txBody>
          </p:sp>
          <p:cxnSp>
            <p:nvCxnSpPr>
              <p:cNvPr id="32" name="Rak 31">
                <a:extLst>
                  <a:ext uri="{FF2B5EF4-FFF2-40B4-BE49-F238E27FC236}">
                    <a16:creationId xmlns:a16="http://schemas.microsoft.com/office/drawing/2014/main" id="{D10589A7-8D8B-4A4E-853B-A7120487AE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80180" y="5305954"/>
                <a:ext cx="34766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</p:grpSp>
      <p:sp>
        <p:nvSpPr>
          <p:cNvPr id="40" name="Rektangel 39">
            <a:extLst>
              <a:ext uri="{FF2B5EF4-FFF2-40B4-BE49-F238E27FC236}">
                <a16:creationId xmlns:a16="http://schemas.microsoft.com/office/drawing/2014/main" id="{927D3D74-0CBE-024D-BCF2-4E7FE90FDB30}"/>
              </a:ext>
            </a:extLst>
          </p:cNvPr>
          <p:cNvSpPr/>
          <p:nvPr/>
        </p:nvSpPr>
        <p:spPr>
          <a:xfrm>
            <a:off x="4441901" y="3694624"/>
            <a:ext cx="389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+mn-lt"/>
              </a:rPr>
              <a:t>8</a:t>
            </a:r>
          </a:p>
        </p:txBody>
      </p:sp>
      <p:grpSp>
        <p:nvGrpSpPr>
          <p:cNvPr id="41" name="Grupp 40">
            <a:extLst>
              <a:ext uri="{FF2B5EF4-FFF2-40B4-BE49-F238E27FC236}">
                <a16:creationId xmlns:a16="http://schemas.microsoft.com/office/drawing/2014/main" id="{115C528C-3A0C-A046-A886-037E166DDF0A}"/>
              </a:ext>
            </a:extLst>
          </p:cNvPr>
          <p:cNvGrpSpPr/>
          <p:nvPr/>
        </p:nvGrpSpPr>
        <p:grpSpPr>
          <a:xfrm>
            <a:off x="3760314" y="3575104"/>
            <a:ext cx="725252" cy="632245"/>
            <a:chOff x="3733891" y="938925"/>
            <a:chExt cx="725252" cy="632245"/>
          </a:xfrm>
        </p:grpSpPr>
        <p:sp>
          <p:nvSpPr>
            <p:cNvPr id="42" name="Rektangel 41">
              <a:extLst>
                <a:ext uri="{FF2B5EF4-FFF2-40B4-BE49-F238E27FC236}">
                  <a16:creationId xmlns:a16="http://schemas.microsoft.com/office/drawing/2014/main" id="{A4D31C83-F873-634D-8FC4-2D8CF09D0001}"/>
                </a:ext>
              </a:extLst>
            </p:cNvPr>
            <p:cNvSpPr/>
            <p:nvPr/>
          </p:nvSpPr>
          <p:spPr>
            <a:xfrm>
              <a:off x="4159061" y="1058445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latin typeface="+mn-lt"/>
                </a:rPr>
                <a:t>=</a:t>
              </a:r>
            </a:p>
          </p:txBody>
        </p:sp>
        <p:grpSp>
          <p:nvGrpSpPr>
            <p:cNvPr id="43" name="Grupp 42">
              <a:extLst>
                <a:ext uri="{FF2B5EF4-FFF2-40B4-BE49-F238E27FC236}">
                  <a16:creationId xmlns:a16="http://schemas.microsoft.com/office/drawing/2014/main" id="{0D41A6B6-C992-D340-80D0-C31231AD63DE}"/>
                </a:ext>
              </a:extLst>
            </p:cNvPr>
            <p:cNvGrpSpPr/>
            <p:nvPr/>
          </p:nvGrpSpPr>
          <p:grpSpPr>
            <a:xfrm>
              <a:off x="3733891" y="938925"/>
              <a:ext cx="418704" cy="632245"/>
              <a:chOff x="4438793" y="5001768"/>
              <a:chExt cx="418704" cy="632245"/>
            </a:xfrm>
          </p:grpSpPr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957D415E-FD9C-694D-942E-3842C1E83FD5}"/>
                  </a:ext>
                </a:extLst>
              </p:cNvPr>
              <p:cNvSpPr/>
              <p:nvPr/>
            </p:nvSpPr>
            <p:spPr>
              <a:xfrm>
                <a:off x="4486646" y="5264681"/>
                <a:ext cx="3016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+mn-lt"/>
                  </a:rPr>
                  <a:t>3</a:t>
                </a:r>
              </a:p>
            </p:txBody>
          </p:sp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9273E3AB-3A73-DE4B-A1AE-BF453751F0FA}"/>
                  </a:ext>
                </a:extLst>
              </p:cNvPr>
              <p:cNvSpPr/>
              <p:nvPr/>
            </p:nvSpPr>
            <p:spPr>
              <a:xfrm>
                <a:off x="4438793" y="5001768"/>
                <a:ext cx="4187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+mn-lt"/>
                  </a:rPr>
                  <a:t>24</a:t>
                </a:r>
              </a:p>
            </p:txBody>
          </p:sp>
          <p:cxnSp>
            <p:nvCxnSpPr>
              <p:cNvPr id="46" name="Rak 45">
                <a:extLst>
                  <a:ext uri="{FF2B5EF4-FFF2-40B4-BE49-F238E27FC236}">
                    <a16:creationId xmlns:a16="http://schemas.microsoft.com/office/drawing/2014/main" id="{C87BFB06-725A-544F-8380-8932BE8472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80180" y="5305954"/>
                <a:ext cx="34766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Rektangel 46">
            <a:extLst>
              <a:ext uri="{FF2B5EF4-FFF2-40B4-BE49-F238E27FC236}">
                <a16:creationId xmlns:a16="http://schemas.microsoft.com/office/drawing/2014/main" id="{3FAE7A75-5B85-734A-A5CD-50641746C562}"/>
              </a:ext>
            </a:extLst>
          </p:cNvPr>
          <p:cNvSpPr/>
          <p:nvPr/>
        </p:nvSpPr>
        <p:spPr>
          <a:xfrm>
            <a:off x="4456865" y="4398024"/>
            <a:ext cx="389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+mn-lt"/>
              </a:rPr>
              <a:t>2</a:t>
            </a:r>
          </a:p>
        </p:txBody>
      </p:sp>
      <p:grpSp>
        <p:nvGrpSpPr>
          <p:cNvPr id="48" name="Grupp 47">
            <a:extLst>
              <a:ext uri="{FF2B5EF4-FFF2-40B4-BE49-F238E27FC236}">
                <a16:creationId xmlns:a16="http://schemas.microsoft.com/office/drawing/2014/main" id="{9FDE4908-B4C6-3645-A00E-5F98621F1DD2}"/>
              </a:ext>
            </a:extLst>
          </p:cNvPr>
          <p:cNvGrpSpPr/>
          <p:nvPr/>
        </p:nvGrpSpPr>
        <p:grpSpPr>
          <a:xfrm>
            <a:off x="3775278" y="4278504"/>
            <a:ext cx="725252" cy="632245"/>
            <a:chOff x="3733891" y="938925"/>
            <a:chExt cx="725252" cy="632245"/>
          </a:xfrm>
        </p:grpSpPr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EC68CFEE-537D-B249-8FD6-10A622159349}"/>
                </a:ext>
              </a:extLst>
            </p:cNvPr>
            <p:cNvSpPr/>
            <p:nvPr/>
          </p:nvSpPr>
          <p:spPr>
            <a:xfrm>
              <a:off x="4159061" y="1058445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latin typeface="+mn-lt"/>
                </a:rPr>
                <a:t>=</a:t>
              </a:r>
            </a:p>
          </p:txBody>
        </p:sp>
        <p:grpSp>
          <p:nvGrpSpPr>
            <p:cNvPr id="50" name="Grupp 49">
              <a:extLst>
                <a:ext uri="{FF2B5EF4-FFF2-40B4-BE49-F238E27FC236}">
                  <a16:creationId xmlns:a16="http://schemas.microsoft.com/office/drawing/2014/main" id="{DA8FE253-9FF4-554C-9799-3A8DB9036E72}"/>
                </a:ext>
              </a:extLst>
            </p:cNvPr>
            <p:cNvGrpSpPr/>
            <p:nvPr/>
          </p:nvGrpSpPr>
          <p:grpSpPr>
            <a:xfrm>
              <a:off x="3733891" y="938925"/>
              <a:ext cx="418704" cy="632245"/>
              <a:chOff x="4438793" y="5001768"/>
              <a:chExt cx="418704" cy="632245"/>
            </a:xfrm>
          </p:grpSpPr>
          <p:sp>
            <p:nvSpPr>
              <p:cNvPr id="51" name="Rektangel 50">
                <a:extLst>
                  <a:ext uri="{FF2B5EF4-FFF2-40B4-BE49-F238E27FC236}">
                    <a16:creationId xmlns:a16="http://schemas.microsoft.com/office/drawing/2014/main" id="{41B01678-866E-714F-B725-56F4CE19F82A}"/>
                  </a:ext>
                </a:extLst>
              </p:cNvPr>
              <p:cNvSpPr/>
              <p:nvPr/>
            </p:nvSpPr>
            <p:spPr>
              <a:xfrm>
                <a:off x="4486646" y="5264681"/>
                <a:ext cx="3016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+mn-lt"/>
                  </a:rPr>
                  <a:t>6</a:t>
                </a:r>
              </a:p>
            </p:txBody>
          </p:sp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0D767B02-C2C9-2248-AF78-F1ADE0E749EF}"/>
                  </a:ext>
                </a:extLst>
              </p:cNvPr>
              <p:cNvSpPr/>
              <p:nvPr/>
            </p:nvSpPr>
            <p:spPr>
              <a:xfrm>
                <a:off x="4438793" y="5001768"/>
                <a:ext cx="4187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+mn-lt"/>
                  </a:rPr>
                  <a:t>12</a:t>
                </a:r>
              </a:p>
            </p:txBody>
          </p:sp>
          <p:cxnSp>
            <p:nvCxnSpPr>
              <p:cNvPr id="53" name="Rak 52">
                <a:extLst>
                  <a:ext uri="{FF2B5EF4-FFF2-40B4-BE49-F238E27FC236}">
                    <a16:creationId xmlns:a16="http://schemas.microsoft.com/office/drawing/2014/main" id="{48331919-E8FE-BE40-93B6-6885E8FD6F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80180" y="5305954"/>
                <a:ext cx="34766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53050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2" grpId="0"/>
      <p:bldP spid="19" grpId="0"/>
      <p:bldP spid="26" grpId="0"/>
      <p:bldP spid="40" grpId="0"/>
      <p:bldP spid="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AD347AC5-9043-3A4B-9EE0-C90E5CBBC4BF}"/>
              </a:ext>
            </a:extLst>
          </p:cNvPr>
          <p:cNvSpPr/>
          <p:nvPr/>
        </p:nvSpPr>
        <p:spPr>
          <a:xfrm>
            <a:off x="4415478" y="1058445"/>
            <a:ext cx="389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+mn-lt"/>
              </a:rPr>
              <a:t>7</a:t>
            </a:r>
          </a:p>
        </p:txBody>
      </p:sp>
      <p:grpSp>
        <p:nvGrpSpPr>
          <p:cNvPr id="10" name="Grupp 9">
            <a:extLst>
              <a:ext uri="{FF2B5EF4-FFF2-40B4-BE49-F238E27FC236}">
                <a16:creationId xmlns:a16="http://schemas.microsoft.com/office/drawing/2014/main" id="{F1706E5C-E465-AE49-B2E8-2141471A073D}"/>
              </a:ext>
            </a:extLst>
          </p:cNvPr>
          <p:cNvGrpSpPr/>
          <p:nvPr/>
        </p:nvGrpSpPr>
        <p:grpSpPr>
          <a:xfrm>
            <a:off x="3733891" y="938925"/>
            <a:ext cx="725252" cy="632245"/>
            <a:chOff x="3733891" y="938925"/>
            <a:chExt cx="725252" cy="632245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29729E42-23B5-D94A-9789-F88976B4CE38}"/>
                </a:ext>
              </a:extLst>
            </p:cNvPr>
            <p:cNvSpPr/>
            <p:nvPr/>
          </p:nvSpPr>
          <p:spPr>
            <a:xfrm>
              <a:off x="4159061" y="1058445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latin typeface="+mn-lt"/>
                </a:rPr>
                <a:t>=</a:t>
              </a:r>
            </a:p>
          </p:txBody>
        </p:sp>
        <p:grpSp>
          <p:nvGrpSpPr>
            <p:cNvPr id="4" name="Grupp 3">
              <a:extLst>
                <a:ext uri="{FF2B5EF4-FFF2-40B4-BE49-F238E27FC236}">
                  <a16:creationId xmlns:a16="http://schemas.microsoft.com/office/drawing/2014/main" id="{EEDAD53A-BE50-7D48-A532-2F537E992479}"/>
                </a:ext>
              </a:extLst>
            </p:cNvPr>
            <p:cNvGrpSpPr/>
            <p:nvPr/>
          </p:nvGrpSpPr>
          <p:grpSpPr>
            <a:xfrm>
              <a:off x="3733891" y="938925"/>
              <a:ext cx="418704" cy="632245"/>
              <a:chOff x="4438793" y="5001768"/>
              <a:chExt cx="418704" cy="632245"/>
            </a:xfrm>
          </p:grpSpPr>
          <p:sp>
            <p:nvSpPr>
              <p:cNvPr id="5" name="Rektangel 4">
                <a:extLst>
                  <a:ext uri="{FF2B5EF4-FFF2-40B4-BE49-F238E27FC236}">
                    <a16:creationId xmlns:a16="http://schemas.microsoft.com/office/drawing/2014/main" id="{BFDF68B6-AD8E-FA4C-A50D-05BF2336BFC7}"/>
                  </a:ext>
                </a:extLst>
              </p:cNvPr>
              <p:cNvSpPr/>
              <p:nvPr/>
            </p:nvSpPr>
            <p:spPr>
              <a:xfrm>
                <a:off x="4486646" y="5264681"/>
                <a:ext cx="3016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+mn-lt"/>
                  </a:rPr>
                  <a:t>7</a:t>
                </a:r>
              </a:p>
            </p:txBody>
          </p:sp>
          <p:sp>
            <p:nvSpPr>
              <p:cNvPr id="6" name="Rektangel 5">
                <a:extLst>
                  <a:ext uri="{FF2B5EF4-FFF2-40B4-BE49-F238E27FC236}">
                    <a16:creationId xmlns:a16="http://schemas.microsoft.com/office/drawing/2014/main" id="{2F3732E6-8438-FC4F-8958-41000B597FE1}"/>
                  </a:ext>
                </a:extLst>
              </p:cNvPr>
              <p:cNvSpPr/>
              <p:nvPr/>
            </p:nvSpPr>
            <p:spPr>
              <a:xfrm>
                <a:off x="4438793" y="5001768"/>
                <a:ext cx="4187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+mn-lt"/>
                  </a:rPr>
                  <a:t>49</a:t>
                </a:r>
              </a:p>
            </p:txBody>
          </p:sp>
          <p:cxnSp>
            <p:nvCxnSpPr>
              <p:cNvPr id="7" name="Rak 6">
                <a:extLst>
                  <a:ext uri="{FF2B5EF4-FFF2-40B4-BE49-F238E27FC236}">
                    <a16:creationId xmlns:a16="http://schemas.microsoft.com/office/drawing/2014/main" id="{BF40AA21-8221-2345-B329-4C52829E9C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80180" y="5305954"/>
                <a:ext cx="34766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Rektangel 7">
            <a:extLst>
              <a:ext uri="{FF2B5EF4-FFF2-40B4-BE49-F238E27FC236}">
                <a16:creationId xmlns:a16="http://schemas.microsoft.com/office/drawing/2014/main" id="{0D3FD30A-D699-F74A-8EC4-46247E97863C}"/>
              </a:ext>
            </a:extLst>
          </p:cNvPr>
          <p:cNvSpPr/>
          <p:nvPr/>
        </p:nvSpPr>
        <p:spPr>
          <a:xfrm>
            <a:off x="3690646" y="264786"/>
            <a:ext cx="98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i="1" dirty="0">
                <a:solidFill>
                  <a:srgbClr val="8E2503"/>
                </a:solidFill>
                <a:latin typeface="+mj-lt"/>
              </a:rPr>
              <a:t>Exempel</a:t>
            </a:r>
            <a:endParaRPr lang="sv-SE" i="1" dirty="0">
              <a:solidFill>
                <a:srgbClr val="8E2503"/>
              </a:solidFill>
              <a:effectLst/>
              <a:latin typeface="+mj-lt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C26E5CE6-AFCA-FF46-950A-B5FFD5D55C10}"/>
              </a:ext>
            </a:extLst>
          </p:cNvPr>
          <p:cNvSpPr/>
          <p:nvPr/>
        </p:nvSpPr>
        <p:spPr>
          <a:xfrm>
            <a:off x="4377166" y="1670133"/>
            <a:ext cx="389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+mn-lt"/>
              </a:rPr>
              <a:t> 3</a:t>
            </a:r>
          </a:p>
        </p:txBody>
      </p:sp>
      <p:grpSp>
        <p:nvGrpSpPr>
          <p:cNvPr id="13" name="Grupp 12">
            <a:extLst>
              <a:ext uri="{FF2B5EF4-FFF2-40B4-BE49-F238E27FC236}">
                <a16:creationId xmlns:a16="http://schemas.microsoft.com/office/drawing/2014/main" id="{63D00896-7EDF-DE4B-870F-174BBA4CF167}"/>
              </a:ext>
            </a:extLst>
          </p:cNvPr>
          <p:cNvGrpSpPr/>
          <p:nvPr/>
        </p:nvGrpSpPr>
        <p:grpSpPr>
          <a:xfrm>
            <a:off x="3733891" y="1547298"/>
            <a:ext cx="725252" cy="632245"/>
            <a:chOff x="3733891" y="938925"/>
            <a:chExt cx="725252" cy="632245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B57773A0-1D74-A64E-9C0B-BBF0C97E1A7A}"/>
                </a:ext>
              </a:extLst>
            </p:cNvPr>
            <p:cNvSpPr/>
            <p:nvPr/>
          </p:nvSpPr>
          <p:spPr>
            <a:xfrm>
              <a:off x="4159061" y="1058445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latin typeface="+mn-lt"/>
                </a:rPr>
                <a:t>=</a:t>
              </a:r>
            </a:p>
          </p:txBody>
        </p:sp>
        <p:grpSp>
          <p:nvGrpSpPr>
            <p:cNvPr id="15" name="Grupp 14">
              <a:extLst>
                <a:ext uri="{FF2B5EF4-FFF2-40B4-BE49-F238E27FC236}">
                  <a16:creationId xmlns:a16="http://schemas.microsoft.com/office/drawing/2014/main" id="{CCB65A3F-08F1-4144-8422-C9572604F329}"/>
                </a:ext>
              </a:extLst>
            </p:cNvPr>
            <p:cNvGrpSpPr/>
            <p:nvPr/>
          </p:nvGrpSpPr>
          <p:grpSpPr>
            <a:xfrm>
              <a:off x="3733891" y="938925"/>
              <a:ext cx="418704" cy="632245"/>
              <a:chOff x="4438793" y="5001768"/>
              <a:chExt cx="418704" cy="632245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6259D983-45C9-6F43-8EA6-FABA2290628D}"/>
                  </a:ext>
                </a:extLst>
              </p:cNvPr>
              <p:cNvSpPr/>
              <p:nvPr/>
            </p:nvSpPr>
            <p:spPr>
              <a:xfrm>
                <a:off x="4486646" y="5264681"/>
                <a:ext cx="3016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+mn-lt"/>
                  </a:rPr>
                  <a:t>9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8F2A8E43-55DC-7247-A624-B44A5385B9B7}"/>
                  </a:ext>
                </a:extLst>
              </p:cNvPr>
              <p:cNvSpPr/>
              <p:nvPr/>
            </p:nvSpPr>
            <p:spPr>
              <a:xfrm>
                <a:off x="4438793" y="5001768"/>
                <a:ext cx="4187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+mn-lt"/>
                  </a:rPr>
                  <a:t>27</a:t>
                </a:r>
              </a:p>
            </p:txBody>
          </p:sp>
          <p:cxnSp>
            <p:nvCxnSpPr>
              <p:cNvPr id="18" name="Rak 17">
                <a:extLst>
                  <a:ext uri="{FF2B5EF4-FFF2-40B4-BE49-F238E27FC236}">
                    <a16:creationId xmlns:a16="http://schemas.microsoft.com/office/drawing/2014/main" id="{0EDB3B66-2903-6B44-8BF0-48F769B935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80180" y="5305954"/>
                <a:ext cx="34766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Rektangel 18">
            <a:extLst>
              <a:ext uri="{FF2B5EF4-FFF2-40B4-BE49-F238E27FC236}">
                <a16:creationId xmlns:a16="http://schemas.microsoft.com/office/drawing/2014/main" id="{FCD15CBB-2C47-DE4B-BF32-B238A682610C}"/>
              </a:ext>
            </a:extLst>
          </p:cNvPr>
          <p:cNvSpPr/>
          <p:nvPr/>
        </p:nvSpPr>
        <p:spPr>
          <a:xfrm>
            <a:off x="4415478" y="2316464"/>
            <a:ext cx="4343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+mn-lt"/>
              </a:rPr>
              <a:t>9</a:t>
            </a:r>
          </a:p>
        </p:txBody>
      </p:sp>
      <p:grpSp>
        <p:nvGrpSpPr>
          <p:cNvPr id="20" name="Grupp 19">
            <a:extLst>
              <a:ext uri="{FF2B5EF4-FFF2-40B4-BE49-F238E27FC236}">
                <a16:creationId xmlns:a16="http://schemas.microsoft.com/office/drawing/2014/main" id="{4C472EAA-E7E5-F549-8FCD-C4A0CD91E005}"/>
              </a:ext>
            </a:extLst>
          </p:cNvPr>
          <p:cNvGrpSpPr/>
          <p:nvPr/>
        </p:nvGrpSpPr>
        <p:grpSpPr>
          <a:xfrm>
            <a:off x="3733891" y="2196944"/>
            <a:ext cx="725252" cy="632245"/>
            <a:chOff x="3733891" y="938925"/>
            <a:chExt cx="725252" cy="632245"/>
          </a:xfrm>
        </p:grpSpPr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4D128CD7-BBA6-BA42-96EB-1679B1A569D4}"/>
                </a:ext>
              </a:extLst>
            </p:cNvPr>
            <p:cNvSpPr/>
            <p:nvPr/>
          </p:nvSpPr>
          <p:spPr>
            <a:xfrm>
              <a:off x="4159061" y="1058445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latin typeface="+mn-lt"/>
                </a:rPr>
                <a:t>=</a:t>
              </a:r>
            </a:p>
          </p:txBody>
        </p:sp>
        <p:grpSp>
          <p:nvGrpSpPr>
            <p:cNvPr id="22" name="Grupp 21">
              <a:extLst>
                <a:ext uri="{FF2B5EF4-FFF2-40B4-BE49-F238E27FC236}">
                  <a16:creationId xmlns:a16="http://schemas.microsoft.com/office/drawing/2014/main" id="{E6B79884-DF6E-A445-8F6A-1F2164874AD4}"/>
                </a:ext>
              </a:extLst>
            </p:cNvPr>
            <p:cNvGrpSpPr/>
            <p:nvPr/>
          </p:nvGrpSpPr>
          <p:grpSpPr>
            <a:xfrm>
              <a:off x="3733891" y="938925"/>
              <a:ext cx="418704" cy="632245"/>
              <a:chOff x="4438793" y="5001768"/>
              <a:chExt cx="418704" cy="632245"/>
            </a:xfrm>
          </p:grpSpPr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id="{5EB7AB0A-6268-7A46-9C6B-EBBAFD72F0F4}"/>
                  </a:ext>
                </a:extLst>
              </p:cNvPr>
              <p:cNvSpPr/>
              <p:nvPr/>
            </p:nvSpPr>
            <p:spPr>
              <a:xfrm>
                <a:off x="4486646" y="5264681"/>
                <a:ext cx="3016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+mn-lt"/>
                  </a:rPr>
                  <a:t>8</a:t>
                </a:r>
              </a:p>
            </p:txBody>
          </p:sp>
          <p:sp>
            <p:nvSpPr>
              <p:cNvPr id="24" name="Rektangel 23">
                <a:extLst>
                  <a:ext uri="{FF2B5EF4-FFF2-40B4-BE49-F238E27FC236}">
                    <a16:creationId xmlns:a16="http://schemas.microsoft.com/office/drawing/2014/main" id="{C08F3AA6-4E90-2042-9A46-4C1A3C84C6E7}"/>
                  </a:ext>
                </a:extLst>
              </p:cNvPr>
              <p:cNvSpPr/>
              <p:nvPr/>
            </p:nvSpPr>
            <p:spPr>
              <a:xfrm>
                <a:off x="4438793" y="5001768"/>
                <a:ext cx="4187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+mn-lt"/>
                  </a:rPr>
                  <a:t>72</a:t>
                </a:r>
              </a:p>
            </p:txBody>
          </p:sp>
          <p:cxnSp>
            <p:nvCxnSpPr>
              <p:cNvPr id="25" name="Rak 24">
                <a:extLst>
                  <a:ext uri="{FF2B5EF4-FFF2-40B4-BE49-F238E27FC236}">
                    <a16:creationId xmlns:a16="http://schemas.microsoft.com/office/drawing/2014/main" id="{FE182FB0-F3C7-2F41-A8F4-8F9DD59460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80180" y="5305954"/>
                <a:ext cx="34766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Rektangel 25">
            <a:extLst>
              <a:ext uri="{FF2B5EF4-FFF2-40B4-BE49-F238E27FC236}">
                <a16:creationId xmlns:a16="http://schemas.microsoft.com/office/drawing/2014/main" id="{1C93C372-CF82-314B-A11B-347072F89A7B}"/>
              </a:ext>
            </a:extLst>
          </p:cNvPr>
          <p:cNvSpPr/>
          <p:nvPr/>
        </p:nvSpPr>
        <p:spPr>
          <a:xfrm>
            <a:off x="4441901" y="3044357"/>
            <a:ext cx="389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+mn-lt"/>
              </a:rPr>
              <a:t>7</a:t>
            </a:r>
          </a:p>
        </p:txBody>
      </p:sp>
      <p:grpSp>
        <p:nvGrpSpPr>
          <p:cNvPr id="27" name="Grupp 26">
            <a:extLst>
              <a:ext uri="{FF2B5EF4-FFF2-40B4-BE49-F238E27FC236}">
                <a16:creationId xmlns:a16="http://schemas.microsoft.com/office/drawing/2014/main" id="{05769E4E-A9B1-754B-9D27-4C9FEF68EDA1}"/>
              </a:ext>
            </a:extLst>
          </p:cNvPr>
          <p:cNvGrpSpPr/>
          <p:nvPr/>
        </p:nvGrpSpPr>
        <p:grpSpPr>
          <a:xfrm>
            <a:off x="3760314" y="2924837"/>
            <a:ext cx="725252" cy="632245"/>
            <a:chOff x="3733891" y="938925"/>
            <a:chExt cx="725252" cy="632245"/>
          </a:xfrm>
        </p:grpSpPr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E2887847-2727-D042-8559-2F91E76E6B15}"/>
                </a:ext>
              </a:extLst>
            </p:cNvPr>
            <p:cNvSpPr/>
            <p:nvPr/>
          </p:nvSpPr>
          <p:spPr>
            <a:xfrm>
              <a:off x="4159061" y="1058445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latin typeface="+mn-lt"/>
                </a:rPr>
                <a:t>=</a:t>
              </a:r>
            </a:p>
          </p:txBody>
        </p:sp>
        <p:grpSp>
          <p:nvGrpSpPr>
            <p:cNvPr id="29" name="Grupp 28">
              <a:extLst>
                <a:ext uri="{FF2B5EF4-FFF2-40B4-BE49-F238E27FC236}">
                  <a16:creationId xmlns:a16="http://schemas.microsoft.com/office/drawing/2014/main" id="{5E18B51D-F1BB-C641-8EA1-F673277BA9B4}"/>
                </a:ext>
              </a:extLst>
            </p:cNvPr>
            <p:cNvGrpSpPr/>
            <p:nvPr/>
          </p:nvGrpSpPr>
          <p:grpSpPr>
            <a:xfrm>
              <a:off x="3733891" y="938925"/>
              <a:ext cx="418704" cy="632245"/>
              <a:chOff x="4438793" y="5001768"/>
              <a:chExt cx="418704" cy="632245"/>
            </a:xfrm>
          </p:grpSpPr>
          <p:sp>
            <p:nvSpPr>
              <p:cNvPr id="30" name="Rektangel 29">
                <a:extLst>
                  <a:ext uri="{FF2B5EF4-FFF2-40B4-BE49-F238E27FC236}">
                    <a16:creationId xmlns:a16="http://schemas.microsoft.com/office/drawing/2014/main" id="{0A02CA9D-4B6C-5A41-883E-F887F9B70ACD}"/>
                  </a:ext>
                </a:extLst>
              </p:cNvPr>
              <p:cNvSpPr/>
              <p:nvPr/>
            </p:nvSpPr>
            <p:spPr>
              <a:xfrm>
                <a:off x="4486646" y="5264681"/>
                <a:ext cx="3016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+mn-lt"/>
                  </a:rPr>
                  <a:t>6</a:t>
                </a:r>
              </a:p>
            </p:txBody>
          </p:sp>
          <p:sp>
            <p:nvSpPr>
              <p:cNvPr id="31" name="Rektangel 30">
                <a:extLst>
                  <a:ext uri="{FF2B5EF4-FFF2-40B4-BE49-F238E27FC236}">
                    <a16:creationId xmlns:a16="http://schemas.microsoft.com/office/drawing/2014/main" id="{6F371BDF-99EF-0B4A-A499-3CE82FD193AE}"/>
                  </a:ext>
                </a:extLst>
              </p:cNvPr>
              <p:cNvSpPr/>
              <p:nvPr/>
            </p:nvSpPr>
            <p:spPr>
              <a:xfrm>
                <a:off x="4438793" y="5001768"/>
                <a:ext cx="4187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+mn-lt"/>
                  </a:rPr>
                  <a:t>42</a:t>
                </a:r>
              </a:p>
            </p:txBody>
          </p:sp>
          <p:cxnSp>
            <p:nvCxnSpPr>
              <p:cNvPr id="32" name="Rak 31">
                <a:extLst>
                  <a:ext uri="{FF2B5EF4-FFF2-40B4-BE49-F238E27FC236}">
                    <a16:creationId xmlns:a16="http://schemas.microsoft.com/office/drawing/2014/main" id="{D10589A7-8D8B-4A4E-853B-A7120487AE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80180" y="5305954"/>
                <a:ext cx="34766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</p:grpSp>
      <p:sp>
        <p:nvSpPr>
          <p:cNvPr id="40" name="Rektangel 39">
            <a:extLst>
              <a:ext uri="{FF2B5EF4-FFF2-40B4-BE49-F238E27FC236}">
                <a16:creationId xmlns:a16="http://schemas.microsoft.com/office/drawing/2014/main" id="{927D3D74-0CBE-024D-BCF2-4E7FE90FDB30}"/>
              </a:ext>
            </a:extLst>
          </p:cNvPr>
          <p:cNvSpPr/>
          <p:nvPr/>
        </p:nvSpPr>
        <p:spPr>
          <a:xfrm>
            <a:off x="4441901" y="3694624"/>
            <a:ext cx="389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+mn-lt"/>
              </a:rPr>
              <a:t>4</a:t>
            </a:r>
          </a:p>
        </p:txBody>
      </p:sp>
      <p:grpSp>
        <p:nvGrpSpPr>
          <p:cNvPr id="41" name="Grupp 40">
            <a:extLst>
              <a:ext uri="{FF2B5EF4-FFF2-40B4-BE49-F238E27FC236}">
                <a16:creationId xmlns:a16="http://schemas.microsoft.com/office/drawing/2014/main" id="{115C528C-3A0C-A046-A886-037E166DDF0A}"/>
              </a:ext>
            </a:extLst>
          </p:cNvPr>
          <p:cNvGrpSpPr/>
          <p:nvPr/>
        </p:nvGrpSpPr>
        <p:grpSpPr>
          <a:xfrm>
            <a:off x="3760314" y="3575104"/>
            <a:ext cx="725252" cy="632245"/>
            <a:chOff x="3733891" y="938925"/>
            <a:chExt cx="725252" cy="632245"/>
          </a:xfrm>
        </p:grpSpPr>
        <p:sp>
          <p:nvSpPr>
            <p:cNvPr id="42" name="Rektangel 41">
              <a:extLst>
                <a:ext uri="{FF2B5EF4-FFF2-40B4-BE49-F238E27FC236}">
                  <a16:creationId xmlns:a16="http://schemas.microsoft.com/office/drawing/2014/main" id="{A4D31C83-F873-634D-8FC4-2D8CF09D0001}"/>
                </a:ext>
              </a:extLst>
            </p:cNvPr>
            <p:cNvSpPr/>
            <p:nvPr/>
          </p:nvSpPr>
          <p:spPr>
            <a:xfrm>
              <a:off x="4159061" y="1058445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latin typeface="+mn-lt"/>
                </a:rPr>
                <a:t>=</a:t>
              </a:r>
            </a:p>
          </p:txBody>
        </p:sp>
        <p:grpSp>
          <p:nvGrpSpPr>
            <p:cNvPr id="43" name="Grupp 42">
              <a:extLst>
                <a:ext uri="{FF2B5EF4-FFF2-40B4-BE49-F238E27FC236}">
                  <a16:creationId xmlns:a16="http://schemas.microsoft.com/office/drawing/2014/main" id="{0D41A6B6-C992-D340-80D0-C31231AD63DE}"/>
                </a:ext>
              </a:extLst>
            </p:cNvPr>
            <p:cNvGrpSpPr/>
            <p:nvPr/>
          </p:nvGrpSpPr>
          <p:grpSpPr>
            <a:xfrm>
              <a:off x="3733891" y="938925"/>
              <a:ext cx="418704" cy="632245"/>
              <a:chOff x="4438793" y="5001768"/>
              <a:chExt cx="418704" cy="632245"/>
            </a:xfrm>
          </p:grpSpPr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957D415E-FD9C-694D-942E-3842C1E83FD5}"/>
                  </a:ext>
                </a:extLst>
              </p:cNvPr>
              <p:cNvSpPr/>
              <p:nvPr/>
            </p:nvSpPr>
            <p:spPr>
              <a:xfrm>
                <a:off x="4486646" y="5264681"/>
                <a:ext cx="3016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+mn-lt"/>
                  </a:rPr>
                  <a:t>6</a:t>
                </a:r>
              </a:p>
            </p:txBody>
          </p:sp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9273E3AB-3A73-DE4B-A1AE-BF453751F0FA}"/>
                  </a:ext>
                </a:extLst>
              </p:cNvPr>
              <p:cNvSpPr/>
              <p:nvPr/>
            </p:nvSpPr>
            <p:spPr>
              <a:xfrm>
                <a:off x="4438793" y="5001768"/>
                <a:ext cx="4187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+mn-lt"/>
                  </a:rPr>
                  <a:t>24</a:t>
                </a:r>
              </a:p>
            </p:txBody>
          </p:sp>
          <p:cxnSp>
            <p:nvCxnSpPr>
              <p:cNvPr id="46" name="Rak 45">
                <a:extLst>
                  <a:ext uri="{FF2B5EF4-FFF2-40B4-BE49-F238E27FC236}">
                    <a16:creationId xmlns:a16="http://schemas.microsoft.com/office/drawing/2014/main" id="{C87BFB06-725A-544F-8380-8932BE8472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80180" y="5305954"/>
                <a:ext cx="34766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Rektangel 46">
            <a:extLst>
              <a:ext uri="{FF2B5EF4-FFF2-40B4-BE49-F238E27FC236}">
                <a16:creationId xmlns:a16="http://schemas.microsoft.com/office/drawing/2014/main" id="{3FAE7A75-5B85-734A-A5CD-50641746C562}"/>
              </a:ext>
            </a:extLst>
          </p:cNvPr>
          <p:cNvSpPr/>
          <p:nvPr/>
        </p:nvSpPr>
        <p:spPr>
          <a:xfrm>
            <a:off x="4456865" y="4398024"/>
            <a:ext cx="389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+mn-lt"/>
              </a:rPr>
              <a:t>5</a:t>
            </a:r>
          </a:p>
        </p:txBody>
      </p:sp>
      <p:grpSp>
        <p:nvGrpSpPr>
          <p:cNvPr id="48" name="Grupp 47">
            <a:extLst>
              <a:ext uri="{FF2B5EF4-FFF2-40B4-BE49-F238E27FC236}">
                <a16:creationId xmlns:a16="http://schemas.microsoft.com/office/drawing/2014/main" id="{9FDE4908-B4C6-3645-A00E-5F98621F1DD2}"/>
              </a:ext>
            </a:extLst>
          </p:cNvPr>
          <p:cNvGrpSpPr/>
          <p:nvPr/>
        </p:nvGrpSpPr>
        <p:grpSpPr>
          <a:xfrm>
            <a:off x="3775278" y="4278504"/>
            <a:ext cx="725252" cy="632245"/>
            <a:chOff x="3733891" y="938925"/>
            <a:chExt cx="725252" cy="632245"/>
          </a:xfrm>
        </p:grpSpPr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EC68CFEE-537D-B249-8FD6-10A622159349}"/>
                </a:ext>
              </a:extLst>
            </p:cNvPr>
            <p:cNvSpPr/>
            <p:nvPr/>
          </p:nvSpPr>
          <p:spPr>
            <a:xfrm>
              <a:off x="4159061" y="1058445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latin typeface="+mn-lt"/>
                </a:rPr>
                <a:t>=</a:t>
              </a:r>
            </a:p>
          </p:txBody>
        </p:sp>
        <p:grpSp>
          <p:nvGrpSpPr>
            <p:cNvPr id="50" name="Grupp 49">
              <a:extLst>
                <a:ext uri="{FF2B5EF4-FFF2-40B4-BE49-F238E27FC236}">
                  <a16:creationId xmlns:a16="http://schemas.microsoft.com/office/drawing/2014/main" id="{DA8FE253-9FF4-554C-9799-3A8DB9036E72}"/>
                </a:ext>
              </a:extLst>
            </p:cNvPr>
            <p:cNvGrpSpPr/>
            <p:nvPr/>
          </p:nvGrpSpPr>
          <p:grpSpPr>
            <a:xfrm>
              <a:off x="3733891" y="938925"/>
              <a:ext cx="418704" cy="632245"/>
              <a:chOff x="4438793" y="5001768"/>
              <a:chExt cx="418704" cy="632245"/>
            </a:xfrm>
          </p:grpSpPr>
          <p:sp>
            <p:nvSpPr>
              <p:cNvPr id="51" name="Rektangel 50">
                <a:extLst>
                  <a:ext uri="{FF2B5EF4-FFF2-40B4-BE49-F238E27FC236}">
                    <a16:creationId xmlns:a16="http://schemas.microsoft.com/office/drawing/2014/main" id="{41B01678-866E-714F-B725-56F4CE19F82A}"/>
                  </a:ext>
                </a:extLst>
              </p:cNvPr>
              <p:cNvSpPr/>
              <p:nvPr/>
            </p:nvSpPr>
            <p:spPr>
              <a:xfrm>
                <a:off x="4486646" y="5264681"/>
                <a:ext cx="3016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+mn-lt"/>
                  </a:rPr>
                  <a:t>7</a:t>
                </a:r>
              </a:p>
            </p:txBody>
          </p:sp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0D767B02-C2C9-2248-AF78-F1ADE0E749EF}"/>
                  </a:ext>
                </a:extLst>
              </p:cNvPr>
              <p:cNvSpPr/>
              <p:nvPr/>
            </p:nvSpPr>
            <p:spPr>
              <a:xfrm>
                <a:off x="4438793" y="5001768"/>
                <a:ext cx="4187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+mn-lt"/>
                  </a:rPr>
                  <a:t>35</a:t>
                </a:r>
              </a:p>
            </p:txBody>
          </p:sp>
          <p:cxnSp>
            <p:nvCxnSpPr>
              <p:cNvPr id="53" name="Rak 52">
                <a:extLst>
                  <a:ext uri="{FF2B5EF4-FFF2-40B4-BE49-F238E27FC236}">
                    <a16:creationId xmlns:a16="http://schemas.microsoft.com/office/drawing/2014/main" id="{48331919-E8FE-BE40-93B6-6885E8FD6F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80180" y="5305954"/>
                <a:ext cx="34766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2666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2" grpId="0"/>
      <p:bldP spid="19" grpId="0"/>
      <p:bldP spid="26" grpId="0"/>
      <p:bldP spid="40" grpId="0"/>
      <p:bldP spid="4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B43CED9-D30B-B545-8809-207969304BCF}"/>
              </a:ext>
            </a:extLst>
          </p:cNvPr>
          <p:cNvSpPr/>
          <p:nvPr/>
        </p:nvSpPr>
        <p:spPr>
          <a:xfrm>
            <a:off x="3828538" y="264868"/>
            <a:ext cx="98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i="1" dirty="0">
                <a:solidFill>
                  <a:srgbClr val="8E2503"/>
                </a:solidFill>
                <a:latin typeface="+mj-lt"/>
              </a:rPr>
              <a:t>Exempel</a:t>
            </a:r>
            <a:endParaRPr lang="sv-SE" i="1" dirty="0">
              <a:solidFill>
                <a:srgbClr val="8E2503"/>
              </a:solidFill>
              <a:effectLst/>
              <a:latin typeface="+mj-lt"/>
            </a:endParaRPr>
          </a:p>
        </p:txBody>
      </p:sp>
      <p:graphicFrame>
        <p:nvGraphicFramePr>
          <p:cNvPr id="17" name="Tabell 16">
            <a:extLst>
              <a:ext uri="{FF2B5EF4-FFF2-40B4-BE49-F238E27FC236}">
                <a16:creationId xmlns:a16="http://schemas.microsoft.com/office/drawing/2014/main" id="{F6568C38-DE9E-E844-9896-A22D2EF1A745}"/>
              </a:ext>
            </a:extLst>
          </p:cNvPr>
          <p:cNvGraphicFramePr>
            <a:graphicFrameLocks noGrp="1"/>
          </p:cNvGraphicFramePr>
          <p:nvPr/>
        </p:nvGraphicFramePr>
        <p:xfrm>
          <a:off x="3621776" y="907441"/>
          <a:ext cx="1600854" cy="274320"/>
        </p:xfrm>
        <a:graphic>
          <a:graphicData uri="http://schemas.openxmlformats.org/drawingml/2006/table">
            <a:tbl>
              <a:tblPr/>
              <a:tblGrid>
                <a:gridCol w="1600854">
                  <a:extLst>
                    <a:ext uri="{9D8B030D-6E8A-4147-A177-3AD203B41FA5}">
                      <a16:colId xmlns:a16="http://schemas.microsoft.com/office/drawing/2014/main" val="35925616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v-SE" b="1" dirty="0">
                          <a:effectLst/>
                          <a:latin typeface="+mn-lt"/>
                        </a:rPr>
                        <a:t>Vilket tal är </a:t>
                      </a:r>
                      <a:r>
                        <a:rPr lang="sv-SE" b="1" i="1" dirty="0">
                          <a:effectLst/>
                          <a:latin typeface="+mn-lt"/>
                        </a:rPr>
                        <a:t>x</a:t>
                      </a:r>
                      <a:r>
                        <a:rPr lang="sv-SE" b="1" dirty="0">
                          <a:effectLst/>
                          <a:latin typeface="+mn-lt"/>
                        </a:rPr>
                        <a:t>?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453111"/>
                  </a:ext>
                </a:extLst>
              </a:tr>
            </a:tbl>
          </a:graphicData>
        </a:graphic>
      </p:graphicFrame>
      <p:sp>
        <p:nvSpPr>
          <p:cNvPr id="10" name="Rektangel 9">
            <a:extLst>
              <a:ext uri="{FF2B5EF4-FFF2-40B4-BE49-F238E27FC236}">
                <a16:creationId xmlns:a16="http://schemas.microsoft.com/office/drawing/2014/main" id="{DA619439-643C-5240-9550-12E56A4B1656}"/>
              </a:ext>
            </a:extLst>
          </p:cNvPr>
          <p:cNvSpPr/>
          <p:nvPr/>
        </p:nvSpPr>
        <p:spPr>
          <a:xfrm>
            <a:off x="5110305" y="2144115"/>
            <a:ext cx="354694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400" dirty="0"/>
              <a:t>Här betyder </a:t>
            </a:r>
            <a:r>
              <a:rPr lang="sv-SE" sz="1400" i="1" dirty="0"/>
              <a:t>x </a:t>
            </a:r>
            <a:r>
              <a:rPr lang="sv-SE" sz="1400" dirty="0"/>
              <a:t>ett hemligt tal. </a:t>
            </a:r>
          </a:p>
          <a:p>
            <a:r>
              <a:rPr lang="sv-SE" sz="1400" dirty="0"/>
              <a:t>Viket tal ska du dividera 2 med för att  få 6?   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90823FD1-9206-1449-A02B-76CC5B0F4B1C}"/>
              </a:ext>
            </a:extLst>
          </p:cNvPr>
          <p:cNvSpPr/>
          <p:nvPr/>
        </p:nvSpPr>
        <p:spPr>
          <a:xfrm>
            <a:off x="2141744" y="3958394"/>
            <a:ext cx="399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b)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7AAB75E4-347F-964B-9D6C-823220272D60}"/>
              </a:ext>
            </a:extLst>
          </p:cNvPr>
          <p:cNvSpPr/>
          <p:nvPr/>
        </p:nvSpPr>
        <p:spPr>
          <a:xfrm>
            <a:off x="5110305" y="4036777"/>
            <a:ext cx="3400649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400" dirty="0"/>
              <a:t>Viket tal ska du dividera 5 med för att  få 3?  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5DC917C1-B3F1-AA43-B859-C6A1CB38E1F6}"/>
              </a:ext>
            </a:extLst>
          </p:cNvPr>
          <p:cNvSpPr/>
          <p:nvPr/>
        </p:nvSpPr>
        <p:spPr>
          <a:xfrm>
            <a:off x="5110305" y="4478898"/>
            <a:ext cx="2125764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400" dirty="0"/>
              <a:t>Du kan också tänka 5 ∙ 3.  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B8A6B60A-4FAC-304C-AE6C-4399BBB90E95}"/>
              </a:ext>
            </a:extLst>
          </p:cNvPr>
          <p:cNvSpPr/>
          <p:nvPr/>
        </p:nvSpPr>
        <p:spPr>
          <a:xfrm>
            <a:off x="2645972" y="5069136"/>
            <a:ext cx="470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x </a:t>
            </a:r>
            <a:r>
              <a:rPr lang="sv-SE" dirty="0"/>
              <a:t>=</a:t>
            </a: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FC14ECE6-C6A7-1A48-B0A0-AFE1AA9595E3}"/>
              </a:ext>
            </a:extLst>
          </p:cNvPr>
          <p:cNvSpPr/>
          <p:nvPr/>
        </p:nvSpPr>
        <p:spPr>
          <a:xfrm>
            <a:off x="3040603" y="5069136"/>
            <a:ext cx="4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15</a:t>
            </a:r>
            <a:endParaRPr lang="sv-SE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F39CA89B-EB07-0840-829F-E213BD2E1627}"/>
              </a:ext>
            </a:extLst>
          </p:cNvPr>
          <p:cNvSpPr/>
          <p:nvPr/>
        </p:nvSpPr>
        <p:spPr>
          <a:xfrm>
            <a:off x="5110305" y="2847026"/>
            <a:ext cx="2477457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400" dirty="0"/>
              <a:t> Men du kan också tänka 2 ∙ 6. </a:t>
            </a:r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D25D4611-88A2-174F-8AF7-85C8CB6BE62A}"/>
              </a:ext>
            </a:extLst>
          </p:cNvPr>
          <p:cNvGrpSpPr/>
          <p:nvPr/>
        </p:nvGrpSpPr>
        <p:grpSpPr>
          <a:xfrm>
            <a:off x="2176995" y="1380059"/>
            <a:ext cx="1233766" cy="631395"/>
            <a:chOff x="5049205" y="1179309"/>
            <a:chExt cx="1233766" cy="631395"/>
          </a:xfrm>
        </p:grpSpPr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D28FAEB9-B1D5-EF47-9F88-9C42F8CFFBA5}"/>
                </a:ext>
              </a:extLst>
            </p:cNvPr>
            <p:cNvSpPr/>
            <p:nvPr/>
          </p:nvSpPr>
          <p:spPr>
            <a:xfrm>
              <a:off x="5893303" y="1297979"/>
              <a:ext cx="3896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b="1" dirty="0">
                  <a:latin typeface="+mn-lt"/>
                </a:rPr>
                <a:t>6</a:t>
              </a:r>
            </a:p>
          </p:txBody>
        </p:sp>
        <p:grpSp>
          <p:nvGrpSpPr>
            <p:cNvPr id="5" name="Grupp 4">
              <a:extLst>
                <a:ext uri="{FF2B5EF4-FFF2-40B4-BE49-F238E27FC236}">
                  <a16:creationId xmlns:a16="http://schemas.microsoft.com/office/drawing/2014/main" id="{D739F59F-C507-FC4E-90E0-1CFDB0131E12}"/>
                </a:ext>
              </a:extLst>
            </p:cNvPr>
            <p:cNvGrpSpPr/>
            <p:nvPr/>
          </p:nvGrpSpPr>
          <p:grpSpPr>
            <a:xfrm>
              <a:off x="5049205" y="1179309"/>
              <a:ext cx="943527" cy="631395"/>
              <a:chOff x="5049205" y="1179309"/>
              <a:chExt cx="943527" cy="631395"/>
            </a:xfrm>
          </p:grpSpPr>
          <p:grpSp>
            <p:nvGrpSpPr>
              <p:cNvPr id="29" name="Grupp 28">
                <a:extLst>
                  <a:ext uri="{FF2B5EF4-FFF2-40B4-BE49-F238E27FC236}">
                    <a16:creationId xmlns:a16="http://schemas.microsoft.com/office/drawing/2014/main" id="{94B766C6-B903-B44B-9F2E-F0EABED39688}"/>
                  </a:ext>
                </a:extLst>
              </p:cNvPr>
              <p:cNvGrpSpPr/>
              <p:nvPr/>
            </p:nvGrpSpPr>
            <p:grpSpPr>
              <a:xfrm>
                <a:off x="5402411" y="1179309"/>
                <a:ext cx="590321" cy="631395"/>
                <a:chOff x="3781744" y="939775"/>
                <a:chExt cx="590321" cy="631395"/>
              </a:xfrm>
            </p:grpSpPr>
            <p:sp>
              <p:nvSpPr>
                <p:cNvPr id="30" name="Rektangel 29">
                  <a:extLst>
                    <a:ext uri="{FF2B5EF4-FFF2-40B4-BE49-F238E27FC236}">
                      <a16:creationId xmlns:a16="http://schemas.microsoft.com/office/drawing/2014/main" id="{0741B57B-C7F7-A342-8A7F-FE02CFF80AB5}"/>
                    </a:ext>
                  </a:extLst>
                </p:cNvPr>
                <p:cNvSpPr/>
                <p:nvPr/>
              </p:nvSpPr>
              <p:spPr>
                <a:xfrm>
                  <a:off x="4071983" y="1058445"/>
                  <a:ext cx="30008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sv-SE" b="1" dirty="0">
                      <a:latin typeface="+mn-lt"/>
                    </a:rPr>
                    <a:t>=</a:t>
                  </a:r>
                </a:p>
              </p:txBody>
            </p:sp>
            <p:grpSp>
              <p:nvGrpSpPr>
                <p:cNvPr id="31" name="Grupp 30">
                  <a:extLst>
                    <a:ext uri="{FF2B5EF4-FFF2-40B4-BE49-F238E27FC236}">
                      <a16:creationId xmlns:a16="http://schemas.microsoft.com/office/drawing/2014/main" id="{D6F9AE33-FB47-844A-ABBD-50BBC8F36270}"/>
                    </a:ext>
                  </a:extLst>
                </p:cNvPr>
                <p:cNvGrpSpPr/>
                <p:nvPr/>
              </p:nvGrpSpPr>
              <p:grpSpPr>
                <a:xfrm>
                  <a:off x="3781744" y="939775"/>
                  <a:ext cx="301686" cy="631395"/>
                  <a:chOff x="4486646" y="5002618"/>
                  <a:chExt cx="301686" cy="631395"/>
                </a:xfrm>
              </p:grpSpPr>
              <p:sp>
                <p:nvSpPr>
                  <p:cNvPr id="32" name="Rektangel 31">
                    <a:extLst>
                      <a:ext uri="{FF2B5EF4-FFF2-40B4-BE49-F238E27FC236}">
                        <a16:creationId xmlns:a16="http://schemas.microsoft.com/office/drawing/2014/main" id="{8C674F34-BE33-C84F-A546-74A57F994FDC}"/>
                      </a:ext>
                    </a:extLst>
                  </p:cNvPr>
                  <p:cNvSpPr/>
                  <p:nvPr/>
                </p:nvSpPr>
                <p:spPr>
                  <a:xfrm>
                    <a:off x="4486646" y="5264681"/>
                    <a:ext cx="30168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sv-SE" b="1" dirty="0">
                        <a:latin typeface="+mn-lt"/>
                      </a:rPr>
                      <a:t>2</a:t>
                    </a:r>
                  </a:p>
                </p:txBody>
              </p:sp>
              <p:sp>
                <p:nvSpPr>
                  <p:cNvPr id="33" name="Rektangel 32">
                    <a:extLst>
                      <a:ext uri="{FF2B5EF4-FFF2-40B4-BE49-F238E27FC236}">
                        <a16:creationId xmlns:a16="http://schemas.microsoft.com/office/drawing/2014/main" id="{CA3C2FA1-D873-4144-B3C0-A029F3DF9F20}"/>
                      </a:ext>
                    </a:extLst>
                  </p:cNvPr>
                  <p:cNvSpPr/>
                  <p:nvPr/>
                </p:nvSpPr>
                <p:spPr>
                  <a:xfrm>
                    <a:off x="4486646" y="5002618"/>
                    <a:ext cx="293670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sv-SE" b="1" i="1" dirty="0">
                        <a:latin typeface="+mn-lt"/>
                      </a:rPr>
                      <a:t>x</a:t>
                    </a:r>
                  </a:p>
                </p:txBody>
              </p:sp>
              <p:cxnSp>
                <p:nvCxnSpPr>
                  <p:cNvPr id="34" name="Rak 33">
                    <a:extLst>
                      <a:ext uri="{FF2B5EF4-FFF2-40B4-BE49-F238E27FC236}">
                        <a16:creationId xmlns:a16="http://schemas.microsoft.com/office/drawing/2014/main" id="{C3FE1746-75A3-0D42-971C-AB80CB14B6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488196" y="5314979"/>
                    <a:ext cx="300136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3"/>
                  </a:lnRef>
                  <a:fillRef idx="0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5EF5DEC0-03DF-C840-9AAD-2C87B816FD23}"/>
                  </a:ext>
                </a:extLst>
              </p:cNvPr>
              <p:cNvSpPr/>
              <p:nvPr/>
            </p:nvSpPr>
            <p:spPr>
              <a:xfrm>
                <a:off x="5049205" y="1256706"/>
                <a:ext cx="38966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b="1" dirty="0">
                    <a:latin typeface="+mn-lt"/>
                  </a:rPr>
                  <a:t>a)</a:t>
                </a:r>
              </a:p>
            </p:txBody>
          </p:sp>
        </p:grpSp>
      </p:grpSp>
      <p:grpSp>
        <p:nvGrpSpPr>
          <p:cNvPr id="7" name="Grupp 6">
            <a:extLst>
              <a:ext uri="{FF2B5EF4-FFF2-40B4-BE49-F238E27FC236}">
                <a16:creationId xmlns:a16="http://schemas.microsoft.com/office/drawing/2014/main" id="{E9FD842A-B3FC-5C46-A590-DFB6AB1E8C20}"/>
              </a:ext>
            </a:extLst>
          </p:cNvPr>
          <p:cNvGrpSpPr/>
          <p:nvPr/>
        </p:nvGrpSpPr>
        <p:grpSpPr>
          <a:xfrm>
            <a:off x="2563638" y="3842381"/>
            <a:ext cx="929088" cy="636517"/>
            <a:chOff x="4758194" y="5225037"/>
            <a:chExt cx="929088" cy="636517"/>
          </a:xfrm>
        </p:grpSpPr>
        <p:sp>
          <p:nvSpPr>
            <p:cNvPr id="42" name="Rektangel 41">
              <a:extLst>
                <a:ext uri="{FF2B5EF4-FFF2-40B4-BE49-F238E27FC236}">
                  <a16:creationId xmlns:a16="http://schemas.microsoft.com/office/drawing/2014/main" id="{EE87646A-4671-7A4C-8464-17A8216F3685}"/>
                </a:ext>
              </a:extLst>
            </p:cNvPr>
            <p:cNvSpPr/>
            <p:nvPr/>
          </p:nvSpPr>
          <p:spPr>
            <a:xfrm>
              <a:off x="5297614" y="5338930"/>
              <a:ext cx="3896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>
                  <a:latin typeface="Bradley Hand" pitchFamily="2" charset="77"/>
                </a:rPr>
                <a:t>3</a:t>
              </a:r>
            </a:p>
          </p:txBody>
        </p:sp>
        <p:grpSp>
          <p:nvGrpSpPr>
            <p:cNvPr id="43" name="Grupp 42">
              <a:extLst>
                <a:ext uri="{FF2B5EF4-FFF2-40B4-BE49-F238E27FC236}">
                  <a16:creationId xmlns:a16="http://schemas.microsoft.com/office/drawing/2014/main" id="{D701C197-3019-C24A-BA27-5EF3EF3EA096}"/>
                </a:ext>
              </a:extLst>
            </p:cNvPr>
            <p:cNvGrpSpPr/>
            <p:nvPr/>
          </p:nvGrpSpPr>
          <p:grpSpPr>
            <a:xfrm>
              <a:off x="4758194" y="5225037"/>
              <a:ext cx="622789" cy="636517"/>
              <a:chOff x="3775278" y="934653"/>
              <a:chExt cx="622789" cy="636517"/>
            </a:xfrm>
          </p:grpSpPr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F55DE9BC-4B51-EE46-B666-349AA9597001}"/>
                  </a:ext>
                </a:extLst>
              </p:cNvPr>
              <p:cNvSpPr/>
              <p:nvPr/>
            </p:nvSpPr>
            <p:spPr>
              <a:xfrm>
                <a:off x="4097985" y="1048546"/>
                <a:ext cx="3000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+mn-lt"/>
                  </a:rPr>
                  <a:t>=</a:t>
                </a:r>
              </a:p>
            </p:txBody>
          </p:sp>
          <p:grpSp>
            <p:nvGrpSpPr>
              <p:cNvPr id="45" name="Grupp 44">
                <a:extLst>
                  <a:ext uri="{FF2B5EF4-FFF2-40B4-BE49-F238E27FC236}">
                    <a16:creationId xmlns:a16="http://schemas.microsoft.com/office/drawing/2014/main" id="{F2B4FC4A-B37C-CF4A-963C-0E865DAB947C}"/>
                  </a:ext>
                </a:extLst>
              </p:cNvPr>
              <p:cNvGrpSpPr/>
              <p:nvPr/>
            </p:nvGrpSpPr>
            <p:grpSpPr>
              <a:xfrm>
                <a:off x="3775278" y="934653"/>
                <a:ext cx="347662" cy="636517"/>
                <a:chOff x="4480180" y="4997496"/>
                <a:chExt cx="347662" cy="636517"/>
              </a:xfrm>
            </p:grpSpPr>
            <p:sp>
              <p:nvSpPr>
                <p:cNvPr id="46" name="Rektangel 45">
                  <a:extLst>
                    <a:ext uri="{FF2B5EF4-FFF2-40B4-BE49-F238E27FC236}">
                      <a16:creationId xmlns:a16="http://schemas.microsoft.com/office/drawing/2014/main" id="{1F2DC51C-3F25-7840-A313-2C69608B7B4A}"/>
                    </a:ext>
                  </a:extLst>
                </p:cNvPr>
                <p:cNvSpPr/>
                <p:nvPr/>
              </p:nvSpPr>
              <p:spPr>
                <a:xfrm>
                  <a:off x="4486646" y="5264681"/>
                  <a:ext cx="32893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sv-SE" dirty="0">
                      <a:latin typeface="Bradley Hand" pitchFamily="2" charset="77"/>
                    </a:rPr>
                    <a:t>5</a:t>
                  </a:r>
                </a:p>
              </p:txBody>
            </p:sp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BE448F76-7AE8-B945-9A01-2D15178425B2}"/>
                    </a:ext>
                  </a:extLst>
                </p:cNvPr>
                <p:cNvSpPr/>
                <p:nvPr/>
              </p:nvSpPr>
              <p:spPr>
                <a:xfrm>
                  <a:off x="4507613" y="4997496"/>
                  <a:ext cx="29527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sv-SE" dirty="0">
                      <a:latin typeface="Bradley Hand" pitchFamily="2" charset="77"/>
                    </a:rPr>
                    <a:t>x</a:t>
                  </a:r>
                </a:p>
              </p:txBody>
            </p:sp>
            <p:cxnSp>
              <p:nvCxnSpPr>
                <p:cNvPr id="48" name="Rak 47">
                  <a:extLst>
                    <a:ext uri="{FF2B5EF4-FFF2-40B4-BE49-F238E27FC236}">
                      <a16:creationId xmlns:a16="http://schemas.microsoft.com/office/drawing/2014/main" id="{87F9E851-6FCA-AC4A-9A10-DB271AFE27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80180" y="5305954"/>
                  <a:ext cx="347662" cy="0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9" name="Grupp 48">
            <a:extLst>
              <a:ext uri="{FF2B5EF4-FFF2-40B4-BE49-F238E27FC236}">
                <a16:creationId xmlns:a16="http://schemas.microsoft.com/office/drawing/2014/main" id="{C75692A2-6D44-6446-A61F-F742742B4E83}"/>
              </a:ext>
            </a:extLst>
          </p:cNvPr>
          <p:cNvGrpSpPr/>
          <p:nvPr/>
        </p:nvGrpSpPr>
        <p:grpSpPr>
          <a:xfrm>
            <a:off x="2507587" y="4423593"/>
            <a:ext cx="962478" cy="627423"/>
            <a:chOff x="4724804" y="5234131"/>
            <a:chExt cx="962478" cy="627423"/>
          </a:xfrm>
        </p:grpSpPr>
        <p:sp>
          <p:nvSpPr>
            <p:cNvPr id="50" name="Rektangel 49">
              <a:extLst>
                <a:ext uri="{FF2B5EF4-FFF2-40B4-BE49-F238E27FC236}">
                  <a16:creationId xmlns:a16="http://schemas.microsoft.com/office/drawing/2014/main" id="{93BE7C68-EA4C-884A-8D97-127F3AA0EDC8}"/>
                </a:ext>
              </a:extLst>
            </p:cNvPr>
            <p:cNvSpPr/>
            <p:nvPr/>
          </p:nvSpPr>
          <p:spPr>
            <a:xfrm>
              <a:off x="5297614" y="5338930"/>
              <a:ext cx="3896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>
                  <a:latin typeface="Bradley Hand" pitchFamily="2" charset="77"/>
                </a:rPr>
                <a:t>3</a:t>
              </a:r>
            </a:p>
          </p:txBody>
        </p:sp>
        <p:grpSp>
          <p:nvGrpSpPr>
            <p:cNvPr id="51" name="Grupp 50">
              <a:extLst>
                <a:ext uri="{FF2B5EF4-FFF2-40B4-BE49-F238E27FC236}">
                  <a16:creationId xmlns:a16="http://schemas.microsoft.com/office/drawing/2014/main" id="{DCEA72BA-8966-2641-9626-D9F264A202EF}"/>
                </a:ext>
              </a:extLst>
            </p:cNvPr>
            <p:cNvGrpSpPr/>
            <p:nvPr/>
          </p:nvGrpSpPr>
          <p:grpSpPr>
            <a:xfrm>
              <a:off x="4724804" y="5234131"/>
              <a:ext cx="656799" cy="627423"/>
              <a:chOff x="3741888" y="943747"/>
              <a:chExt cx="656799" cy="627423"/>
            </a:xfrm>
          </p:grpSpPr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79BB64B9-31A9-1C4C-A976-A383787254B9}"/>
                  </a:ext>
                </a:extLst>
              </p:cNvPr>
              <p:cNvSpPr/>
              <p:nvPr/>
            </p:nvSpPr>
            <p:spPr>
              <a:xfrm>
                <a:off x="4098605" y="1048546"/>
                <a:ext cx="3000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+mn-lt"/>
                  </a:rPr>
                  <a:t>=</a:t>
                </a:r>
              </a:p>
            </p:txBody>
          </p:sp>
          <p:grpSp>
            <p:nvGrpSpPr>
              <p:cNvPr id="53" name="Grupp 52">
                <a:extLst>
                  <a:ext uri="{FF2B5EF4-FFF2-40B4-BE49-F238E27FC236}">
                    <a16:creationId xmlns:a16="http://schemas.microsoft.com/office/drawing/2014/main" id="{A358007C-CA3B-0E48-8AD0-80996195F181}"/>
                  </a:ext>
                </a:extLst>
              </p:cNvPr>
              <p:cNvGrpSpPr/>
              <p:nvPr/>
            </p:nvGrpSpPr>
            <p:grpSpPr>
              <a:xfrm>
                <a:off x="3741888" y="943747"/>
                <a:ext cx="447558" cy="627423"/>
                <a:chOff x="4446790" y="5006590"/>
                <a:chExt cx="447558" cy="627423"/>
              </a:xfrm>
            </p:grpSpPr>
            <p:sp>
              <p:nvSpPr>
                <p:cNvPr id="54" name="Rektangel 53">
                  <a:extLst>
                    <a:ext uri="{FF2B5EF4-FFF2-40B4-BE49-F238E27FC236}">
                      <a16:creationId xmlns:a16="http://schemas.microsoft.com/office/drawing/2014/main" id="{B762417B-5DD8-7144-9F90-4FA4BB2F3E49}"/>
                    </a:ext>
                  </a:extLst>
                </p:cNvPr>
                <p:cNvSpPr/>
                <p:nvPr/>
              </p:nvSpPr>
              <p:spPr>
                <a:xfrm>
                  <a:off x="4486646" y="5264681"/>
                  <a:ext cx="32893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sv-SE" dirty="0">
                      <a:latin typeface="Bradley Hand" pitchFamily="2" charset="77"/>
                    </a:rPr>
                    <a:t>5</a:t>
                  </a:r>
                </a:p>
              </p:txBody>
            </p:sp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C591A205-A2DE-0041-B0CF-E49D80865A6C}"/>
                    </a:ext>
                  </a:extLst>
                </p:cNvPr>
                <p:cNvSpPr/>
                <p:nvPr/>
              </p:nvSpPr>
              <p:spPr>
                <a:xfrm>
                  <a:off x="4446790" y="5006590"/>
                  <a:ext cx="44755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sv-SE" dirty="0">
                      <a:latin typeface="Bradley Hand" pitchFamily="2" charset="77"/>
                    </a:rPr>
                    <a:t>15</a:t>
                  </a:r>
                </a:p>
              </p:txBody>
            </p:sp>
            <p:cxnSp>
              <p:nvCxnSpPr>
                <p:cNvPr id="56" name="Rak 55">
                  <a:extLst>
                    <a:ext uri="{FF2B5EF4-FFF2-40B4-BE49-F238E27FC236}">
                      <a16:creationId xmlns:a16="http://schemas.microsoft.com/office/drawing/2014/main" id="{6481E2EA-DAE2-4348-842E-9E07F3B467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80180" y="5305954"/>
                  <a:ext cx="347662" cy="0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86" name="Rektangel 85">
            <a:extLst>
              <a:ext uri="{FF2B5EF4-FFF2-40B4-BE49-F238E27FC236}">
                <a16:creationId xmlns:a16="http://schemas.microsoft.com/office/drawing/2014/main" id="{9898ECCD-4A0D-DC41-BE36-475D9250884E}"/>
              </a:ext>
            </a:extLst>
          </p:cNvPr>
          <p:cNvSpPr/>
          <p:nvPr/>
        </p:nvSpPr>
        <p:spPr>
          <a:xfrm>
            <a:off x="2175134" y="2241360"/>
            <a:ext cx="399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a)</a:t>
            </a:r>
          </a:p>
        </p:txBody>
      </p:sp>
      <p:sp>
        <p:nvSpPr>
          <p:cNvPr id="87" name="Rektangel 86">
            <a:extLst>
              <a:ext uri="{FF2B5EF4-FFF2-40B4-BE49-F238E27FC236}">
                <a16:creationId xmlns:a16="http://schemas.microsoft.com/office/drawing/2014/main" id="{4E566924-409B-A047-9D5B-DB00E19C7924}"/>
              </a:ext>
            </a:extLst>
          </p:cNvPr>
          <p:cNvSpPr/>
          <p:nvPr/>
        </p:nvSpPr>
        <p:spPr>
          <a:xfrm>
            <a:off x="2679362" y="3352102"/>
            <a:ext cx="470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x </a:t>
            </a:r>
            <a:r>
              <a:rPr lang="sv-SE" dirty="0"/>
              <a:t>=</a:t>
            </a:r>
          </a:p>
        </p:txBody>
      </p:sp>
      <p:sp>
        <p:nvSpPr>
          <p:cNvPr id="88" name="Rektangel 87">
            <a:extLst>
              <a:ext uri="{FF2B5EF4-FFF2-40B4-BE49-F238E27FC236}">
                <a16:creationId xmlns:a16="http://schemas.microsoft.com/office/drawing/2014/main" id="{B6B63FAE-0490-A14A-855F-F206C4FAE4B0}"/>
              </a:ext>
            </a:extLst>
          </p:cNvPr>
          <p:cNvSpPr/>
          <p:nvPr/>
        </p:nvSpPr>
        <p:spPr>
          <a:xfrm>
            <a:off x="3073993" y="3352102"/>
            <a:ext cx="450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12</a:t>
            </a:r>
            <a:endParaRPr lang="sv-SE" dirty="0"/>
          </a:p>
        </p:txBody>
      </p:sp>
      <p:grpSp>
        <p:nvGrpSpPr>
          <p:cNvPr id="89" name="Grupp 88">
            <a:extLst>
              <a:ext uri="{FF2B5EF4-FFF2-40B4-BE49-F238E27FC236}">
                <a16:creationId xmlns:a16="http://schemas.microsoft.com/office/drawing/2014/main" id="{E16FE797-6F51-7A45-BCFD-946678F7EC89}"/>
              </a:ext>
            </a:extLst>
          </p:cNvPr>
          <p:cNvGrpSpPr/>
          <p:nvPr/>
        </p:nvGrpSpPr>
        <p:grpSpPr>
          <a:xfrm>
            <a:off x="2597028" y="2125347"/>
            <a:ext cx="929088" cy="636517"/>
            <a:chOff x="4758194" y="5225037"/>
            <a:chExt cx="929088" cy="636517"/>
          </a:xfrm>
        </p:grpSpPr>
        <p:sp>
          <p:nvSpPr>
            <p:cNvPr id="90" name="Rektangel 89">
              <a:extLst>
                <a:ext uri="{FF2B5EF4-FFF2-40B4-BE49-F238E27FC236}">
                  <a16:creationId xmlns:a16="http://schemas.microsoft.com/office/drawing/2014/main" id="{DB9E7CB0-4F77-3C4B-9301-1E8BA737BC06}"/>
                </a:ext>
              </a:extLst>
            </p:cNvPr>
            <p:cNvSpPr/>
            <p:nvPr/>
          </p:nvSpPr>
          <p:spPr>
            <a:xfrm>
              <a:off x="5297614" y="5338930"/>
              <a:ext cx="3896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>
                  <a:latin typeface="Bradley Hand" pitchFamily="2" charset="77"/>
                </a:rPr>
                <a:t>6</a:t>
              </a:r>
            </a:p>
          </p:txBody>
        </p:sp>
        <p:grpSp>
          <p:nvGrpSpPr>
            <p:cNvPr id="91" name="Grupp 90">
              <a:extLst>
                <a:ext uri="{FF2B5EF4-FFF2-40B4-BE49-F238E27FC236}">
                  <a16:creationId xmlns:a16="http://schemas.microsoft.com/office/drawing/2014/main" id="{FAC8FC75-A6AD-C84B-8C41-22BA10023C24}"/>
                </a:ext>
              </a:extLst>
            </p:cNvPr>
            <p:cNvGrpSpPr/>
            <p:nvPr/>
          </p:nvGrpSpPr>
          <p:grpSpPr>
            <a:xfrm>
              <a:off x="4758194" y="5225037"/>
              <a:ext cx="623409" cy="636517"/>
              <a:chOff x="3775278" y="934653"/>
              <a:chExt cx="623409" cy="636517"/>
            </a:xfrm>
          </p:grpSpPr>
          <p:sp>
            <p:nvSpPr>
              <p:cNvPr id="92" name="Rektangel 91">
                <a:extLst>
                  <a:ext uri="{FF2B5EF4-FFF2-40B4-BE49-F238E27FC236}">
                    <a16:creationId xmlns:a16="http://schemas.microsoft.com/office/drawing/2014/main" id="{DD5C706A-44CA-3543-8788-A016A4735BD3}"/>
                  </a:ext>
                </a:extLst>
              </p:cNvPr>
              <p:cNvSpPr/>
              <p:nvPr/>
            </p:nvSpPr>
            <p:spPr>
              <a:xfrm>
                <a:off x="4098605" y="1048546"/>
                <a:ext cx="3000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+mn-lt"/>
                  </a:rPr>
                  <a:t>=</a:t>
                </a:r>
              </a:p>
            </p:txBody>
          </p:sp>
          <p:grpSp>
            <p:nvGrpSpPr>
              <p:cNvPr id="93" name="Grupp 92">
                <a:extLst>
                  <a:ext uri="{FF2B5EF4-FFF2-40B4-BE49-F238E27FC236}">
                    <a16:creationId xmlns:a16="http://schemas.microsoft.com/office/drawing/2014/main" id="{08096825-3645-8F4C-A1A5-1A737C2F5F74}"/>
                  </a:ext>
                </a:extLst>
              </p:cNvPr>
              <p:cNvGrpSpPr/>
              <p:nvPr/>
            </p:nvGrpSpPr>
            <p:grpSpPr>
              <a:xfrm>
                <a:off x="3775278" y="934653"/>
                <a:ext cx="347662" cy="636517"/>
                <a:chOff x="4480180" y="4997496"/>
                <a:chExt cx="347662" cy="636517"/>
              </a:xfrm>
            </p:grpSpPr>
            <p:sp>
              <p:nvSpPr>
                <p:cNvPr id="94" name="Rektangel 93">
                  <a:extLst>
                    <a:ext uri="{FF2B5EF4-FFF2-40B4-BE49-F238E27FC236}">
                      <a16:creationId xmlns:a16="http://schemas.microsoft.com/office/drawing/2014/main" id="{AEEA11E2-723C-6544-A6BA-4B993B18256D}"/>
                    </a:ext>
                  </a:extLst>
                </p:cNvPr>
                <p:cNvSpPr/>
                <p:nvPr/>
              </p:nvSpPr>
              <p:spPr>
                <a:xfrm>
                  <a:off x="4486646" y="5264681"/>
                  <a:ext cx="32893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sv-SE" dirty="0">
                      <a:latin typeface="Bradley Hand" pitchFamily="2" charset="77"/>
                    </a:rPr>
                    <a:t>2</a:t>
                  </a:r>
                </a:p>
              </p:txBody>
            </p:sp>
            <p:sp>
              <p:nvSpPr>
                <p:cNvPr id="95" name="Rektangel 94">
                  <a:extLst>
                    <a:ext uri="{FF2B5EF4-FFF2-40B4-BE49-F238E27FC236}">
                      <a16:creationId xmlns:a16="http://schemas.microsoft.com/office/drawing/2014/main" id="{523BB99A-B625-0D4B-A849-E0018E5D61CA}"/>
                    </a:ext>
                  </a:extLst>
                </p:cNvPr>
                <p:cNvSpPr/>
                <p:nvPr/>
              </p:nvSpPr>
              <p:spPr>
                <a:xfrm>
                  <a:off x="4507613" y="4997496"/>
                  <a:ext cx="29527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sv-SE" dirty="0">
                      <a:latin typeface="Bradley Hand" pitchFamily="2" charset="77"/>
                    </a:rPr>
                    <a:t>x</a:t>
                  </a:r>
                </a:p>
              </p:txBody>
            </p:sp>
            <p:cxnSp>
              <p:nvCxnSpPr>
                <p:cNvPr id="96" name="Rak 95">
                  <a:extLst>
                    <a:ext uri="{FF2B5EF4-FFF2-40B4-BE49-F238E27FC236}">
                      <a16:creationId xmlns:a16="http://schemas.microsoft.com/office/drawing/2014/main" id="{85A07BF6-82E5-3542-8CC4-9FFDF5D298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80180" y="5305954"/>
                  <a:ext cx="347662" cy="0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97" name="Grupp 96">
            <a:extLst>
              <a:ext uri="{FF2B5EF4-FFF2-40B4-BE49-F238E27FC236}">
                <a16:creationId xmlns:a16="http://schemas.microsoft.com/office/drawing/2014/main" id="{74DC8271-CC4C-0849-A7FB-77FB12030517}"/>
              </a:ext>
            </a:extLst>
          </p:cNvPr>
          <p:cNvGrpSpPr/>
          <p:nvPr/>
        </p:nvGrpSpPr>
        <p:grpSpPr>
          <a:xfrm>
            <a:off x="2540977" y="2706559"/>
            <a:ext cx="962478" cy="627423"/>
            <a:chOff x="4724804" y="5234131"/>
            <a:chExt cx="962478" cy="627423"/>
          </a:xfrm>
        </p:grpSpPr>
        <p:sp>
          <p:nvSpPr>
            <p:cNvPr id="98" name="Rektangel 97">
              <a:extLst>
                <a:ext uri="{FF2B5EF4-FFF2-40B4-BE49-F238E27FC236}">
                  <a16:creationId xmlns:a16="http://schemas.microsoft.com/office/drawing/2014/main" id="{AAF5186B-26BF-6E49-B3DC-667E89A5A6DA}"/>
                </a:ext>
              </a:extLst>
            </p:cNvPr>
            <p:cNvSpPr/>
            <p:nvPr/>
          </p:nvSpPr>
          <p:spPr>
            <a:xfrm>
              <a:off x="5297614" y="5338930"/>
              <a:ext cx="3896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>
                  <a:latin typeface="Bradley Hand" pitchFamily="2" charset="77"/>
                </a:rPr>
                <a:t>6</a:t>
              </a:r>
            </a:p>
          </p:txBody>
        </p:sp>
        <p:grpSp>
          <p:nvGrpSpPr>
            <p:cNvPr id="99" name="Grupp 98">
              <a:extLst>
                <a:ext uri="{FF2B5EF4-FFF2-40B4-BE49-F238E27FC236}">
                  <a16:creationId xmlns:a16="http://schemas.microsoft.com/office/drawing/2014/main" id="{AD7E69B8-5506-EF46-B7E4-781DFAB1949A}"/>
                </a:ext>
              </a:extLst>
            </p:cNvPr>
            <p:cNvGrpSpPr/>
            <p:nvPr/>
          </p:nvGrpSpPr>
          <p:grpSpPr>
            <a:xfrm>
              <a:off x="4724804" y="5234131"/>
              <a:ext cx="656799" cy="627423"/>
              <a:chOff x="3741888" y="943747"/>
              <a:chExt cx="656799" cy="627423"/>
            </a:xfrm>
          </p:grpSpPr>
          <p:sp>
            <p:nvSpPr>
              <p:cNvPr id="100" name="Rektangel 99">
                <a:extLst>
                  <a:ext uri="{FF2B5EF4-FFF2-40B4-BE49-F238E27FC236}">
                    <a16:creationId xmlns:a16="http://schemas.microsoft.com/office/drawing/2014/main" id="{695B8392-EF10-0C46-94B9-60658753F6DE}"/>
                  </a:ext>
                </a:extLst>
              </p:cNvPr>
              <p:cNvSpPr/>
              <p:nvPr/>
            </p:nvSpPr>
            <p:spPr>
              <a:xfrm>
                <a:off x="4098605" y="1048546"/>
                <a:ext cx="3000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+mn-lt"/>
                  </a:rPr>
                  <a:t>=</a:t>
                </a:r>
              </a:p>
            </p:txBody>
          </p:sp>
          <p:grpSp>
            <p:nvGrpSpPr>
              <p:cNvPr id="101" name="Grupp 100">
                <a:extLst>
                  <a:ext uri="{FF2B5EF4-FFF2-40B4-BE49-F238E27FC236}">
                    <a16:creationId xmlns:a16="http://schemas.microsoft.com/office/drawing/2014/main" id="{44EAB258-CFE9-0B46-9BEC-8D8271337D54}"/>
                  </a:ext>
                </a:extLst>
              </p:cNvPr>
              <p:cNvGrpSpPr/>
              <p:nvPr/>
            </p:nvGrpSpPr>
            <p:grpSpPr>
              <a:xfrm>
                <a:off x="3741888" y="943747"/>
                <a:ext cx="450764" cy="627423"/>
                <a:chOff x="4446790" y="5006590"/>
                <a:chExt cx="450764" cy="627423"/>
              </a:xfrm>
            </p:grpSpPr>
            <p:sp>
              <p:nvSpPr>
                <p:cNvPr id="102" name="Rektangel 101">
                  <a:extLst>
                    <a:ext uri="{FF2B5EF4-FFF2-40B4-BE49-F238E27FC236}">
                      <a16:creationId xmlns:a16="http://schemas.microsoft.com/office/drawing/2014/main" id="{8609897A-3E80-5544-AD2B-52A3843B7264}"/>
                    </a:ext>
                  </a:extLst>
                </p:cNvPr>
                <p:cNvSpPr/>
                <p:nvPr/>
              </p:nvSpPr>
              <p:spPr>
                <a:xfrm>
                  <a:off x="4486646" y="5264681"/>
                  <a:ext cx="32893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sv-SE" dirty="0">
                      <a:latin typeface="Bradley Hand" pitchFamily="2" charset="77"/>
                    </a:rPr>
                    <a:t>2</a:t>
                  </a:r>
                </a:p>
              </p:txBody>
            </p:sp>
            <p:sp>
              <p:nvSpPr>
                <p:cNvPr id="103" name="Rektangel 102">
                  <a:extLst>
                    <a:ext uri="{FF2B5EF4-FFF2-40B4-BE49-F238E27FC236}">
                      <a16:creationId xmlns:a16="http://schemas.microsoft.com/office/drawing/2014/main" id="{B08E042D-332A-9C4E-B9F2-9A14D4EE3230}"/>
                    </a:ext>
                  </a:extLst>
                </p:cNvPr>
                <p:cNvSpPr/>
                <p:nvPr/>
              </p:nvSpPr>
              <p:spPr>
                <a:xfrm>
                  <a:off x="4446790" y="5006590"/>
                  <a:ext cx="45076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sv-SE" dirty="0">
                      <a:latin typeface="Bradley Hand" pitchFamily="2" charset="77"/>
                    </a:rPr>
                    <a:t>12</a:t>
                  </a:r>
                </a:p>
              </p:txBody>
            </p:sp>
            <p:cxnSp>
              <p:nvCxnSpPr>
                <p:cNvPr id="104" name="Rak 103">
                  <a:extLst>
                    <a:ext uri="{FF2B5EF4-FFF2-40B4-BE49-F238E27FC236}">
                      <a16:creationId xmlns:a16="http://schemas.microsoft.com/office/drawing/2014/main" id="{B7E5F332-EF34-DA4B-A8E3-7AFE5DC0C0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80180" y="5305954"/>
                  <a:ext cx="347662" cy="0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05" name="Grupp 104">
            <a:extLst>
              <a:ext uri="{FF2B5EF4-FFF2-40B4-BE49-F238E27FC236}">
                <a16:creationId xmlns:a16="http://schemas.microsoft.com/office/drawing/2014/main" id="{26EE0368-9E6A-5449-8B1E-9B9076AFC12F}"/>
              </a:ext>
            </a:extLst>
          </p:cNvPr>
          <p:cNvGrpSpPr/>
          <p:nvPr/>
        </p:nvGrpSpPr>
        <p:grpSpPr>
          <a:xfrm>
            <a:off x="5494625" y="1332477"/>
            <a:ext cx="1233766" cy="631395"/>
            <a:chOff x="5049205" y="1179309"/>
            <a:chExt cx="1233766" cy="631395"/>
          </a:xfrm>
        </p:grpSpPr>
        <p:sp>
          <p:nvSpPr>
            <p:cNvPr id="106" name="Rektangel 105">
              <a:extLst>
                <a:ext uri="{FF2B5EF4-FFF2-40B4-BE49-F238E27FC236}">
                  <a16:creationId xmlns:a16="http://schemas.microsoft.com/office/drawing/2014/main" id="{2FCD8F57-2CC2-B54E-8873-8750A04E2D60}"/>
                </a:ext>
              </a:extLst>
            </p:cNvPr>
            <p:cNvSpPr/>
            <p:nvPr/>
          </p:nvSpPr>
          <p:spPr>
            <a:xfrm>
              <a:off x="5893303" y="1297979"/>
              <a:ext cx="3896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b="1" dirty="0">
                  <a:latin typeface="+mn-lt"/>
                </a:rPr>
                <a:t>3</a:t>
              </a:r>
            </a:p>
          </p:txBody>
        </p:sp>
        <p:grpSp>
          <p:nvGrpSpPr>
            <p:cNvPr id="107" name="Grupp 106">
              <a:extLst>
                <a:ext uri="{FF2B5EF4-FFF2-40B4-BE49-F238E27FC236}">
                  <a16:creationId xmlns:a16="http://schemas.microsoft.com/office/drawing/2014/main" id="{BCC000C4-A683-B34B-9C0A-7623A628DC56}"/>
                </a:ext>
              </a:extLst>
            </p:cNvPr>
            <p:cNvGrpSpPr/>
            <p:nvPr/>
          </p:nvGrpSpPr>
          <p:grpSpPr>
            <a:xfrm>
              <a:off x="5049205" y="1179309"/>
              <a:ext cx="943527" cy="631395"/>
              <a:chOff x="5049205" y="1179309"/>
              <a:chExt cx="943527" cy="631395"/>
            </a:xfrm>
          </p:grpSpPr>
          <p:grpSp>
            <p:nvGrpSpPr>
              <p:cNvPr id="108" name="Grupp 107">
                <a:extLst>
                  <a:ext uri="{FF2B5EF4-FFF2-40B4-BE49-F238E27FC236}">
                    <a16:creationId xmlns:a16="http://schemas.microsoft.com/office/drawing/2014/main" id="{61C832DA-B087-4E41-B987-0EF6ED8317CB}"/>
                  </a:ext>
                </a:extLst>
              </p:cNvPr>
              <p:cNvGrpSpPr/>
              <p:nvPr/>
            </p:nvGrpSpPr>
            <p:grpSpPr>
              <a:xfrm>
                <a:off x="5402411" y="1179309"/>
                <a:ext cx="590321" cy="631395"/>
                <a:chOff x="3781744" y="939775"/>
                <a:chExt cx="590321" cy="631395"/>
              </a:xfrm>
            </p:grpSpPr>
            <p:sp>
              <p:nvSpPr>
                <p:cNvPr id="110" name="Rektangel 109">
                  <a:extLst>
                    <a:ext uri="{FF2B5EF4-FFF2-40B4-BE49-F238E27FC236}">
                      <a16:creationId xmlns:a16="http://schemas.microsoft.com/office/drawing/2014/main" id="{820AA391-090B-344E-B0F8-90EFF1A8AB4D}"/>
                    </a:ext>
                  </a:extLst>
                </p:cNvPr>
                <p:cNvSpPr/>
                <p:nvPr/>
              </p:nvSpPr>
              <p:spPr>
                <a:xfrm>
                  <a:off x="4071983" y="1058445"/>
                  <a:ext cx="30008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sv-SE" b="1" dirty="0">
                      <a:latin typeface="+mn-lt"/>
                    </a:rPr>
                    <a:t>=</a:t>
                  </a:r>
                </a:p>
              </p:txBody>
            </p:sp>
            <p:grpSp>
              <p:nvGrpSpPr>
                <p:cNvPr id="111" name="Grupp 110">
                  <a:extLst>
                    <a:ext uri="{FF2B5EF4-FFF2-40B4-BE49-F238E27FC236}">
                      <a16:creationId xmlns:a16="http://schemas.microsoft.com/office/drawing/2014/main" id="{0AB3149D-BB4D-6F46-AABC-63EF48F5A5C5}"/>
                    </a:ext>
                  </a:extLst>
                </p:cNvPr>
                <p:cNvGrpSpPr/>
                <p:nvPr/>
              </p:nvGrpSpPr>
              <p:grpSpPr>
                <a:xfrm>
                  <a:off x="3781744" y="939775"/>
                  <a:ext cx="301686" cy="631395"/>
                  <a:chOff x="4486646" y="5002618"/>
                  <a:chExt cx="301686" cy="631395"/>
                </a:xfrm>
              </p:grpSpPr>
              <p:sp>
                <p:nvSpPr>
                  <p:cNvPr id="112" name="Rektangel 111">
                    <a:extLst>
                      <a:ext uri="{FF2B5EF4-FFF2-40B4-BE49-F238E27FC236}">
                        <a16:creationId xmlns:a16="http://schemas.microsoft.com/office/drawing/2014/main" id="{8387014B-8AB5-5C4E-B958-E804D441D55F}"/>
                      </a:ext>
                    </a:extLst>
                  </p:cNvPr>
                  <p:cNvSpPr/>
                  <p:nvPr/>
                </p:nvSpPr>
                <p:spPr>
                  <a:xfrm>
                    <a:off x="4486646" y="5264681"/>
                    <a:ext cx="30168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sv-SE" b="1" dirty="0">
                        <a:latin typeface="+mn-lt"/>
                      </a:rPr>
                      <a:t>5</a:t>
                    </a:r>
                  </a:p>
                </p:txBody>
              </p:sp>
              <p:sp>
                <p:nvSpPr>
                  <p:cNvPr id="113" name="Rektangel 112">
                    <a:extLst>
                      <a:ext uri="{FF2B5EF4-FFF2-40B4-BE49-F238E27FC236}">
                        <a16:creationId xmlns:a16="http://schemas.microsoft.com/office/drawing/2014/main" id="{F30B8081-0505-4F42-BF98-3C57FEA7D131}"/>
                      </a:ext>
                    </a:extLst>
                  </p:cNvPr>
                  <p:cNvSpPr/>
                  <p:nvPr/>
                </p:nvSpPr>
                <p:spPr>
                  <a:xfrm>
                    <a:off x="4486646" y="5002618"/>
                    <a:ext cx="293670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sv-SE" b="1" i="1" dirty="0">
                        <a:latin typeface="+mn-lt"/>
                      </a:rPr>
                      <a:t>x</a:t>
                    </a:r>
                  </a:p>
                </p:txBody>
              </p:sp>
              <p:cxnSp>
                <p:nvCxnSpPr>
                  <p:cNvPr id="114" name="Rak 113">
                    <a:extLst>
                      <a:ext uri="{FF2B5EF4-FFF2-40B4-BE49-F238E27FC236}">
                        <a16:creationId xmlns:a16="http://schemas.microsoft.com/office/drawing/2014/main" id="{2F8800C5-AFEA-FE4D-9D40-8C2EA85068A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488196" y="5314979"/>
                    <a:ext cx="300136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3"/>
                  </a:lnRef>
                  <a:fillRef idx="0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09" name="Rektangel 108">
                <a:extLst>
                  <a:ext uri="{FF2B5EF4-FFF2-40B4-BE49-F238E27FC236}">
                    <a16:creationId xmlns:a16="http://schemas.microsoft.com/office/drawing/2014/main" id="{23C70964-D8E2-AB44-AD05-884E013DBC61}"/>
                  </a:ext>
                </a:extLst>
              </p:cNvPr>
              <p:cNvSpPr/>
              <p:nvPr/>
            </p:nvSpPr>
            <p:spPr>
              <a:xfrm>
                <a:off x="5049205" y="1256706"/>
                <a:ext cx="38966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b="1" dirty="0">
                    <a:latin typeface="+mn-lt"/>
                  </a:rPr>
                  <a:t>b)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432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20" grpId="0"/>
      <p:bldP spid="24" grpId="0" animBg="1"/>
      <p:bldP spid="25" grpId="0" animBg="1"/>
      <p:bldP spid="26" grpId="0"/>
      <p:bldP spid="27" grpId="0"/>
      <p:bldP spid="14" grpId="0" animBg="1"/>
      <p:bldP spid="86" grpId="0"/>
      <p:bldP spid="87" grpId="0"/>
      <p:bldP spid="8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B43CED9-D30B-B545-8809-207969304BCF}"/>
              </a:ext>
            </a:extLst>
          </p:cNvPr>
          <p:cNvSpPr/>
          <p:nvPr/>
        </p:nvSpPr>
        <p:spPr>
          <a:xfrm>
            <a:off x="3828538" y="264868"/>
            <a:ext cx="98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i="1" dirty="0">
                <a:solidFill>
                  <a:srgbClr val="8E2503"/>
                </a:solidFill>
                <a:latin typeface="+mj-lt"/>
              </a:rPr>
              <a:t>Exempel</a:t>
            </a:r>
            <a:endParaRPr lang="sv-SE" i="1" dirty="0">
              <a:solidFill>
                <a:srgbClr val="8E2503"/>
              </a:solidFill>
              <a:effectLst/>
              <a:latin typeface="+mj-lt"/>
            </a:endParaRPr>
          </a:p>
        </p:txBody>
      </p:sp>
      <p:graphicFrame>
        <p:nvGraphicFramePr>
          <p:cNvPr id="17" name="Tabell 16">
            <a:extLst>
              <a:ext uri="{FF2B5EF4-FFF2-40B4-BE49-F238E27FC236}">
                <a16:creationId xmlns:a16="http://schemas.microsoft.com/office/drawing/2014/main" id="{F6568C38-DE9E-E844-9896-A22D2EF1A745}"/>
              </a:ext>
            </a:extLst>
          </p:cNvPr>
          <p:cNvGraphicFramePr>
            <a:graphicFrameLocks noGrp="1"/>
          </p:cNvGraphicFramePr>
          <p:nvPr/>
        </p:nvGraphicFramePr>
        <p:xfrm>
          <a:off x="3621776" y="907441"/>
          <a:ext cx="1600854" cy="274320"/>
        </p:xfrm>
        <a:graphic>
          <a:graphicData uri="http://schemas.openxmlformats.org/drawingml/2006/table">
            <a:tbl>
              <a:tblPr/>
              <a:tblGrid>
                <a:gridCol w="1600854">
                  <a:extLst>
                    <a:ext uri="{9D8B030D-6E8A-4147-A177-3AD203B41FA5}">
                      <a16:colId xmlns:a16="http://schemas.microsoft.com/office/drawing/2014/main" val="35925616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v-SE" b="1" dirty="0">
                          <a:effectLst/>
                          <a:latin typeface="+mn-lt"/>
                        </a:rPr>
                        <a:t>Vilket tal är </a:t>
                      </a:r>
                      <a:r>
                        <a:rPr lang="sv-SE" b="1" i="1" dirty="0">
                          <a:effectLst/>
                          <a:latin typeface="+mn-lt"/>
                        </a:rPr>
                        <a:t>x</a:t>
                      </a:r>
                      <a:r>
                        <a:rPr lang="sv-SE" b="1" dirty="0">
                          <a:effectLst/>
                          <a:latin typeface="+mn-lt"/>
                        </a:rPr>
                        <a:t>?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453111"/>
                  </a:ext>
                </a:extLst>
              </a:tr>
            </a:tbl>
          </a:graphicData>
        </a:graphic>
      </p:graphicFrame>
      <p:sp>
        <p:nvSpPr>
          <p:cNvPr id="20" name="Rektangel 19">
            <a:extLst>
              <a:ext uri="{FF2B5EF4-FFF2-40B4-BE49-F238E27FC236}">
                <a16:creationId xmlns:a16="http://schemas.microsoft.com/office/drawing/2014/main" id="{90823FD1-9206-1449-A02B-76CC5B0F4B1C}"/>
              </a:ext>
            </a:extLst>
          </p:cNvPr>
          <p:cNvSpPr/>
          <p:nvPr/>
        </p:nvSpPr>
        <p:spPr>
          <a:xfrm>
            <a:off x="5485178" y="2157282"/>
            <a:ext cx="399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b)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B8A6B60A-4FAC-304C-AE6C-4399BBB90E95}"/>
              </a:ext>
            </a:extLst>
          </p:cNvPr>
          <p:cNvSpPr/>
          <p:nvPr/>
        </p:nvSpPr>
        <p:spPr>
          <a:xfrm>
            <a:off x="5989406" y="3268024"/>
            <a:ext cx="470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x </a:t>
            </a:r>
            <a:r>
              <a:rPr lang="sv-SE" dirty="0"/>
              <a:t>=</a:t>
            </a: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FC14ECE6-C6A7-1A48-B0A0-AFE1AA9595E3}"/>
              </a:ext>
            </a:extLst>
          </p:cNvPr>
          <p:cNvSpPr/>
          <p:nvPr/>
        </p:nvSpPr>
        <p:spPr>
          <a:xfrm>
            <a:off x="6384037" y="3268024"/>
            <a:ext cx="471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36</a:t>
            </a:r>
            <a:endParaRPr lang="sv-SE" dirty="0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D25D4611-88A2-174F-8AF7-85C8CB6BE62A}"/>
              </a:ext>
            </a:extLst>
          </p:cNvPr>
          <p:cNvGrpSpPr/>
          <p:nvPr/>
        </p:nvGrpSpPr>
        <p:grpSpPr>
          <a:xfrm>
            <a:off x="2176995" y="1380059"/>
            <a:ext cx="1233766" cy="631395"/>
            <a:chOff x="5049205" y="1179309"/>
            <a:chExt cx="1233766" cy="631395"/>
          </a:xfrm>
        </p:grpSpPr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D28FAEB9-B1D5-EF47-9F88-9C42F8CFFBA5}"/>
                </a:ext>
              </a:extLst>
            </p:cNvPr>
            <p:cNvSpPr/>
            <p:nvPr/>
          </p:nvSpPr>
          <p:spPr>
            <a:xfrm>
              <a:off x="5893303" y="1297979"/>
              <a:ext cx="3896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b="1" dirty="0">
                  <a:latin typeface="+mn-lt"/>
                </a:rPr>
                <a:t>8</a:t>
              </a:r>
            </a:p>
          </p:txBody>
        </p:sp>
        <p:grpSp>
          <p:nvGrpSpPr>
            <p:cNvPr id="5" name="Grupp 4">
              <a:extLst>
                <a:ext uri="{FF2B5EF4-FFF2-40B4-BE49-F238E27FC236}">
                  <a16:creationId xmlns:a16="http://schemas.microsoft.com/office/drawing/2014/main" id="{D739F59F-C507-FC4E-90E0-1CFDB0131E12}"/>
                </a:ext>
              </a:extLst>
            </p:cNvPr>
            <p:cNvGrpSpPr/>
            <p:nvPr/>
          </p:nvGrpSpPr>
          <p:grpSpPr>
            <a:xfrm>
              <a:off x="5049205" y="1179309"/>
              <a:ext cx="943527" cy="631395"/>
              <a:chOff x="5049205" y="1179309"/>
              <a:chExt cx="943527" cy="631395"/>
            </a:xfrm>
          </p:grpSpPr>
          <p:grpSp>
            <p:nvGrpSpPr>
              <p:cNvPr id="29" name="Grupp 28">
                <a:extLst>
                  <a:ext uri="{FF2B5EF4-FFF2-40B4-BE49-F238E27FC236}">
                    <a16:creationId xmlns:a16="http://schemas.microsoft.com/office/drawing/2014/main" id="{94B766C6-B903-B44B-9F2E-F0EABED39688}"/>
                  </a:ext>
                </a:extLst>
              </p:cNvPr>
              <p:cNvGrpSpPr/>
              <p:nvPr/>
            </p:nvGrpSpPr>
            <p:grpSpPr>
              <a:xfrm>
                <a:off x="5402411" y="1179309"/>
                <a:ext cx="590321" cy="631395"/>
                <a:chOff x="3781744" y="939775"/>
                <a:chExt cx="590321" cy="631395"/>
              </a:xfrm>
            </p:grpSpPr>
            <p:sp>
              <p:nvSpPr>
                <p:cNvPr id="30" name="Rektangel 29">
                  <a:extLst>
                    <a:ext uri="{FF2B5EF4-FFF2-40B4-BE49-F238E27FC236}">
                      <a16:creationId xmlns:a16="http://schemas.microsoft.com/office/drawing/2014/main" id="{0741B57B-C7F7-A342-8A7F-FE02CFF80AB5}"/>
                    </a:ext>
                  </a:extLst>
                </p:cNvPr>
                <p:cNvSpPr/>
                <p:nvPr/>
              </p:nvSpPr>
              <p:spPr>
                <a:xfrm>
                  <a:off x="4071983" y="1058445"/>
                  <a:ext cx="30008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sv-SE" b="1" dirty="0">
                      <a:latin typeface="+mn-lt"/>
                    </a:rPr>
                    <a:t>=</a:t>
                  </a:r>
                </a:p>
              </p:txBody>
            </p:sp>
            <p:grpSp>
              <p:nvGrpSpPr>
                <p:cNvPr id="31" name="Grupp 30">
                  <a:extLst>
                    <a:ext uri="{FF2B5EF4-FFF2-40B4-BE49-F238E27FC236}">
                      <a16:creationId xmlns:a16="http://schemas.microsoft.com/office/drawing/2014/main" id="{D6F9AE33-FB47-844A-ABBD-50BBC8F36270}"/>
                    </a:ext>
                  </a:extLst>
                </p:cNvPr>
                <p:cNvGrpSpPr/>
                <p:nvPr/>
              </p:nvGrpSpPr>
              <p:grpSpPr>
                <a:xfrm>
                  <a:off x="3781744" y="939775"/>
                  <a:ext cx="301686" cy="631395"/>
                  <a:chOff x="4486646" y="5002618"/>
                  <a:chExt cx="301686" cy="631395"/>
                </a:xfrm>
              </p:grpSpPr>
              <p:sp>
                <p:nvSpPr>
                  <p:cNvPr id="32" name="Rektangel 31">
                    <a:extLst>
                      <a:ext uri="{FF2B5EF4-FFF2-40B4-BE49-F238E27FC236}">
                        <a16:creationId xmlns:a16="http://schemas.microsoft.com/office/drawing/2014/main" id="{8C674F34-BE33-C84F-A546-74A57F994FDC}"/>
                      </a:ext>
                    </a:extLst>
                  </p:cNvPr>
                  <p:cNvSpPr/>
                  <p:nvPr/>
                </p:nvSpPr>
                <p:spPr>
                  <a:xfrm>
                    <a:off x="4486646" y="5264681"/>
                    <a:ext cx="30168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sv-SE" b="1" dirty="0">
                        <a:latin typeface="+mn-lt"/>
                      </a:rPr>
                      <a:t>7</a:t>
                    </a:r>
                  </a:p>
                </p:txBody>
              </p:sp>
              <p:sp>
                <p:nvSpPr>
                  <p:cNvPr id="33" name="Rektangel 32">
                    <a:extLst>
                      <a:ext uri="{FF2B5EF4-FFF2-40B4-BE49-F238E27FC236}">
                        <a16:creationId xmlns:a16="http://schemas.microsoft.com/office/drawing/2014/main" id="{CA3C2FA1-D873-4144-B3C0-A029F3DF9F20}"/>
                      </a:ext>
                    </a:extLst>
                  </p:cNvPr>
                  <p:cNvSpPr/>
                  <p:nvPr/>
                </p:nvSpPr>
                <p:spPr>
                  <a:xfrm>
                    <a:off x="4486646" y="5002618"/>
                    <a:ext cx="293670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sv-SE" b="1" i="1" dirty="0">
                        <a:latin typeface="+mn-lt"/>
                      </a:rPr>
                      <a:t>x</a:t>
                    </a:r>
                  </a:p>
                </p:txBody>
              </p:sp>
              <p:cxnSp>
                <p:nvCxnSpPr>
                  <p:cNvPr id="34" name="Rak 33">
                    <a:extLst>
                      <a:ext uri="{FF2B5EF4-FFF2-40B4-BE49-F238E27FC236}">
                        <a16:creationId xmlns:a16="http://schemas.microsoft.com/office/drawing/2014/main" id="{C3FE1746-75A3-0D42-971C-AB80CB14B6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488196" y="5314979"/>
                    <a:ext cx="300136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3"/>
                  </a:lnRef>
                  <a:fillRef idx="0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5EF5DEC0-03DF-C840-9AAD-2C87B816FD23}"/>
                  </a:ext>
                </a:extLst>
              </p:cNvPr>
              <p:cNvSpPr/>
              <p:nvPr/>
            </p:nvSpPr>
            <p:spPr>
              <a:xfrm>
                <a:off x="5049205" y="1256706"/>
                <a:ext cx="38966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b="1" dirty="0">
                    <a:latin typeface="+mn-lt"/>
                  </a:rPr>
                  <a:t>a)</a:t>
                </a:r>
              </a:p>
            </p:txBody>
          </p:sp>
        </p:grpSp>
      </p:grpSp>
      <p:grpSp>
        <p:nvGrpSpPr>
          <p:cNvPr id="7" name="Grupp 6">
            <a:extLst>
              <a:ext uri="{FF2B5EF4-FFF2-40B4-BE49-F238E27FC236}">
                <a16:creationId xmlns:a16="http://schemas.microsoft.com/office/drawing/2014/main" id="{E9FD842A-B3FC-5C46-A590-DFB6AB1E8C20}"/>
              </a:ext>
            </a:extLst>
          </p:cNvPr>
          <p:cNvGrpSpPr/>
          <p:nvPr/>
        </p:nvGrpSpPr>
        <p:grpSpPr>
          <a:xfrm>
            <a:off x="5907072" y="2041269"/>
            <a:ext cx="929088" cy="636517"/>
            <a:chOff x="4758194" y="5225037"/>
            <a:chExt cx="929088" cy="636517"/>
          </a:xfrm>
        </p:grpSpPr>
        <p:sp>
          <p:nvSpPr>
            <p:cNvPr id="42" name="Rektangel 41">
              <a:extLst>
                <a:ext uri="{FF2B5EF4-FFF2-40B4-BE49-F238E27FC236}">
                  <a16:creationId xmlns:a16="http://schemas.microsoft.com/office/drawing/2014/main" id="{EE87646A-4671-7A4C-8464-17A8216F3685}"/>
                </a:ext>
              </a:extLst>
            </p:cNvPr>
            <p:cNvSpPr/>
            <p:nvPr/>
          </p:nvSpPr>
          <p:spPr>
            <a:xfrm>
              <a:off x="5297614" y="5338930"/>
              <a:ext cx="3896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>
                  <a:latin typeface="Bradley Hand" pitchFamily="2" charset="77"/>
                </a:rPr>
                <a:t>9</a:t>
              </a:r>
            </a:p>
          </p:txBody>
        </p:sp>
        <p:grpSp>
          <p:nvGrpSpPr>
            <p:cNvPr id="43" name="Grupp 42">
              <a:extLst>
                <a:ext uri="{FF2B5EF4-FFF2-40B4-BE49-F238E27FC236}">
                  <a16:creationId xmlns:a16="http://schemas.microsoft.com/office/drawing/2014/main" id="{D701C197-3019-C24A-BA27-5EF3EF3EA096}"/>
                </a:ext>
              </a:extLst>
            </p:cNvPr>
            <p:cNvGrpSpPr/>
            <p:nvPr/>
          </p:nvGrpSpPr>
          <p:grpSpPr>
            <a:xfrm>
              <a:off x="4758194" y="5225037"/>
              <a:ext cx="622789" cy="636517"/>
              <a:chOff x="3775278" y="934653"/>
              <a:chExt cx="622789" cy="636517"/>
            </a:xfrm>
          </p:grpSpPr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F55DE9BC-4B51-EE46-B666-349AA9597001}"/>
                  </a:ext>
                </a:extLst>
              </p:cNvPr>
              <p:cNvSpPr/>
              <p:nvPr/>
            </p:nvSpPr>
            <p:spPr>
              <a:xfrm>
                <a:off x="4097985" y="1048546"/>
                <a:ext cx="3000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+mn-lt"/>
                  </a:rPr>
                  <a:t>=</a:t>
                </a:r>
              </a:p>
            </p:txBody>
          </p:sp>
          <p:grpSp>
            <p:nvGrpSpPr>
              <p:cNvPr id="45" name="Grupp 44">
                <a:extLst>
                  <a:ext uri="{FF2B5EF4-FFF2-40B4-BE49-F238E27FC236}">
                    <a16:creationId xmlns:a16="http://schemas.microsoft.com/office/drawing/2014/main" id="{F2B4FC4A-B37C-CF4A-963C-0E865DAB947C}"/>
                  </a:ext>
                </a:extLst>
              </p:cNvPr>
              <p:cNvGrpSpPr/>
              <p:nvPr/>
            </p:nvGrpSpPr>
            <p:grpSpPr>
              <a:xfrm>
                <a:off x="3775278" y="934653"/>
                <a:ext cx="347662" cy="636517"/>
                <a:chOff x="4480180" y="4997496"/>
                <a:chExt cx="347662" cy="636517"/>
              </a:xfrm>
            </p:grpSpPr>
            <p:sp>
              <p:nvSpPr>
                <p:cNvPr id="46" name="Rektangel 45">
                  <a:extLst>
                    <a:ext uri="{FF2B5EF4-FFF2-40B4-BE49-F238E27FC236}">
                      <a16:creationId xmlns:a16="http://schemas.microsoft.com/office/drawing/2014/main" id="{1F2DC51C-3F25-7840-A313-2C69608B7B4A}"/>
                    </a:ext>
                  </a:extLst>
                </p:cNvPr>
                <p:cNvSpPr/>
                <p:nvPr/>
              </p:nvSpPr>
              <p:spPr>
                <a:xfrm>
                  <a:off x="4486646" y="5264681"/>
                  <a:ext cx="32893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sv-SE" dirty="0">
                      <a:latin typeface="Bradley Hand" pitchFamily="2" charset="77"/>
                    </a:rPr>
                    <a:t>4</a:t>
                  </a:r>
                </a:p>
              </p:txBody>
            </p:sp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BE448F76-7AE8-B945-9A01-2D15178425B2}"/>
                    </a:ext>
                  </a:extLst>
                </p:cNvPr>
                <p:cNvSpPr/>
                <p:nvPr/>
              </p:nvSpPr>
              <p:spPr>
                <a:xfrm>
                  <a:off x="4507613" y="4997496"/>
                  <a:ext cx="29527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sv-SE" dirty="0">
                      <a:latin typeface="Bradley Hand" pitchFamily="2" charset="77"/>
                    </a:rPr>
                    <a:t>x</a:t>
                  </a:r>
                </a:p>
              </p:txBody>
            </p:sp>
            <p:cxnSp>
              <p:nvCxnSpPr>
                <p:cNvPr id="48" name="Rak 47">
                  <a:extLst>
                    <a:ext uri="{FF2B5EF4-FFF2-40B4-BE49-F238E27FC236}">
                      <a16:creationId xmlns:a16="http://schemas.microsoft.com/office/drawing/2014/main" id="{87F9E851-6FCA-AC4A-9A10-DB271AFE27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80180" y="5305954"/>
                  <a:ext cx="347662" cy="0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9" name="Grupp 48">
            <a:extLst>
              <a:ext uri="{FF2B5EF4-FFF2-40B4-BE49-F238E27FC236}">
                <a16:creationId xmlns:a16="http://schemas.microsoft.com/office/drawing/2014/main" id="{C75692A2-6D44-6446-A61F-F742742B4E83}"/>
              </a:ext>
            </a:extLst>
          </p:cNvPr>
          <p:cNvGrpSpPr/>
          <p:nvPr/>
        </p:nvGrpSpPr>
        <p:grpSpPr>
          <a:xfrm>
            <a:off x="5851021" y="2622481"/>
            <a:ext cx="962478" cy="627423"/>
            <a:chOff x="4724804" y="5234131"/>
            <a:chExt cx="962478" cy="627423"/>
          </a:xfrm>
        </p:grpSpPr>
        <p:sp>
          <p:nvSpPr>
            <p:cNvPr id="50" name="Rektangel 49">
              <a:extLst>
                <a:ext uri="{FF2B5EF4-FFF2-40B4-BE49-F238E27FC236}">
                  <a16:creationId xmlns:a16="http://schemas.microsoft.com/office/drawing/2014/main" id="{93BE7C68-EA4C-884A-8D97-127F3AA0EDC8}"/>
                </a:ext>
              </a:extLst>
            </p:cNvPr>
            <p:cNvSpPr/>
            <p:nvPr/>
          </p:nvSpPr>
          <p:spPr>
            <a:xfrm>
              <a:off x="5297614" y="5338930"/>
              <a:ext cx="3896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>
                  <a:latin typeface="Bradley Hand" pitchFamily="2" charset="77"/>
                </a:rPr>
                <a:t>9</a:t>
              </a:r>
            </a:p>
          </p:txBody>
        </p:sp>
        <p:grpSp>
          <p:nvGrpSpPr>
            <p:cNvPr id="51" name="Grupp 50">
              <a:extLst>
                <a:ext uri="{FF2B5EF4-FFF2-40B4-BE49-F238E27FC236}">
                  <a16:creationId xmlns:a16="http://schemas.microsoft.com/office/drawing/2014/main" id="{DCEA72BA-8966-2641-9626-D9F264A202EF}"/>
                </a:ext>
              </a:extLst>
            </p:cNvPr>
            <p:cNvGrpSpPr/>
            <p:nvPr/>
          </p:nvGrpSpPr>
          <p:grpSpPr>
            <a:xfrm>
              <a:off x="4724804" y="5234131"/>
              <a:ext cx="656799" cy="627423"/>
              <a:chOff x="3741888" y="943747"/>
              <a:chExt cx="656799" cy="627423"/>
            </a:xfrm>
          </p:grpSpPr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79BB64B9-31A9-1C4C-A976-A383787254B9}"/>
                  </a:ext>
                </a:extLst>
              </p:cNvPr>
              <p:cNvSpPr/>
              <p:nvPr/>
            </p:nvSpPr>
            <p:spPr>
              <a:xfrm>
                <a:off x="4098605" y="1048546"/>
                <a:ext cx="3000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+mn-lt"/>
                  </a:rPr>
                  <a:t>=</a:t>
                </a:r>
              </a:p>
            </p:txBody>
          </p:sp>
          <p:grpSp>
            <p:nvGrpSpPr>
              <p:cNvPr id="53" name="Grupp 52">
                <a:extLst>
                  <a:ext uri="{FF2B5EF4-FFF2-40B4-BE49-F238E27FC236}">
                    <a16:creationId xmlns:a16="http://schemas.microsoft.com/office/drawing/2014/main" id="{A358007C-CA3B-0E48-8AD0-80996195F181}"/>
                  </a:ext>
                </a:extLst>
              </p:cNvPr>
              <p:cNvGrpSpPr/>
              <p:nvPr/>
            </p:nvGrpSpPr>
            <p:grpSpPr>
              <a:xfrm>
                <a:off x="3741888" y="943747"/>
                <a:ext cx="471604" cy="627423"/>
                <a:chOff x="4446790" y="5006590"/>
                <a:chExt cx="471604" cy="627423"/>
              </a:xfrm>
            </p:grpSpPr>
            <p:sp>
              <p:nvSpPr>
                <p:cNvPr id="54" name="Rektangel 53">
                  <a:extLst>
                    <a:ext uri="{FF2B5EF4-FFF2-40B4-BE49-F238E27FC236}">
                      <a16:creationId xmlns:a16="http://schemas.microsoft.com/office/drawing/2014/main" id="{B762417B-5DD8-7144-9F90-4FA4BB2F3E49}"/>
                    </a:ext>
                  </a:extLst>
                </p:cNvPr>
                <p:cNvSpPr/>
                <p:nvPr/>
              </p:nvSpPr>
              <p:spPr>
                <a:xfrm>
                  <a:off x="4486646" y="5264681"/>
                  <a:ext cx="32893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sv-SE" dirty="0">
                      <a:latin typeface="Bradley Hand" pitchFamily="2" charset="77"/>
                    </a:rPr>
                    <a:t>4</a:t>
                  </a:r>
                </a:p>
              </p:txBody>
            </p:sp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C591A205-A2DE-0041-B0CF-E49D80865A6C}"/>
                    </a:ext>
                  </a:extLst>
                </p:cNvPr>
                <p:cNvSpPr/>
                <p:nvPr/>
              </p:nvSpPr>
              <p:spPr>
                <a:xfrm>
                  <a:off x="4446790" y="5006590"/>
                  <a:ext cx="47160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sv-SE" dirty="0">
                      <a:latin typeface="Bradley Hand" pitchFamily="2" charset="77"/>
                    </a:rPr>
                    <a:t>36</a:t>
                  </a:r>
                </a:p>
              </p:txBody>
            </p:sp>
            <p:cxnSp>
              <p:nvCxnSpPr>
                <p:cNvPr id="56" name="Rak 55">
                  <a:extLst>
                    <a:ext uri="{FF2B5EF4-FFF2-40B4-BE49-F238E27FC236}">
                      <a16:creationId xmlns:a16="http://schemas.microsoft.com/office/drawing/2014/main" id="{6481E2EA-DAE2-4348-842E-9E07F3B467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80180" y="5305954"/>
                  <a:ext cx="347662" cy="0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86" name="Rektangel 85">
            <a:extLst>
              <a:ext uri="{FF2B5EF4-FFF2-40B4-BE49-F238E27FC236}">
                <a16:creationId xmlns:a16="http://schemas.microsoft.com/office/drawing/2014/main" id="{9898ECCD-4A0D-DC41-BE36-475D9250884E}"/>
              </a:ext>
            </a:extLst>
          </p:cNvPr>
          <p:cNvSpPr/>
          <p:nvPr/>
        </p:nvSpPr>
        <p:spPr>
          <a:xfrm>
            <a:off x="2175134" y="2241360"/>
            <a:ext cx="399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a)</a:t>
            </a:r>
          </a:p>
        </p:txBody>
      </p:sp>
      <p:sp>
        <p:nvSpPr>
          <p:cNvPr id="87" name="Rektangel 86">
            <a:extLst>
              <a:ext uri="{FF2B5EF4-FFF2-40B4-BE49-F238E27FC236}">
                <a16:creationId xmlns:a16="http://schemas.microsoft.com/office/drawing/2014/main" id="{4E566924-409B-A047-9D5B-DB00E19C7924}"/>
              </a:ext>
            </a:extLst>
          </p:cNvPr>
          <p:cNvSpPr/>
          <p:nvPr/>
        </p:nvSpPr>
        <p:spPr>
          <a:xfrm>
            <a:off x="2679362" y="3352102"/>
            <a:ext cx="470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x </a:t>
            </a:r>
            <a:r>
              <a:rPr lang="sv-SE" dirty="0"/>
              <a:t>=</a:t>
            </a:r>
          </a:p>
        </p:txBody>
      </p:sp>
      <p:sp>
        <p:nvSpPr>
          <p:cNvPr id="88" name="Rektangel 87">
            <a:extLst>
              <a:ext uri="{FF2B5EF4-FFF2-40B4-BE49-F238E27FC236}">
                <a16:creationId xmlns:a16="http://schemas.microsoft.com/office/drawing/2014/main" id="{B6B63FAE-0490-A14A-855F-F206C4FAE4B0}"/>
              </a:ext>
            </a:extLst>
          </p:cNvPr>
          <p:cNvSpPr/>
          <p:nvPr/>
        </p:nvSpPr>
        <p:spPr>
          <a:xfrm>
            <a:off x="3073993" y="3352102"/>
            <a:ext cx="473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56</a:t>
            </a:r>
            <a:endParaRPr lang="sv-SE" dirty="0"/>
          </a:p>
        </p:txBody>
      </p:sp>
      <p:grpSp>
        <p:nvGrpSpPr>
          <p:cNvPr id="89" name="Grupp 88">
            <a:extLst>
              <a:ext uri="{FF2B5EF4-FFF2-40B4-BE49-F238E27FC236}">
                <a16:creationId xmlns:a16="http://schemas.microsoft.com/office/drawing/2014/main" id="{E16FE797-6F51-7A45-BCFD-946678F7EC89}"/>
              </a:ext>
            </a:extLst>
          </p:cNvPr>
          <p:cNvGrpSpPr/>
          <p:nvPr/>
        </p:nvGrpSpPr>
        <p:grpSpPr>
          <a:xfrm>
            <a:off x="2597028" y="2125347"/>
            <a:ext cx="929088" cy="636517"/>
            <a:chOff x="4758194" y="5225037"/>
            <a:chExt cx="929088" cy="636517"/>
          </a:xfrm>
        </p:grpSpPr>
        <p:sp>
          <p:nvSpPr>
            <p:cNvPr id="90" name="Rektangel 89">
              <a:extLst>
                <a:ext uri="{FF2B5EF4-FFF2-40B4-BE49-F238E27FC236}">
                  <a16:creationId xmlns:a16="http://schemas.microsoft.com/office/drawing/2014/main" id="{DB9E7CB0-4F77-3C4B-9301-1E8BA737BC06}"/>
                </a:ext>
              </a:extLst>
            </p:cNvPr>
            <p:cNvSpPr/>
            <p:nvPr/>
          </p:nvSpPr>
          <p:spPr>
            <a:xfrm>
              <a:off x="5297614" y="5338930"/>
              <a:ext cx="3896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>
                  <a:latin typeface="Bradley Hand" pitchFamily="2" charset="77"/>
                </a:rPr>
                <a:t>8</a:t>
              </a:r>
            </a:p>
          </p:txBody>
        </p:sp>
        <p:grpSp>
          <p:nvGrpSpPr>
            <p:cNvPr id="91" name="Grupp 90">
              <a:extLst>
                <a:ext uri="{FF2B5EF4-FFF2-40B4-BE49-F238E27FC236}">
                  <a16:creationId xmlns:a16="http://schemas.microsoft.com/office/drawing/2014/main" id="{FAC8FC75-A6AD-C84B-8C41-22BA10023C24}"/>
                </a:ext>
              </a:extLst>
            </p:cNvPr>
            <p:cNvGrpSpPr/>
            <p:nvPr/>
          </p:nvGrpSpPr>
          <p:grpSpPr>
            <a:xfrm>
              <a:off x="4758194" y="5225037"/>
              <a:ext cx="623409" cy="636517"/>
              <a:chOff x="3775278" y="934653"/>
              <a:chExt cx="623409" cy="636517"/>
            </a:xfrm>
          </p:grpSpPr>
          <p:sp>
            <p:nvSpPr>
              <p:cNvPr id="92" name="Rektangel 91">
                <a:extLst>
                  <a:ext uri="{FF2B5EF4-FFF2-40B4-BE49-F238E27FC236}">
                    <a16:creationId xmlns:a16="http://schemas.microsoft.com/office/drawing/2014/main" id="{DD5C706A-44CA-3543-8788-A016A4735BD3}"/>
                  </a:ext>
                </a:extLst>
              </p:cNvPr>
              <p:cNvSpPr/>
              <p:nvPr/>
            </p:nvSpPr>
            <p:spPr>
              <a:xfrm>
                <a:off x="4098605" y="1048546"/>
                <a:ext cx="3000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+mn-lt"/>
                  </a:rPr>
                  <a:t>=</a:t>
                </a:r>
              </a:p>
            </p:txBody>
          </p:sp>
          <p:grpSp>
            <p:nvGrpSpPr>
              <p:cNvPr id="93" name="Grupp 92">
                <a:extLst>
                  <a:ext uri="{FF2B5EF4-FFF2-40B4-BE49-F238E27FC236}">
                    <a16:creationId xmlns:a16="http://schemas.microsoft.com/office/drawing/2014/main" id="{08096825-3645-8F4C-A1A5-1A737C2F5F74}"/>
                  </a:ext>
                </a:extLst>
              </p:cNvPr>
              <p:cNvGrpSpPr/>
              <p:nvPr/>
            </p:nvGrpSpPr>
            <p:grpSpPr>
              <a:xfrm>
                <a:off x="3775278" y="934653"/>
                <a:ext cx="348226" cy="636517"/>
                <a:chOff x="4480180" y="4997496"/>
                <a:chExt cx="348226" cy="636517"/>
              </a:xfrm>
            </p:grpSpPr>
            <p:sp>
              <p:nvSpPr>
                <p:cNvPr id="94" name="Rektangel 93">
                  <a:extLst>
                    <a:ext uri="{FF2B5EF4-FFF2-40B4-BE49-F238E27FC236}">
                      <a16:creationId xmlns:a16="http://schemas.microsoft.com/office/drawing/2014/main" id="{AEEA11E2-723C-6544-A6BA-4B993B18256D}"/>
                    </a:ext>
                  </a:extLst>
                </p:cNvPr>
                <p:cNvSpPr/>
                <p:nvPr/>
              </p:nvSpPr>
              <p:spPr>
                <a:xfrm>
                  <a:off x="4486646" y="5264681"/>
                  <a:ext cx="34176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sv-SE" dirty="0">
                      <a:latin typeface="Bradley Hand" pitchFamily="2" charset="77"/>
                    </a:rPr>
                    <a:t>7</a:t>
                  </a:r>
                </a:p>
              </p:txBody>
            </p:sp>
            <p:sp>
              <p:nvSpPr>
                <p:cNvPr id="95" name="Rektangel 94">
                  <a:extLst>
                    <a:ext uri="{FF2B5EF4-FFF2-40B4-BE49-F238E27FC236}">
                      <a16:creationId xmlns:a16="http://schemas.microsoft.com/office/drawing/2014/main" id="{523BB99A-B625-0D4B-A849-E0018E5D61CA}"/>
                    </a:ext>
                  </a:extLst>
                </p:cNvPr>
                <p:cNvSpPr/>
                <p:nvPr/>
              </p:nvSpPr>
              <p:spPr>
                <a:xfrm>
                  <a:off x="4507613" y="4997496"/>
                  <a:ext cx="29527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sv-SE" dirty="0">
                      <a:latin typeface="Bradley Hand" pitchFamily="2" charset="77"/>
                    </a:rPr>
                    <a:t>x</a:t>
                  </a:r>
                </a:p>
              </p:txBody>
            </p:sp>
            <p:cxnSp>
              <p:nvCxnSpPr>
                <p:cNvPr id="96" name="Rak 95">
                  <a:extLst>
                    <a:ext uri="{FF2B5EF4-FFF2-40B4-BE49-F238E27FC236}">
                      <a16:creationId xmlns:a16="http://schemas.microsoft.com/office/drawing/2014/main" id="{85A07BF6-82E5-3542-8CC4-9FFDF5D298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80180" y="5305954"/>
                  <a:ext cx="347662" cy="0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97" name="Grupp 96">
            <a:extLst>
              <a:ext uri="{FF2B5EF4-FFF2-40B4-BE49-F238E27FC236}">
                <a16:creationId xmlns:a16="http://schemas.microsoft.com/office/drawing/2014/main" id="{74DC8271-CC4C-0849-A7FB-77FB12030517}"/>
              </a:ext>
            </a:extLst>
          </p:cNvPr>
          <p:cNvGrpSpPr/>
          <p:nvPr/>
        </p:nvGrpSpPr>
        <p:grpSpPr>
          <a:xfrm>
            <a:off x="2540977" y="2706559"/>
            <a:ext cx="962478" cy="627423"/>
            <a:chOff x="4724804" y="5234131"/>
            <a:chExt cx="962478" cy="627423"/>
          </a:xfrm>
        </p:grpSpPr>
        <p:sp>
          <p:nvSpPr>
            <p:cNvPr id="98" name="Rektangel 97">
              <a:extLst>
                <a:ext uri="{FF2B5EF4-FFF2-40B4-BE49-F238E27FC236}">
                  <a16:creationId xmlns:a16="http://schemas.microsoft.com/office/drawing/2014/main" id="{AAF5186B-26BF-6E49-B3DC-667E89A5A6DA}"/>
                </a:ext>
              </a:extLst>
            </p:cNvPr>
            <p:cNvSpPr/>
            <p:nvPr/>
          </p:nvSpPr>
          <p:spPr>
            <a:xfrm>
              <a:off x="5297614" y="5338930"/>
              <a:ext cx="3896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>
                  <a:latin typeface="Bradley Hand" pitchFamily="2" charset="77"/>
                </a:rPr>
                <a:t>8</a:t>
              </a:r>
            </a:p>
          </p:txBody>
        </p:sp>
        <p:grpSp>
          <p:nvGrpSpPr>
            <p:cNvPr id="99" name="Grupp 98">
              <a:extLst>
                <a:ext uri="{FF2B5EF4-FFF2-40B4-BE49-F238E27FC236}">
                  <a16:creationId xmlns:a16="http://schemas.microsoft.com/office/drawing/2014/main" id="{AD7E69B8-5506-EF46-B7E4-781DFAB1949A}"/>
                </a:ext>
              </a:extLst>
            </p:cNvPr>
            <p:cNvGrpSpPr/>
            <p:nvPr/>
          </p:nvGrpSpPr>
          <p:grpSpPr>
            <a:xfrm>
              <a:off x="4724804" y="5234131"/>
              <a:ext cx="656799" cy="627423"/>
              <a:chOff x="3741888" y="943747"/>
              <a:chExt cx="656799" cy="627423"/>
            </a:xfrm>
          </p:grpSpPr>
          <p:sp>
            <p:nvSpPr>
              <p:cNvPr id="100" name="Rektangel 99">
                <a:extLst>
                  <a:ext uri="{FF2B5EF4-FFF2-40B4-BE49-F238E27FC236}">
                    <a16:creationId xmlns:a16="http://schemas.microsoft.com/office/drawing/2014/main" id="{695B8392-EF10-0C46-94B9-60658753F6DE}"/>
                  </a:ext>
                </a:extLst>
              </p:cNvPr>
              <p:cNvSpPr/>
              <p:nvPr/>
            </p:nvSpPr>
            <p:spPr>
              <a:xfrm>
                <a:off x="4098605" y="1048546"/>
                <a:ext cx="3000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+mn-lt"/>
                  </a:rPr>
                  <a:t>=</a:t>
                </a:r>
              </a:p>
            </p:txBody>
          </p:sp>
          <p:grpSp>
            <p:nvGrpSpPr>
              <p:cNvPr id="101" name="Grupp 100">
                <a:extLst>
                  <a:ext uri="{FF2B5EF4-FFF2-40B4-BE49-F238E27FC236}">
                    <a16:creationId xmlns:a16="http://schemas.microsoft.com/office/drawing/2014/main" id="{44EAB258-CFE9-0B46-9BEC-8D8271337D54}"/>
                  </a:ext>
                </a:extLst>
              </p:cNvPr>
              <p:cNvGrpSpPr/>
              <p:nvPr/>
            </p:nvGrpSpPr>
            <p:grpSpPr>
              <a:xfrm>
                <a:off x="3741888" y="943747"/>
                <a:ext cx="473206" cy="627423"/>
                <a:chOff x="4446790" y="5006590"/>
                <a:chExt cx="473206" cy="627423"/>
              </a:xfrm>
            </p:grpSpPr>
            <p:sp>
              <p:nvSpPr>
                <p:cNvPr id="102" name="Rektangel 101">
                  <a:extLst>
                    <a:ext uri="{FF2B5EF4-FFF2-40B4-BE49-F238E27FC236}">
                      <a16:creationId xmlns:a16="http://schemas.microsoft.com/office/drawing/2014/main" id="{8609897A-3E80-5544-AD2B-52A3843B7264}"/>
                    </a:ext>
                  </a:extLst>
                </p:cNvPr>
                <p:cNvSpPr/>
                <p:nvPr/>
              </p:nvSpPr>
              <p:spPr>
                <a:xfrm>
                  <a:off x="4486646" y="5264681"/>
                  <a:ext cx="34176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sv-SE" dirty="0">
                      <a:latin typeface="Bradley Hand" pitchFamily="2" charset="77"/>
                    </a:rPr>
                    <a:t>7</a:t>
                  </a:r>
                </a:p>
              </p:txBody>
            </p:sp>
            <p:sp>
              <p:nvSpPr>
                <p:cNvPr id="103" name="Rektangel 102">
                  <a:extLst>
                    <a:ext uri="{FF2B5EF4-FFF2-40B4-BE49-F238E27FC236}">
                      <a16:creationId xmlns:a16="http://schemas.microsoft.com/office/drawing/2014/main" id="{B08E042D-332A-9C4E-B9F2-9A14D4EE3230}"/>
                    </a:ext>
                  </a:extLst>
                </p:cNvPr>
                <p:cNvSpPr/>
                <p:nvPr/>
              </p:nvSpPr>
              <p:spPr>
                <a:xfrm>
                  <a:off x="4446790" y="5006590"/>
                  <a:ext cx="47320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sv-SE" dirty="0">
                      <a:latin typeface="Bradley Hand" pitchFamily="2" charset="77"/>
                    </a:rPr>
                    <a:t>56</a:t>
                  </a:r>
                </a:p>
              </p:txBody>
            </p:sp>
            <p:cxnSp>
              <p:nvCxnSpPr>
                <p:cNvPr id="104" name="Rak 103">
                  <a:extLst>
                    <a:ext uri="{FF2B5EF4-FFF2-40B4-BE49-F238E27FC236}">
                      <a16:creationId xmlns:a16="http://schemas.microsoft.com/office/drawing/2014/main" id="{B7E5F332-EF34-DA4B-A8E3-7AFE5DC0C0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80180" y="5305954"/>
                  <a:ext cx="347662" cy="0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05" name="Grupp 104">
            <a:extLst>
              <a:ext uri="{FF2B5EF4-FFF2-40B4-BE49-F238E27FC236}">
                <a16:creationId xmlns:a16="http://schemas.microsoft.com/office/drawing/2014/main" id="{26EE0368-9E6A-5449-8B1E-9B9076AFC12F}"/>
              </a:ext>
            </a:extLst>
          </p:cNvPr>
          <p:cNvGrpSpPr/>
          <p:nvPr/>
        </p:nvGrpSpPr>
        <p:grpSpPr>
          <a:xfrm>
            <a:off x="5494625" y="1332477"/>
            <a:ext cx="1233766" cy="631395"/>
            <a:chOff x="5049205" y="1179309"/>
            <a:chExt cx="1233766" cy="631395"/>
          </a:xfrm>
        </p:grpSpPr>
        <p:sp>
          <p:nvSpPr>
            <p:cNvPr id="106" name="Rektangel 105">
              <a:extLst>
                <a:ext uri="{FF2B5EF4-FFF2-40B4-BE49-F238E27FC236}">
                  <a16:creationId xmlns:a16="http://schemas.microsoft.com/office/drawing/2014/main" id="{2FCD8F57-2CC2-B54E-8873-8750A04E2D60}"/>
                </a:ext>
              </a:extLst>
            </p:cNvPr>
            <p:cNvSpPr/>
            <p:nvPr/>
          </p:nvSpPr>
          <p:spPr>
            <a:xfrm>
              <a:off x="5893303" y="1297979"/>
              <a:ext cx="3896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b="1" dirty="0">
                  <a:latin typeface="+mn-lt"/>
                </a:rPr>
                <a:t>9</a:t>
              </a:r>
            </a:p>
          </p:txBody>
        </p:sp>
        <p:grpSp>
          <p:nvGrpSpPr>
            <p:cNvPr id="107" name="Grupp 106">
              <a:extLst>
                <a:ext uri="{FF2B5EF4-FFF2-40B4-BE49-F238E27FC236}">
                  <a16:creationId xmlns:a16="http://schemas.microsoft.com/office/drawing/2014/main" id="{BCC000C4-A683-B34B-9C0A-7623A628DC56}"/>
                </a:ext>
              </a:extLst>
            </p:cNvPr>
            <p:cNvGrpSpPr/>
            <p:nvPr/>
          </p:nvGrpSpPr>
          <p:grpSpPr>
            <a:xfrm>
              <a:off x="5049205" y="1179309"/>
              <a:ext cx="943527" cy="631395"/>
              <a:chOff x="5049205" y="1179309"/>
              <a:chExt cx="943527" cy="631395"/>
            </a:xfrm>
          </p:grpSpPr>
          <p:grpSp>
            <p:nvGrpSpPr>
              <p:cNvPr id="108" name="Grupp 107">
                <a:extLst>
                  <a:ext uri="{FF2B5EF4-FFF2-40B4-BE49-F238E27FC236}">
                    <a16:creationId xmlns:a16="http://schemas.microsoft.com/office/drawing/2014/main" id="{61C832DA-B087-4E41-B987-0EF6ED8317CB}"/>
                  </a:ext>
                </a:extLst>
              </p:cNvPr>
              <p:cNvGrpSpPr/>
              <p:nvPr/>
            </p:nvGrpSpPr>
            <p:grpSpPr>
              <a:xfrm>
                <a:off x="5402411" y="1179309"/>
                <a:ext cx="590321" cy="631395"/>
                <a:chOff x="3781744" y="939775"/>
                <a:chExt cx="590321" cy="631395"/>
              </a:xfrm>
            </p:grpSpPr>
            <p:sp>
              <p:nvSpPr>
                <p:cNvPr id="110" name="Rektangel 109">
                  <a:extLst>
                    <a:ext uri="{FF2B5EF4-FFF2-40B4-BE49-F238E27FC236}">
                      <a16:creationId xmlns:a16="http://schemas.microsoft.com/office/drawing/2014/main" id="{820AA391-090B-344E-B0F8-90EFF1A8AB4D}"/>
                    </a:ext>
                  </a:extLst>
                </p:cNvPr>
                <p:cNvSpPr/>
                <p:nvPr/>
              </p:nvSpPr>
              <p:spPr>
                <a:xfrm>
                  <a:off x="4071983" y="1058445"/>
                  <a:ext cx="30008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sv-SE" b="1" dirty="0">
                      <a:latin typeface="+mn-lt"/>
                    </a:rPr>
                    <a:t>=</a:t>
                  </a:r>
                </a:p>
              </p:txBody>
            </p:sp>
            <p:grpSp>
              <p:nvGrpSpPr>
                <p:cNvPr id="111" name="Grupp 110">
                  <a:extLst>
                    <a:ext uri="{FF2B5EF4-FFF2-40B4-BE49-F238E27FC236}">
                      <a16:creationId xmlns:a16="http://schemas.microsoft.com/office/drawing/2014/main" id="{0AB3149D-BB4D-6F46-AABC-63EF48F5A5C5}"/>
                    </a:ext>
                  </a:extLst>
                </p:cNvPr>
                <p:cNvGrpSpPr/>
                <p:nvPr/>
              </p:nvGrpSpPr>
              <p:grpSpPr>
                <a:xfrm>
                  <a:off x="3781744" y="939775"/>
                  <a:ext cx="301686" cy="631395"/>
                  <a:chOff x="4486646" y="5002618"/>
                  <a:chExt cx="301686" cy="631395"/>
                </a:xfrm>
              </p:grpSpPr>
              <p:sp>
                <p:nvSpPr>
                  <p:cNvPr id="112" name="Rektangel 111">
                    <a:extLst>
                      <a:ext uri="{FF2B5EF4-FFF2-40B4-BE49-F238E27FC236}">
                        <a16:creationId xmlns:a16="http://schemas.microsoft.com/office/drawing/2014/main" id="{8387014B-8AB5-5C4E-B958-E804D441D55F}"/>
                      </a:ext>
                    </a:extLst>
                  </p:cNvPr>
                  <p:cNvSpPr/>
                  <p:nvPr/>
                </p:nvSpPr>
                <p:spPr>
                  <a:xfrm>
                    <a:off x="4486646" y="5264681"/>
                    <a:ext cx="30168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sv-SE" b="1" dirty="0">
                        <a:latin typeface="+mn-lt"/>
                      </a:rPr>
                      <a:t>4</a:t>
                    </a:r>
                  </a:p>
                </p:txBody>
              </p:sp>
              <p:sp>
                <p:nvSpPr>
                  <p:cNvPr id="113" name="Rektangel 112">
                    <a:extLst>
                      <a:ext uri="{FF2B5EF4-FFF2-40B4-BE49-F238E27FC236}">
                        <a16:creationId xmlns:a16="http://schemas.microsoft.com/office/drawing/2014/main" id="{F30B8081-0505-4F42-BF98-3C57FEA7D131}"/>
                      </a:ext>
                    </a:extLst>
                  </p:cNvPr>
                  <p:cNvSpPr/>
                  <p:nvPr/>
                </p:nvSpPr>
                <p:spPr>
                  <a:xfrm>
                    <a:off x="4486646" y="5002618"/>
                    <a:ext cx="293670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sv-SE" b="1" i="1" dirty="0">
                        <a:latin typeface="+mn-lt"/>
                      </a:rPr>
                      <a:t>x</a:t>
                    </a:r>
                  </a:p>
                </p:txBody>
              </p:sp>
              <p:cxnSp>
                <p:nvCxnSpPr>
                  <p:cNvPr id="114" name="Rak 113">
                    <a:extLst>
                      <a:ext uri="{FF2B5EF4-FFF2-40B4-BE49-F238E27FC236}">
                        <a16:creationId xmlns:a16="http://schemas.microsoft.com/office/drawing/2014/main" id="{2F8800C5-AFEA-FE4D-9D40-8C2EA85068A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488196" y="5314979"/>
                    <a:ext cx="300136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3"/>
                  </a:lnRef>
                  <a:fillRef idx="0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09" name="Rektangel 108">
                <a:extLst>
                  <a:ext uri="{FF2B5EF4-FFF2-40B4-BE49-F238E27FC236}">
                    <a16:creationId xmlns:a16="http://schemas.microsoft.com/office/drawing/2014/main" id="{23C70964-D8E2-AB44-AD05-884E013DBC61}"/>
                  </a:ext>
                </a:extLst>
              </p:cNvPr>
              <p:cNvSpPr/>
              <p:nvPr/>
            </p:nvSpPr>
            <p:spPr>
              <a:xfrm>
                <a:off x="5049205" y="1256706"/>
                <a:ext cx="38966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b="1" dirty="0">
                    <a:latin typeface="+mn-lt"/>
                  </a:rPr>
                  <a:t>b)</a:t>
                </a:r>
              </a:p>
            </p:txBody>
          </p:sp>
        </p:grpSp>
      </p:grpSp>
      <p:graphicFrame>
        <p:nvGraphicFramePr>
          <p:cNvPr id="69" name="Tabell 68">
            <a:extLst>
              <a:ext uri="{FF2B5EF4-FFF2-40B4-BE49-F238E27FC236}">
                <a16:creationId xmlns:a16="http://schemas.microsoft.com/office/drawing/2014/main" id="{C0F7E6ED-8BC6-2E46-9288-0E98AFE5F521}"/>
              </a:ext>
            </a:extLst>
          </p:cNvPr>
          <p:cNvGraphicFramePr>
            <a:graphicFrameLocks noGrp="1"/>
          </p:cNvGraphicFramePr>
          <p:nvPr/>
        </p:nvGraphicFramePr>
        <p:xfrm>
          <a:off x="3661570" y="4028710"/>
          <a:ext cx="1600854" cy="274320"/>
        </p:xfrm>
        <a:graphic>
          <a:graphicData uri="http://schemas.openxmlformats.org/drawingml/2006/table">
            <a:tbl>
              <a:tblPr/>
              <a:tblGrid>
                <a:gridCol w="1600854">
                  <a:extLst>
                    <a:ext uri="{9D8B030D-6E8A-4147-A177-3AD203B41FA5}">
                      <a16:colId xmlns:a16="http://schemas.microsoft.com/office/drawing/2014/main" val="35925616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v-SE" b="1" dirty="0">
                          <a:effectLst/>
                          <a:latin typeface="+mn-lt"/>
                        </a:rPr>
                        <a:t>Vilket tal är </a:t>
                      </a:r>
                      <a:r>
                        <a:rPr lang="sv-SE" b="1" i="1" dirty="0">
                          <a:effectLst/>
                          <a:latin typeface="+mn-lt"/>
                        </a:rPr>
                        <a:t>x</a:t>
                      </a:r>
                      <a:r>
                        <a:rPr lang="sv-SE" b="1" dirty="0">
                          <a:effectLst/>
                          <a:latin typeface="+mn-lt"/>
                        </a:rPr>
                        <a:t>?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453111"/>
                  </a:ext>
                </a:extLst>
              </a:tr>
            </a:tbl>
          </a:graphicData>
        </a:graphic>
      </p:graphicFrame>
      <p:sp>
        <p:nvSpPr>
          <p:cNvPr id="70" name="Rektangel 69">
            <a:extLst>
              <a:ext uri="{FF2B5EF4-FFF2-40B4-BE49-F238E27FC236}">
                <a16:creationId xmlns:a16="http://schemas.microsoft.com/office/drawing/2014/main" id="{65038FD5-991E-3248-9BCB-1C7BBD3363E5}"/>
              </a:ext>
            </a:extLst>
          </p:cNvPr>
          <p:cNvSpPr/>
          <p:nvPr/>
        </p:nvSpPr>
        <p:spPr>
          <a:xfrm>
            <a:off x="5524972" y="5278551"/>
            <a:ext cx="399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b)</a:t>
            </a:r>
          </a:p>
        </p:txBody>
      </p:sp>
      <p:sp>
        <p:nvSpPr>
          <p:cNvPr id="71" name="Rektangel 70">
            <a:extLst>
              <a:ext uri="{FF2B5EF4-FFF2-40B4-BE49-F238E27FC236}">
                <a16:creationId xmlns:a16="http://schemas.microsoft.com/office/drawing/2014/main" id="{600FE54F-F4B6-FC40-B974-A5D9AA226A0A}"/>
              </a:ext>
            </a:extLst>
          </p:cNvPr>
          <p:cNvSpPr/>
          <p:nvPr/>
        </p:nvSpPr>
        <p:spPr>
          <a:xfrm>
            <a:off x="6091033" y="6375384"/>
            <a:ext cx="470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x </a:t>
            </a:r>
            <a:r>
              <a:rPr lang="sv-SE" dirty="0"/>
              <a:t>=</a:t>
            </a:r>
          </a:p>
        </p:txBody>
      </p:sp>
      <p:sp>
        <p:nvSpPr>
          <p:cNvPr id="72" name="Rektangel 71">
            <a:extLst>
              <a:ext uri="{FF2B5EF4-FFF2-40B4-BE49-F238E27FC236}">
                <a16:creationId xmlns:a16="http://schemas.microsoft.com/office/drawing/2014/main" id="{28B83252-5819-7440-89CA-38A6409CB46D}"/>
              </a:ext>
            </a:extLst>
          </p:cNvPr>
          <p:cNvSpPr/>
          <p:nvPr/>
        </p:nvSpPr>
        <p:spPr>
          <a:xfrm>
            <a:off x="6459406" y="6375384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5</a:t>
            </a:r>
            <a:endParaRPr lang="sv-SE" dirty="0"/>
          </a:p>
        </p:txBody>
      </p:sp>
      <p:grpSp>
        <p:nvGrpSpPr>
          <p:cNvPr id="73" name="Grupp 72">
            <a:extLst>
              <a:ext uri="{FF2B5EF4-FFF2-40B4-BE49-F238E27FC236}">
                <a16:creationId xmlns:a16="http://schemas.microsoft.com/office/drawing/2014/main" id="{9C2117DD-CF4C-754B-84C7-626E68CA85D3}"/>
              </a:ext>
            </a:extLst>
          </p:cNvPr>
          <p:cNvGrpSpPr/>
          <p:nvPr/>
        </p:nvGrpSpPr>
        <p:grpSpPr>
          <a:xfrm>
            <a:off x="2216789" y="4509012"/>
            <a:ext cx="1233766" cy="604065"/>
            <a:chOff x="5049205" y="1186993"/>
            <a:chExt cx="1233766" cy="604065"/>
          </a:xfrm>
        </p:grpSpPr>
        <p:sp>
          <p:nvSpPr>
            <p:cNvPr id="74" name="Rektangel 73">
              <a:extLst>
                <a:ext uri="{FF2B5EF4-FFF2-40B4-BE49-F238E27FC236}">
                  <a16:creationId xmlns:a16="http://schemas.microsoft.com/office/drawing/2014/main" id="{27156109-D6DE-8A40-81F7-32DBDBFFA672}"/>
                </a:ext>
              </a:extLst>
            </p:cNvPr>
            <p:cNvSpPr/>
            <p:nvPr/>
          </p:nvSpPr>
          <p:spPr>
            <a:xfrm>
              <a:off x="5893303" y="1297979"/>
              <a:ext cx="3896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b="1" dirty="0">
                  <a:latin typeface="+mn-lt"/>
                </a:rPr>
                <a:t>9</a:t>
              </a:r>
            </a:p>
          </p:txBody>
        </p:sp>
        <p:grpSp>
          <p:nvGrpSpPr>
            <p:cNvPr id="75" name="Grupp 74">
              <a:extLst>
                <a:ext uri="{FF2B5EF4-FFF2-40B4-BE49-F238E27FC236}">
                  <a16:creationId xmlns:a16="http://schemas.microsoft.com/office/drawing/2014/main" id="{0581A29C-EF23-4A42-8424-C851DBA3F540}"/>
                </a:ext>
              </a:extLst>
            </p:cNvPr>
            <p:cNvGrpSpPr/>
            <p:nvPr/>
          </p:nvGrpSpPr>
          <p:grpSpPr>
            <a:xfrm>
              <a:off x="5049205" y="1186993"/>
              <a:ext cx="943527" cy="604065"/>
              <a:chOff x="5049205" y="1186993"/>
              <a:chExt cx="943527" cy="604065"/>
            </a:xfrm>
          </p:grpSpPr>
          <p:grpSp>
            <p:nvGrpSpPr>
              <p:cNvPr id="76" name="Grupp 75">
                <a:extLst>
                  <a:ext uri="{FF2B5EF4-FFF2-40B4-BE49-F238E27FC236}">
                    <a16:creationId xmlns:a16="http://schemas.microsoft.com/office/drawing/2014/main" id="{D9AD802F-8BE0-1346-B216-38070BC44460}"/>
                  </a:ext>
                </a:extLst>
              </p:cNvPr>
              <p:cNvGrpSpPr/>
              <p:nvPr/>
            </p:nvGrpSpPr>
            <p:grpSpPr>
              <a:xfrm>
                <a:off x="5358402" y="1186993"/>
                <a:ext cx="634330" cy="604065"/>
                <a:chOff x="3737735" y="947459"/>
                <a:chExt cx="634330" cy="604065"/>
              </a:xfrm>
            </p:grpSpPr>
            <p:sp>
              <p:nvSpPr>
                <p:cNvPr id="78" name="Rektangel 77">
                  <a:extLst>
                    <a:ext uri="{FF2B5EF4-FFF2-40B4-BE49-F238E27FC236}">
                      <a16:creationId xmlns:a16="http://schemas.microsoft.com/office/drawing/2014/main" id="{C1F0E961-2E7A-804D-9267-D910F9F6D2A0}"/>
                    </a:ext>
                  </a:extLst>
                </p:cNvPr>
                <p:cNvSpPr/>
                <p:nvPr/>
              </p:nvSpPr>
              <p:spPr>
                <a:xfrm>
                  <a:off x="4071983" y="1058445"/>
                  <a:ext cx="30008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sv-SE" b="1" dirty="0">
                      <a:latin typeface="+mn-lt"/>
                    </a:rPr>
                    <a:t>=</a:t>
                  </a:r>
                </a:p>
              </p:txBody>
            </p:sp>
            <p:grpSp>
              <p:nvGrpSpPr>
                <p:cNvPr id="79" name="Grupp 78">
                  <a:extLst>
                    <a:ext uri="{FF2B5EF4-FFF2-40B4-BE49-F238E27FC236}">
                      <a16:creationId xmlns:a16="http://schemas.microsoft.com/office/drawing/2014/main" id="{490CB845-5C10-8F43-B827-364045A2A826}"/>
                    </a:ext>
                  </a:extLst>
                </p:cNvPr>
                <p:cNvGrpSpPr/>
                <p:nvPr/>
              </p:nvGrpSpPr>
              <p:grpSpPr>
                <a:xfrm>
                  <a:off x="3737735" y="947459"/>
                  <a:ext cx="418704" cy="604065"/>
                  <a:chOff x="4442637" y="5010302"/>
                  <a:chExt cx="418704" cy="604065"/>
                </a:xfrm>
              </p:grpSpPr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3A54B49C-AD73-3D4F-9506-C6254F6DC4CB}"/>
                      </a:ext>
                    </a:extLst>
                  </p:cNvPr>
                  <p:cNvSpPr/>
                  <p:nvPr/>
                </p:nvSpPr>
                <p:spPr>
                  <a:xfrm>
                    <a:off x="4497422" y="5245035"/>
                    <a:ext cx="30168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sv-SE" b="1" i="1" dirty="0">
                        <a:latin typeface="+mn-lt"/>
                      </a:rPr>
                      <a:t>x</a:t>
                    </a:r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9D27008B-D350-BB42-8B41-41C77A4449BF}"/>
                      </a:ext>
                    </a:extLst>
                  </p:cNvPr>
                  <p:cNvSpPr/>
                  <p:nvPr/>
                </p:nvSpPr>
                <p:spPr>
                  <a:xfrm>
                    <a:off x="4442637" y="5010302"/>
                    <a:ext cx="41870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sv-SE" b="1" dirty="0">
                        <a:latin typeface="+mn-lt"/>
                      </a:rPr>
                      <a:t>18</a:t>
                    </a:r>
                  </a:p>
                </p:txBody>
              </p:sp>
              <p:cxnSp>
                <p:nvCxnSpPr>
                  <p:cNvPr id="82" name="Rak 81">
                    <a:extLst>
                      <a:ext uri="{FF2B5EF4-FFF2-40B4-BE49-F238E27FC236}">
                        <a16:creationId xmlns:a16="http://schemas.microsoft.com/office/drawing/2014/main" id="{08EF752A-F28A-EA45-8DE2-ADCD7AE608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488196" y="5314979"/>
                    <a:ext cx="300136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3"/>
                  </a:lnRef>
                  <a:fillRef idx="0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77" name="Rektangel 76">
                <a:extLst>
                  <a:ext uri="{FF2B5EF4-FFF2-40B4-BE49-F238E27FC236}">
                    <a16:creationId xmlns:a16="http://schemas.microsoft.com/office/drawing/2014/main" id="{6063C78B-2A17-A448-8829-53A5FA942AB3}"/>
                  </a:ext>
                </a:extLst>
              </p:cNvPr>
              <p:cNvSpPr/>
              <p:nvPr/>
            </p:nvSpPr>
            <p:spPr>
              <a:xfrm>
                <a:off x="5049205" y="1256706"/>
                <a:ext cx="38966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b="1" dirty="0">
                    <a:latin typeface="+mn-lt"/>
                  </a:rPr>
                  <a:t>a)</a:t>
                </a:r>
              </a:p>
            </p:txBody>
          </p:sp>
        </p:grpSp>
      </p:grpSp>
      <p:grpSp>
        <p:nvGrpSpPr>
          <p:cNvPr id="83" name="Grupp 82">
            <a:extLst>
              <a:ext uri="{FF2B5EF4-FFF2-40B4-BE49-F238E27FC236}">
                <a16:creationId xmlns:a16="http://schemas.microsoft.com/office/drawing/2014/main" id="{2AD3AEF3-1077-3D41-8097-7E0D033C05A2}"/>
              </a:ext>
            </a:extLst>
          </p:cNvPr>
          <p:cNvGrpSpPr/>
          <p:nvPr/>
        </p:nvGrpSpPr>
        <p:grpSpPr>
          <a:xfrm>
            <a:off x="5892044" y="5162538"/>
            <a:ext cx="983910" cy="636517"/>
            <a:chOff x="4703372" y="5225037"/>
            <a:chExt cx="983910" cy="636517"/>
          </a:xfrm>
        </p:grpSpPr>
        <p:sp>
          <p:nvSpPr>
            <p:cNvPr id="84" name="Rektangel 83">
              <a:extLst>
                <a:ext uri="{FF2B5EF4-FFF2-40B4-BE49-F238E27FC236}">
                  <a16:creationId xmlns:a16="http://schemas.microsoft.com/office/drawing/2014/main" id="{952154C2-0B2A-AA49-AA9A-8FEE95ECC150}"/>
                </a:ext>
              </a:extLst>
            </p:cNvPr>
            <p:cNvSpPr/>
            <p:nvPr/>
          </p:nvSpPr>
          <p:spPr>
            <a:xfrm>
              <a:off x="5297614" y="5338930"/>
              <a:ext cx="3896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>
                  <a:latin typeface="Bradley Hand" pitchFamily="2" charset="77"/>
                </a:rPr>
                <a:t>5</a:t>
              </a:r>
            </a:p>
          </p:txBody>
        </p:sp>
        <p:grpSp>
          <p:nvGrpSpPr>
            <p:cNvPr id="85" name="Grupp 84">
              <a:extLst>
                <a:ext uri="{FF2B5EF4-FFF2-40B4-BE49-F238E27FC236}">
                  <a16:creationId xmlns:a16="http://schemas.microsoft.com/office/drawing/2014/main" id="{B067030D-90E7-2045-B5EF-CDD8D3BB55A0}"/>
                </a:ext>
              </a:extLst>
            </p:cNvPr>
            <p:cNvGrpSpPr/>
            <p:nvPr/>
          </p:nvGrpSpPr>
          <p:grpSpPr>
            <a:xfrm>
              <a:off x="4703372" y="5225037"/>
              <a:ext cx="677611" cy="636517"/>
              <a:chOff x="3720456" y="934653"/>
              <a:chExt cx="677611" cy="636517"/>
            </a:xfrm>
          </p:grpSpPr>
          <p:sp>
            <p:nvSpPr>
              <p:cNvPr id="115" name="Rektangel 114">
                <a:extLst>
                  <a:ext uri="{FF2B5EF4-FFF2-40B4-BE49-F238E27FC236}">
                    <a16:creationId xmlns:a16="http://schemas.microsoft.com/office/drawing/2014/main" id="{1B3CBBF6-F947-3446-B672-C80322BF3B5D}"/>
                  </a:ext>
                </a:extLst>
              </p:cNvPr>
              <p:cNvSpPr/>
              <p:nvPr/>
            </p:nvSpPr>
            <p:spPr>
              <a:xfrm>
                <a:off x="4097985" y="1048546"/>
                <a:ext cx="3000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+mn-lt"/>
                  </a:rPr>
                  <a:t>=</a:t>
                </a:r>
              </a:p>
            </p:txBody>
          </p:sp>
          <p:grpSp>
            <p:nvGrpSpPr>
              <p:cNvPr id="116" name="Grupp 115">
                <a:extLst>
                  <a:ext uri="{FF2B5EF4-FFF2-40B4-BE49-F238E27FC236}">
                    <a16:creationId xmlns:a16="http://schemas.microsoft.com/office/drawing/2014/main" id="{20C86A5F-2F36-654C-9A61-3A0226F07846}"/>
                  </a:ext>
                </a:extLst>
              </p:cNvPr>
              <p:cNvGrpSpPr/>
              <p:nvPr/>
            </p:nvGrpSpPr>
            <p:grpSpPr>
              <a:xfrm>
                <a:off x="3720456" y="934653"/>
                <a:ext cx="470000" cy="636517"/>
                <a:chOff x="4425358" y="4997496"/>
                <a:chExt cx="470000" cy="636517"/>
              </a:xfrm>
            </p:grpSpPr>
            <p:sp>
              <p:nvSpPr>
                <p:cNvPr id="117" name="Rektangel 116">
                  <a:extLst>
                    <a:ext uri="{FF2B5EF4-FFF2-40B4-BE49-F238E27FC236}">
                      <a16:creationId xmlns:a16="http://schemas.microsoft.com/office/drawing/2014/main" id="{9ECFE9A7-B521-DE4E-9087-BD6062C2B164}"/>
                    </a:ext>
                  </a:extLst>
                </p:cNvPr>
                <p:cNvSpPr/>
                <p:nvPr/>
              </p:nvSpPr>
              <p:spPr>
                <a:xfrm>
                  <a:off x="4486646" y="5264681"/>
                  <a:ext cx="29527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sv-SE" dirty="0">
                      <a:latin typeface="Bradley Hand" pitchFamily="2" charset="77"/>
                    </a:rPr>
                    <a:t>x</a:t>
                  </a:r>
                </a:p>
              </p:txBody>
            </p:sp>
            <p:sp>
              <p:nvSpPr>
                <p:cNvPr id="118" name="Rektangel 117">
                  <a:extLst>
                    <a:ext uri="{FF2B5EF4-FFF2-40B4-BE49-F238E27FC236}">
                      <a16:creationId xmlns:a16="http://schemas.microsoft.com/office/drawing/2014/main" id="{5BABCB04-D601-6443-B2A9-1213AFCE4C85}"/>
                    </a:ext>
                  </a:extLst>
                </p:cNvPr>
                <p:cNvSpPr/>
                <p:nvPr/>
              </p:nvSpPr>
              <p:spPr>
                <a:xfrm>
                  <a:off x="4425358" y="4997496"/>
                  <a:ext cx="47000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sv-SE" dirty="0">
                      <a:latin typeface="Bradley Hand" pitchFamily="2" charset="77"/>
                    </a:rPr>
                    <a:t>25</a:t>
                  </a:r>
                </a:p>
              </p:txBody>
            </p:sp>
            <p:cxnSp>
              <p:nvCxnSpPr>
                <p:cNvPr id="119" name="Rak 118">
                  <a:extLst>
                    <a:ext uri="{FF2B5EF4-FFF2-40B4-BE49-F238E27FC236}">
                      <a16:creationId xmlns:a16="http://schemas.microsoft.com/office/drawing/2014/main" id="{D62A9ADF-95C6-3F42-BB9D-972DEA7682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80180" y="5305954"/>
                  <a:ext cx="347662" cy="0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20" name="Grupp 119">
            <a:extLst>
              <a:ext uri="{FF2B5EF4-FFF2-40B4-BE49-F238E27FC236}">
                <a16:creationId xmlns:a16="http://schemas.microsoft.com/office/drawing/2014/main" id="{9C2BCFA9-7C31-2F46-8D41-9B3EF35E50DC}"/>
              </a:ext>
            </a:extLst>
          </p:cNvPr>
          <p:cNvGrpSpPr/>
          <p:nvPr/>
        </p:nvGrpSpPr>
        <p:grpSpPr>
          <a:xfrm>
            <a:off x="5883762" y="5759656"/>
            <a:ext cx="969531" cy="611517"/>
            <a:chOff x="4717751" y="5250037"/>
            <a:chExt cx="969531" cy="611517"/>
          </a:xfrm>
        </p:grpSpPr>
        <p:sp>
          <p:nvSpPr>
            <p:cNvPr id="121" name="Rektangel 120">
              <a:extLst>
                <a:ext uri="{FF2B5EF4-FFF2-40B4-BE49-F238E27FC236}">
                  <a16:creationId xmlns:a16="http://schemas.microsoft.com/office/drawing/2014/main" id="{15BE2577-8550-FC42-8D0B-7A900E03BC3E}"/>
                </a:ext>
              </a:extLst>
            </p:cNvPr>
            <p:cNvSpPr/>
            <p:nvPr/>
          </p:nvSpPr>
          <p:spPr>
            <a:xfrm>
              <a:off x="5297614" y="5338930"/>
              <a:ext cx="3896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>
                  <a:latin typeface="Bradley Hand" pitchFamily="2" charset="77"/>
                </a:rPr>
                <a:t>5</a:t>
              </a:r>
            </a:p>
          </p:txBody>
        </p:sp>
        <p:grpSp>
          <p:nvGrpSpPr>
            <p:cNvPr id="122" name="Grupp 121">
              <a:extLst>
                <a:ext uri="{FF2B5EF4-FFF2-40B4-BE49-F238E27FC236}">
                  <a16:creationId xmlns:a16="http://schemas.microsoft.com/office/drawing/2014/main" id="{F0F4E6CB-812C-2044-A31B-3F8AD59C191D}"/>
                </a:ext>
              </a:extLst>
            </p:cNvPr>
            <p:cNvGrpSpPr/>
            <p:nvPr/>
          </p:nvGrpSpPr>
          <p:grpSpPr>
            <a:xfrm>
              <a:off x="4717751" y="5250037"/>
              <a:ext cx="663852" cy="611517"/>
              <a:chOff x="3734835" y="959653"/>
              <a:chExt cx="663852" cy="611517"/>
            </a:xfrm>
          </p:grpSpPr>
          <p:sp>
            <p:nvSpPr>
              <p:cNvPr id="123" name="Rektangel 122">
                <a:extLst>
                  <a:ext uri="{FF2B5EF4-FFF2-40B4-BE49-F238E27FC236}">
                    <a16:creationId xmlns:a16="http://schemas.microsoft.com/office/drawing/2014/main" id="{BC7113EC-85AC-1448-9B08-AFDACD5926F9}"/>
                  </a:ext>
                </a:extLst>
              </p:cNvPr>
              <p:cNvSpPr/>
              <p:nvPr/>
            </p:nvSpPr>
            <p:spPr>
              <a:xfrm>
                <a:off x="4098605" y="1048546"/>
                <a:ext cx="3000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+mn-lt"/>
                  </a:rPr>
                  <a:t>=</a:t>
                </a:r>
              </a:p>
            </p:txBody>
          </p:sp>
          <p:grpSp>
            <p:nvGrpSpPr>
              <p:cNvPr id="124" name="Grupp 123">
                <a:extLst>
                  <a:ext uri="{FF2B5EF4-FFF2-40B4-BE49-F238E27FC236}">
                    <a16:creationId xmlns:a16="http://schemas.microsoft.com/office/drawing/2014/main" id="{0BFA91D9-2533-7D4E-ABDE-4D2A289D4CEE}"/>
                  </a:ext>
                </a:extLst>
              </p:cNvPr>
              <p:cNvGrpSpPr/>
              <p:nvPr/>
            </p:nvGrpSpPr>
            <p:grpSpPr>
              <a:xfrm>
                <a:off x="3734835" y="959653"/>
                <a:ext cx="470000" cy="611517"/>
                <a:chOff x="4439737" y="5022496"/>
                <a:chExt cx="470000" cy="611517"/>
              </a:xfrm>
            </p:grpSpPr>
            <p:sp>
              <p:nvSpPr>
                <p:cNvPr id="125" name="Rektangel 124">
                  <a:extLst>
                    <a:ext uri="{FF2B5EF4-FFF2-40B4-BE49-F238E27FC236}">
                      <a16:creationId xmlns:a16="http://schemas.microsoft.com/office/drawing/2014/main" id="{9BDA567E-33AA-504C-856A-802952B69384}"/>
                    </a:ext>
                  </a:extLst>
                </p:cNvPr>
                <p:cNvSpPr/>
                <p:nvPr/>
              </p:nvSpPr>
              <p:spPr>
                <a:xfrm>
                  <a:off x="4489543" y="5264681"/>
                  <a:ext cx="32893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sv-SE" dirty="0">
                      <a:latin typeface="Bradley Hand" pitchFamily="2" charset="77"/>
                    </a:rPr>
                    <a:t>5</a:t>
                  </a:r>
                </a:p>
              </p:txBody>
            </p:sp>
            <p:sp>
              <p:nvSpPr>
                <p:cNvPr id="126" name="Rektangel 125">
                  <a:extLst>
                    <a:ext uri="{FF2B5EF4-FFF2-40B4-BE49-F238E27FC236}">
                      <a16:creationId xmlns:a16="http://schemas.microsoft.com/office/drawing/2014/main" id="{F9DED8D4-50B3-C344-90E2-850BDCED14CA}"/>
                    </a:ext>
                  </a:extLst>
                </p:cNvPr>
                <p:cNvSpPr/>
                <p:nvPr/>
              </p:nvSpPr>
              <p:spPr>
                <a:xfrm>
                  <a:off x="4439737" y="5022496"/>
                  <a:ext cx="47000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sv-SE" dirty="0">
                      <a:latin typeface="Bradley Hand" pitchFamily="2" charset="77"/>
                    </a:rPr>
                    <a:t>25</a:t>
                  </a:r>
                </a:p>
              </p:txBody>
            </p:sp>
            <p:cxnSp>
              <p:nvCxnSpPr>
                <p:cNvPr id="127" name="Rak 126">
                  <a:extLst>
                    <a:ext uri="{FF2B5EF4-FFF2-40B4-BE49-F238E27FC236}">
                      <a16:creationId xmlns:a16="http://schemas.microsoft.com/office/drawing/2014/main" id="{6C78BF6B-89F4-B141-8373-7ACBDFE940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80180" y="5305954"/>
                  <a:ext cx="347662" cy="0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28" name="Rektangel 127">
            <a:extLst>
              <a:ext uri="{FF2B5EF4-FFF2-40B4-BE49-F238E27FC236}">
                <a16:creationId xmlns:a16="http://schemas.microsoft.com/office/drawing/2014/main" id="{EA2A6BAF-60D1-B840-B807-EE3E58323E9A}"/>
              </a:ext>
            </a:extLst>
          </p:cNvPr>
          <p:cNvSpPr/>
          <p:nvPr/>
        </p:nvSpPr>
        <p:spPr>
          <a:xfrm>
            <a:off x="2214928" y="5362629"/>
            <a:ext cx="399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a)</a:t>
            </a:r>
          </a:p>
        </p:txBody>
      </p:sp>
      <p:sp>
        <p:nvSpPr>
          <p:cNvPr id="129" name="Rektangel 128">
            <a:extLst>
              <a:ext uri="{FF2B5EF4-FFF2-40B4-BE49-F238E27FC236}">
                <a16:creationId xmlns:a16="http://schemas.microsoft.com/office/drawing/2014/main" id="{ED54DD16-D11B-DF48-9259-7DC6EB650C0D}"/>
              </a:ext>
            </a:extLst>
          </p:cNvPr>
          <p:cNvSpPr/>
          <p:nvPr/>
        </p:nvSpPr>
        <p:spPr>
          <a:xfrm>
            <a:off x="2732070" y="6387636"/>
            <a:ext cx="470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x </a:t>
            </a:r>
            <a:r>
              <a:rPr lang="sv-SE" dirty="0"/>
              <a:t>=</a:t>
            </a:r>
          </a:p>
        </p:txBody>
      </p:sp>
      <p:sp>
        <p:nvSpPr>
          <p:cNvPr id="130" name="Rektangel 129">
            <a:extLst>
              <a:ext uri="{FF2B5EF4-FFF2-40B4-BE49-F238E27FC236}">
                <a16:creationId xmlns:a16="http://schemas.microsoft.com/office/drawing/2014/main" id="{451C9CE3-EB00-3E43-8483-EA80B2F84D0A}"/>
              </a:ext>
            </a:extLst>
          </p:cNvPr>
          <p:cNvSpPr/>
          <p:nvPr/>
        </p:nvSpPr>
        <p:spPr>
          <a:xfrm>
            <a:off x="3126701" y="6387636"/>
            <a:ext cx="328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2</a:t>
            </a:r>
            <a:endParaRPr lang="sv-SE" dirty="0"/>
          </a:p>
        </p:txBody>
      </p:sp>
      <p:grpSp>
        <p:nvGrpSpPr>
          <p:cNvPr id="131" name="Grupp 130">
            <a:extLst>
              <a:ext uri="{FF2B5EF4-FFF2-40B4-BE49-F238E27FC236}">
                <a16:creationId xmlns:a16="http://schemas.microsoft.com/office/drawing/2014/main" id="{71F7A07A-C0D3-BC4B-A8FA-7ACD2A2D9EA3}"/>
              </a:ext>
            </a:extLst>
          </p:cNvPr>
          <p:cNvGrpSpPr/>
          <p:nvPr/>
        </p:nvGrpSpPr>
        <p:grpSpPr>
          <a:xfrm>
            <a:off x="2627132" y="5262083"/>
            <a:ext cx="938778" cy="603366"/>
            <a:chOff x="4748504" y="5240504"/>
            <a:chExt cx="938778" cy="603366"/>
          </a:xfrm>
        </p:grpSpPr>
        <p:sp>
          <p:nvSpPr>
            <p:cNvPr id="132" name="Rektangel 131">
              <a:extLst>
                <a:ext uri="{FF2B5EF4-FFF2-40B4-BE49-F238E27FC236}">
                  <a16:creationId xmlns:a16="http://schemas.microsoft.com/office/drawing/2014/main" id="{907343E8-AE62-DE43-A922-FE61C6D91012}"/>
                </a:ext>
              </a:extLst>
            </p:cNvPr>
            <p:cNvSpPr/>
            <p:nvPr/>
          </p:nvSpPr>
          <p:spPr>
            <a:xfrm>
              <a:off x="5297614" y="5338930"/>
              <a:ext cx="3896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>
                  <a:latin typeface="Bradley Hand" pitchFamily="2" charset="77"/>
                </a:rPr>
                <a:t>9</a:t>
              </a:r>
            </a:p>
          </p:txBody>
        </p:sp>
        <p:grpSp>
          <p:nvGrpSpPr>
            <p:cNvPr id="133" name="Grupp 132">
              <a:extLst>
                <a:ext uri="{FF2B5EF4-FFF2-40B4-BE49-F238E27FC236}">
                  <a16:creationId xmlns:a16="http://schemas.microsoft.com/office/drawing/2014/main" id="{316F96E4-AE7E-7C40-92F6-82BD7CB0D12A}"/>
                </a:ext>
              </a:extLst>
            </p:cNvPr>
            <p:cNvGrpSpPr/>
            <p:nvPr/>
          </p:nvGrpSpPr>
          <p:grpSpPr>
            <a:xfrm>
              <a:off x="4748504" y="5240504"/>
              <a:ext cx="633099" cy="603366"/>
              <a:chOff x="3765588" y="950120"/>
              <a:chExt cx="633099" cy="603366"/>
            </a:xfrm>
          </p:grpSpPr>
          <p:sp>
            <p:nvSpPr>
              <p:cNvPr id="134" name="Rektangel 133">
                <a:extLst>
                  <a:ext uri="{FF2B5EF4-FFF2-40B4-BE49-F238E27FC236}">
                    <a16:creationId xmlns:a16="http://schemas.microsoft.com/office/drawing/2014/main" id="{099B45D0-C333-7949-A899-500AE308952E}"/>
                  </a:ext>
                </a:extLst>
              </p:cNvPr>
              <p:cNvSpPr/>
              <p:nvPr/>
            </p:nvSpPr>
            <p:spPr>
              <a:xfrm>
                <a:off x="4098605" y="1048546"/>
                <a:ext cx="3000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+mn-lt"/>
                  </a:rPr>
                  <a:t>=</a:t>
                </a:r>
              </a:p>
            </p:txBody>
          </p:sp>
          <p:grpSp>
            <p:nvGrpSpPr>
              <p:cNvPr id="135" name="Grupp 134">
                <a:extLst>
                  <a:ext uri="{FF2B5EF4-FFF2-40B4-BE49-F238E27FC236}">
                    <a16:creationId xmlns:a16="http://schemas.microsoft.com/office/drawing/2014/main" id="{DAA1D527-14F5-9E46-AA62-755C7B909D8F}"/>
                  </a:ext>
                </a:extLst>
              </p:cNvPr>
              <p:cNvGrpSpPr/>
              <p:nvPr/>
            </p:nvGrpSpPr>
            <p:grpSpPr>
              <a:xfrm>
                <a:off x="3765588" y="950120"/>
                <a:ext cx="436338" cy="603366"/>
                <a:chOff x="4470490" y="5012963"/>
                <a:chExt cx="436338" cy="603366"/>
              </a:xfrm>
            </p:grpSpPr>
            <p:sp>
              <p:nvSpPr>
                <p:cNvPr id="136" name="Rektangel 135">
                  <a:extLst>
                    <a:ext uri="{FF2B5EF4-FFF2-40B4-BE49-F238E27FC236}">
                      <a16:creationId xmlns:a16="http://schemas.microsoft.com/office/drawing/2014/main" id="{7ED0FD13-BE84-B545-9D0D-1D836A180F89}"/>
                    </a:ext>
                  </a:extLst>
                </p:cNvPr>
                <p:cNvSpPr/>
                <p:nvPr/>
              </p:nvSpPr>
              <p:spPr>
                <a:xfrm>
                  <a:off x="4503425" y="5246997"/>
                  <a:ext cx="29527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sv-SE" dirty="0">
                      <a:latin typeface="Bradley Hand" pitchFamily="2" charset="77"/>
                    </a:rPr>
                    <a:t>x</a:t>
                  </a:r>
                </a:p>
              </p:txBody>
            </p:sp>
            <p:sp>
              <p:nvSpPr>
                <p:cNvPr id="137" name="Rektangel 136">
                  <a:extLst>
                    <a:ext uri="{FF2B5EF4-FFF2-40B4-BE49-F238E27FC236}">
                      <a16:creationId xmlns:a16="http://schemas.microsoft.com/office/drawing/2014/main" id="{111E948C-D728-F740-8FC8-374DA7F602F7}"/>
                    </a:ext>
                  </a:extLst>
                </p:cNvPr>
                <p:cNvSpPr/>
                <p:nvPr/>
              </p:nvSpPr>
              <p:spPr>
                <a:xfrm>
                  <a:off x="4470490" y="5012963"/>
                  <a:ext cx="43633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sv-SE" dirty="0">
                      <a:latin typeface="Bradley Hand" pitchFamily="2" charset="77"/>
                    </a:rPr>
                    <a:t>18</a:t>
                  </a:r>
                </a:p>
              </p:txBody>
            </p:sp>
            <p:cxnSp>
              <p:nvCxnSpPr>
                <p:cNvPr id="138" name="Rak 137">
                  <a:extLst>
                    <a:ext uri="{FF2B5EF4-FFF2-40B4-BE49-F238E27FC236}">
                      <a16:creationId xmlns:a16="http://schemas.microsoft.com/office/drawing/2014/main" id="{B16FA34F-3374-2248-AA6C-A0F1D096E8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80180" y="5305954"/>
                  <a:ext cx="347662" cy="0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39" name="Grupp 138">
            <a:extLst>
              <a:ext uri="{FF2B5EF4-FFF2-40B4-BE49-F238E27FC236}">
                <a16:creationId xmlns:a16="http://schemas.microsoft.com/office/drawing/2014/main" id="{67062327-A6EF-1345-9E9A-E16617EF0B86}"/>
              </a:ext>
            </a:extLst>
          </p:cNvPr>
          <p:cNvGrpSpPr/>
          <p:nvPr/>
        </p:nvGrpSpPr>
        <p:grpSpPr>
          <a:xfrm>
            <a:off x="2580771" y="5827828"/>
            <a:ext cx="962478" cy="627423"/>
            <a:chOff x="4724804" y="5234131"/>
            <a:chExt cx="962478" cy="627423"/>
          </a:xfrm>
        </p:grpSpPr>
        <p:sp>
          <p:nvSpPr>
            <p:cNvPr id="140" name="Rektangel 139">
              <a:extLst>
                <a:ext uri="{FF2B5EF4-FFF2-40B4-BE49-F238E27FC236}">
                  <a16:creationId xmlns:a16="http://schemas.microsoft.com/office/drawing/2014/main" id="{7C54F442-9154-F34C-BB55-34838068259A}"/>
                </a:ext>
              </a:extLst>
            </p:cNvPr>
            <p:cNvSpPr/>
            <p:nvPr/>
          </p:nvSpPr>
          <p:spPr>
            <a:xfrm>
              <a:off x="5297614" y="5338930"/>
              <a:ext cx="3896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>
                  <a:latin typeface="Bradley Hand" pitchFamily="2" charset="77"/>
                </a:rPr>
                <a:t>9</a:t>
              </a:r>
            </a:p>
          </p:txBody>
        </p:sp>
        <p:grpSp>
          <p:nvGrpSpPr>
            <p:cNvPr id="141" name="Grupp 140">
              <a:extLst>
                <a:ext uri="{FF2B5EF4-FFF2-40B4-BE49-F238E27FC236}">
                  <a16:creationId xmlns:a16="http://schemas.microsoft.com/office/drawing/2014/main" id="{C3B90862-127D-AA41-AC39-FB59BE5E1096}"/>
                </a:ext>
              </a:extLst>
            </p:cNvPr>
            <p:cNvGrpSpPr/>
            <p:nvPr/>
          </p:nvGrpSpPr>
          <p:grpSpPr>
            <a:xfrm>
              <a:off x="4724804" y="5234131"/>
              <a:ext cx="656799" cy="627423"/>
              <a:chOff x="3741888" y="943747"/>
              <a:chExt cx="656799" cy="627423"/>
            </a:xfrm>
          </p:grpSpPr>
          <p:sp>
            <p:nvSpPr>
              <p:cNvPr id="142" name="Rektangel 141">
                <a:extLst>
                  <a:ext uri="{FF2B5EF4-FFF2-40B4-BE49-F238E27FC236}">
                    <a16:creationId xmlns:a16="http://schemas.microsoft.com/office/drawing/2014/main" id="{82C57963-38D8-E940-A561-2EA4576E680F}"/>
                  </a:ext>
                </a:extLst>
              </p:cNvPr>
              <p:cNvSpPr/>
              <p:nvPr/>
            </p:nvSpPr>
            <p:spPr>
              <a:xfrm>
                <a:off x="4098605" y="1048546"/>
                <a:ext cx="3000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+mn-lt"/>
                  </a:rPr>
                  <a:t>=</a:t>
                </a:r>
              </a:p>
            </p:txBody>
          </p:sp>
          <p:grpSp>
            <p:nvGrpSpPr>
              <p:cNvPr id="143" name="Grupp 142">
                <a:extLst>
                  <a:ext uri="{FF2B5EF4-FFF2-40B4-BE49-F238E27FC236}">
                    <a16:creationId xmlns:a16="http://schemas.microsoft.com/office/drawing/2014/main" id="{68C5C650-8B4D-3F49-8F0C-F33ADD0D585B}"/>
                  </a:ext>
                </a:extLst>
              </p:cNvPr>
              <p:cNvGrpSpPr/>
              <p:nvPr/>
            </p:nvGrpSpPr>
            <p:grpSpPr>
              <a:xfrm>
                <a:off x="3741888" y="943747"/>
                <a:ext cx="436338" cy="627423"/>
                <a:chOff x="4446790" y="5006590"/>
                <a:chExt cx="436338" cy="627423"/>
              </a:xfrm>
            </p:grpSpPr>
            <p:sp>
              <p:nvSpPr>
                <p:cNvPr id="144" name="Rektangel 143">
                  <a:extLst>
                    <a:ext uri="{FF2B5EF4-FFF2-40B4-BE49-F238E27FC236}">
                      <a16:creationId xmlns:a16="http://schemas.microsoft.com/office/drawing/2014/main" id="{EF13D9E5-9B8C-E64A-8B23-2F2225B40426}"/>
                    </a:ext>
                  </a:extLst>
                </p:cNvPr>
                <p:cNvSpPr/>
                <p:nvPr/>
              </p:nvSpPr>
              <p:spPr>
                <a:xfrm>
                  <a:off x="4486646" y="5264681"/>
                  <a:ext cx="347662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sv-SE" dirty="0">
                      <a:latin typeface="Bradley Hand" pitchFamily="2" charset="77"/>
                    </a:rPr>
                    <a:t>2</a:t>
                  </a:r>
                </a:p>
              </p:txBody>
            </p:sp>
            <p:sp>
              <p:nvSpPr>
                <p:cNvPr id="145" name="Rektangel 144">
                  <a:extLst>
                    <a:ext uri="{FF2B5EF4-FFF2-40B4-BE49-F238E27FC236}">
                      <a16:creationId xmlns:a16="http://schemas.microsoft.com/office/drawing/2014/main" id="{7CAB27D9-DF71-DC4D-BDCE-83E35A57AC8E}"/>
                    </a:ext>
                  </a:extLst>
                </p:cNvPr>
                <p:cNvSpPr/>
                <p:nvPr/>
              </p:nvSpPr>
              <p:spPr>
                <a:xfrm>
                  <a:off x="4446790" y="5006590"/>
                  <a:ext cx="43633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sv-SE" dirty="0">
                      <a:latin typeface="Bradley Hand" pitchFamily="2" charset="77"/>
                    </a:rPr>
                    <a:t>18</a:t>
                  </a:r>
                </a:p>
              </p:txBody>
            </p:sp>
            <p:cxnSp>
              <p:nvCxnSpPr>
                <p:cNvPr id="146" name="Rak 145">
                  <a:extLst>
                    <a:ext uri="{FF2B5EF4-FFF2-40B4-BE49-F238E27FC236}">
                      <a16:creationId xmlns:a16="http://schemas.microsoft.com/office/drawing/2014/main" id="{CB0626F5-25AE-A244-89B3-81C992FD9C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80180" y="5305954"/>
                  <a:ext cx="347662" cy="0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47" name="Grupp 146">
            <a:extLst>
              <a:ext uri="{FF2B5EF4-FFF2-40B4-BE49-F238E27FC236}">
                <a16:creationId xmlns:a16="http://schemas.microsoft.com/office/drawing/2014/main" id="{862AACB6-BE15-0842-888E-A81BE1855705}"/>
              </a:ext>
            </a:extLst>
          </p:cNvPr>
          <p:cNvGrpSpPr/>
          <p:nvPr/>
        </p:nvGrpSpPr>
        <p:grpSpPr>
          <a:xfrm>
            <a:off x="5534419" y="4463070"/>
            <a:ext cx="1233766" cy="594669"/>
            <a:chOff x="5049205" y="1188633"/>
            <a:chExt cx="1233766" cy="594669"/>
          </a:xfrm>
        </p:grpSpPr>
        <p:sp>
          <p:nvSpPr>
            <p:cNvPr id="148" name="Rektangel 147">
              <a:extLst>
                <a:ext uri="{FF2B5EF4-FFF2-40B4-BE49-F238E27FC236}">
                  <a16:creationId xmlns:a16="http://schemas.microsoft.com/office/drawing/2014/main" id="{1DCC651D-A213-7F42-ABC6-EF453BB1F858}"/>
                </a:ext>
              </a:extLst>
            </p:cNvPr>
            <p:cNvSpPr/>
            <p:nvPr/>
          </p:nvSpPr>
          <p:spPr>
            <a:xfrm>
              <a:off x="5893303" y="1297979"/>
              <a:ext cx="3896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b="1" dirty="0">
                  <a:latin typeface="+mn-lt"/>
                </a:rPr>
                <a:t>5</a:t>
              </a:r>
            </a:p>
          </p:txBody>
        </p:sp>
        <p:grpSp>
          <p:nvGrpSpPr>
            <p:cNvPr id="149" name="Grupp 148">
              <a:extLst>
                <a:ext uri="{FF2B5EF4-FFF2-40B4-BE49-F238E27FC236}">
                  <a16:creationId xmlns:a16="http://schemas.microsoft.com/office/drawing/2014/main" id="{9554902D-3CA9-E941-AE8B-A2AF33BC0E32}"/>
                </a:ext>
              </a:extLst>
            </p:cNvPr>
            <p:cNvGrpSpPr/>
            <p:nvPr/>
          </p:nvGrpSpPr>
          <p:grpSpPr>
            <a:xfrm>
              <a:off x="5049205" y="1188633"/>
              <a:ext cx="943527" cy="594669"/>
              <a:chOff x="5049205" y="1188633"/>
              <a:chExt cx="943527" cy="594669"/>
            </a:xfrm>
          </p:grpSpPr>
          <p:grpSp>
            <p:nvGrpSpPr>
              <p:cNvPr id="150" name="Grupp 149">
                <a:extLst>
                  <a:ext uri="{FF2B5EF4-FFF2-40B4-BE49-F238E27FC236}">
                    <a16:creationId xmlns:a16="http://schemas.microsoft.com/office/drawing/2014/main" id="{FD65CCE3-E367-864A-9F56-4DE167238715}"/>
                  </a:ext>
                </a:extLst>
              </p:cNvPr>
              <p:cNvGrpSpPr/>
              <p:nvPr/>
            </p:nvGrpSpPr>
            <p:grpSpPr>
              <a:xfrm>
                <a:off x="5359518" y="1188633"/>
                <a:ext cx="633214" cy="594669"/>
                <a:chOff x="3738851" y="949099"/>
                <a:chExt cx="633214" cy="594669"/>
              </a:xfrm>
            </p:grpSpPr>
            <p:sp>
              <p:nvSpPr>
                <p:cNvPr id="152" name="Rektangel 151">
                  <a:extLst>
                    <a:ext uri="{FF2B5EF4-FFF2-40B4-BE49-F238E27FC236}">
                      <a16:creationId xmlns:a16="http://schemas.microsoft.com/office/drawing/2014/main" id="{23F54D30-E4EB-6E43-8F8D-96F81266DED0}"/>
                    </a:ext>
                  </a:extLst>
                </p:cNvPr>
                <p:cNvSpPr/>
                <p:nvPr/>
              </p:nvSpPr>
              <p:spPr>
                <a:xfrm>
                  <a:off x="4071983" y="1058445"/>
                  <a:ext cx="30008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sv-SE" b="1" dirty="0">
                      <a:latin typeface="+mn-lt"/>
                    </a:rPr>
                    <a:t>=</a:t>
                  </a:r>
                </a:p>
              </p:txBody>
            </p:sp>
            <p:grpSp>
              <p:nvGrpSpPr>
                <p:cNvPr id="153" name="Grupp 152">
                  <a:extLst>
                    <a:ext uri="{FF2B5EF4-FFF2-40B4-BE49-F238E27FC236}">
                      <a16:creationId xmlns:a16="http://schemas.microsoft.com/office/drawing/2014/main" id="{CE20589E-E4C8-E247-83E1-8DBD80C07030}"/>
                    </a:ext>
                  </a:extLst>
                </p:cNvPr>
                <p:cNvGrpSpPr/>
                <p:nvPr/>
              </p:nvGrpSpPr>
              <p:grpSpPr>
                <a:xfrm>
                  <a:off x="3738851" y="949099"/>
                  <a:ext cx="418704" cy="594669"/>
                  <a:chOff x="4443753" y="5011942"/>
                  <a:chExt cx="418704" cy="594669"/>
                </a:xfrm>
              </p:grpSpPr>
              <p:sp>
                <p:nvSpPr>
                  <p:cNvPr id="154" name="Rektangel 153">
                    <a:extLst>
                      <a:ext uri="{FF2B5EF4-FFF2-40B4-BE49-F238E27FC236}">
                        <a16:creationId xmlns:a16="http://schemas.microsoft.com/office/drawing/2014/main" id="{3334A6EA-4D4B-DB4A-AD75-F913BFEE5343}"/>
                      </a:ext>
                    </a:extLst>
                  </p:cNvPr>
                  <p:cNvSpPr/>
                  <p:nvPr/>
                </p:nvSpPr>
                <p:spPr>
                  <a:xfrm>
                    <a:off x="4504027" y="5237279"/>
                    <a:ext cx="30168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sv-SE" b="1" i="1" dirty="0">
                        <a:latin typeface="+mn-lt"/>
                      </a:rPr>
                      <a:t>x</a:t>
                    </a:r>
                  </a:p>
                </p:txBody>
              </p:sp>
              <p:sp>
                <p:nvSpPr>
                  <p:cNvPr id="155" name="Rektangel 154">
                    <a:extLst>
                      <a:ext uri="{FF2B5EF4-FFF2-40B4-BE49-F238E27FC236}">
                        <a16:creationId xmlns:a16="http://schemas.microsoft.com/office/drawing/2014/main" id="{D1CDCDFD-BD12-244A-8D97-AE49BBD73AD2}"/>
                      </a:ext>
                    </a:extLst>
                  </p:cNvPr>
                  <p:cNvSpPr/>
                  <p:nvPr/>
                </p:nvSpPr>
                <p:spPr>
                  <a:xfrm>
                    <a:off x="4443753" y="5011942"/>
                    <a:ext cx="41870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sv-SE" b="1" dirty="0">
                        <a:latin typeface="+mn-lt"/>
                      </a:rPr>
                      <a:t>25</a:t>
                    </a:r>
                  </a:p>
                </p:txBody>
              </p:sp>
              <p:cxnSp>
                <p:nvCxnSpPr>
                  <p:cNvPr id="156" name="Rak 155">
                    <a:extLst>
                      <a:ext uri="{FF2B5EF4-FFF2-40B4-BE49-F238E27FC236}">
                        <a16:creationId xmlns:a16="http://schemas.microsoft.com/office/drawing/2014/main" id="{123C9357-8702-8A4E-A48C-1811B019578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488196" y="5314979"/>
                    <a:ext cx="300136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3"/>
                  </a:lnRef>
                  <a:fillRef idx="0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51" name="Rektangel 150">
                <a:extLst>
                  <a:ext uri="{FF2B5EF4-FFF2-40B4-BE49-F238E27FC236}">
                    <a16:creationId xmlns:a16="http://schemas.microsoft.com/office/drawing/2014/main" id="{576A2899-4564-3744-86A4-077F037550AC}"/>
                  </a:ext>
                </a:extLst>
              </p:cNvPr>
              <p:cNvSpPr/>
              <p:nvPr/>
            </p:nvSpPr>
            <p:spPr>
              <a:xfrm>
                <a:off x="5049205" y="1256706"/>
                <a:ext cx="38966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b="1" dirty="0">
                    <a:latin typeface="+mn-lt"/>
                  </a:rPr>
                  <a:t>b)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1178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6" grpId="0"/>
      <p:bldP spid="27" grpId="0"/>
      <p:bldP spid="86" grpId="0"/>
      <p:bldP spid="87" grpId="0"/>
      <p:bldP spid="88" grpId="0"/>
      <p:bldP spid="70" grpId="0"/>
      <p:bldP spid="71" grpId="0"/>
      <p:bldP spid="72" grpId="0"/>
      <p:bldP spid="128" grpId="0"/>
      <p:bldP spid="129" grpId="0"/>
      <p:bldP spid="1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3CB02D1-C88E-0843-A595-B83A8A54E0CD}"/>
              </a:ext>
            </a:extLst>
          </p:cNvPr>
          <p:cNvSpPr/>
          <p:nvPr/>
        </p:nvSpPr>
        <p:spPr>
          <a:xfrm>
            <a:off x="4167391" y="212364"/>
            <a:ext cx="1307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i="1" dirty="0">
                <a:solidFill>
                  <a:srgbClr val="8E2503"/>
                </a:solidFill>
                <a:latin typeface="+mj-lt"/>
              </a:rPr>
              <a:t>Subtraktion</a:t>
            </a:r>
            <a:endParaRPr lang="sv-SE" i="1" dirty="0">
              <a:solidFill>
                <a:srgbClr val="8E2503"/>
              </a:solidFill>
              <a:effectLst/>
              <a:latin typeface="+mj-lt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8CD251A-848A-3144-B3B0-B42A89FE222D}"/>
              </a:ext>
            </a:extLst>
          </p:cNvPr>
          <p:cNvSpPr/>
          <p:nvPr/>
        </p:nvSpPr>
        <p:spPr>
          <a:xfrm>
            <a:off x="1672054" y="943349"/>
            <a:ext cx="4664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Cajsa och Sara vill köpa ett spel tillsammans. Spelet kostar 180 kr, men de har bara 140 kr. 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416E0CAF-E91F-014F-9028-419A00D6912A}"/>
              </a:ext>
            </a:extLst>
          </p:cNvPr>
          <p:cNvSpPr/>
          <p:nvPr/>
        </p:nvSpPr>
        <p:spPr>
          <a:xfrm>
            <a:off x="3235823" y="2144346"/>
            <a:ext cx="31710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Hur mycket måste de spara för att kunna köpa spelet? 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8628363B-9925-8549-87B2-446DF60B3AED}"/>
              </a:ext>
            </a:extLst>
          </p:cNvPr>
          <p:cNvSpPr/>
          <p:nvPr/>
        </p:nvSpPr>
        <p:spPr>
          <a:xfrm>
            <a:off x="3389919" y="4375851"/>
            <a:ext cx="19672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800" b="1" dirty="0">
                <a:solidFill>
                  <a:srgbClr val="9E2903"/>
                </a:solidFill>
              </a:rPr>
              <a:t>180 – 140 = 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7D522151-D61B-684C-AC8F-38B330BFC70A}"/>
              </a:ext>
            </a:extLst>
          </p:cNvPr>
          <p:cNvSpPr/>
          <p:nvPr/>
        </p:nvSpPr>
        <p:spPr>
          <a:xfrm>
            <a:off x="5336466" y="3167754"/>
            <a:ext cx="550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800" b="1" dirty="0">
                <a:solidFill>
                  <a:srgbClr val="9E2903"/>
                </a:solidFill>
              </a:rPr>
              <a:t>40</a:t>
            </a:r>
          </a:p>
        </p:txBody>
      </p:sp>
      <p:grpSp>
        <p:nvGrpSpPr>
          <p:cNvPr id="10" name="Grupp 9">
            <a:extLst>
              <a:ext uri="{FF2B5EF4-FFF2-40B4-BE49-F238E27FC236}">
                <a16:creationId xmlns:a16="http://schemas.microsoft.com/office/drawing/2014/main" id="{9AE4817F-BD28-CF47-8175-C7D2B8FF1078}"/>
              </a:ext>
            </a:extLst>
          </p:cNvPr>
          <p:cNvGrpSpPr/>
          <p:nvPr/>
        </p:nvGrpSpPr>
        <p:grpSpPr>
          <a:xfrm>
            <a:off x="1449855" y="2909338"/>
            <a:ext cx="6492240" cy="1209652"/>
            <a:chOff x="1037558" y="1385723"/>
            <a:chExt cx="6492240" cy="1209652"/>
          </a:xfrm>
        </p:grpSpPr>
        <p:grpSp>
          <p:nvGrpSpPr>
            <p:cNvPr id="8" name="Grupp 7">
              <a:extLst>
                <a:ext uri="{FF2B5EF4-FFF2-40B4-BE49-F238E27FC236}">
                  <a16:creationId xmlns:a16="http://schemas.microsoft.com/office/drawing/2014/main" id="{E712B4E9-8123-0948-8A62-9A0C2D98608E}"/>
                </a:ext>
              </a:extLst>
            </p:cNvPr>
            <p:cNvGrpSpPr/>
            <p:nvPr/>
          </p:nvGrpSpPr>
          <p:grpSpPr>
            <a:xfrm>
              <a:off x="1037558" y="1385723"/>
              <a:ext cx="6492240" cy="1209652"/>
              <a:chOff x="1037558" y="1384342"/>
              <a:chExt cx="6492240" cy="1209652"/>
            </a:xfrm>
          </p:grpSpPr>
          <p:grpSp>
            <p:nvGrpSpPr>
              <p:cNvPr id="18" name="Grupp 17">
                <a:extLst>
                  <a:ext uri="{FF2B5EF4-FFF2-40B4-BE49-F238E27FC236}">
                    <a16:creationId xmlns:a16="http://schemas.microsoft.com/office/drawing/2014/main" id="{83F789E8-3660-C549-A32B-4B96FECB7D71}"/>
                  </a:ext>
                </a:extLst>
              </p:cNvPr>
              <p:cNvGrpSpPr/>
              <p:nvPr/>
            </p:nvGrpSpPr>
            <p:grpSpPr>
              <a:xfrm>
                <a:off x="1037558" y="1384342"/>
                <a:ext cx="6492240" cy="1209652"/>
                <a:chOff x="1218628" y="1791748"/>
                <a:chExt cx="6492240" cy="1209652"/>
              </a:xfrm>
            </p:grpSpPr>
            <p:pic>
              <p:nvPicPr>
                <p:cNvPr id="3" name="Bildobjekt 2">
                  <a:extLst>
                    <a:ext uri="{FF2B5EF4-FFF2-40B4-BE49-F238E27FC236}">
                      <a16:creationId xmlns:a16="http://schemas.microsoft.com/office/drawing/2014/main" id="{3B9ED35B-1A87-7C41-8135-AE43D0A9AA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29332"/>
                <a:stretch/>
              </p:blipFill>
              <p:spPr>
                <a:xfrm>
                  <a:off x="1218628" y="1791748"/>
                  <a:ext cx="6492240" cy="1209652"/>
                </a:xfrm>
                <a:prstGeom prst="roundRect">
                  <a:avLst>
                    <a:gd name="adj" fmla="val 12526"/>
                  </a:avLst>
                </a:prstGeom>
              </p:spPr>
            </p:pic>
            <p:pic>
              <p:nvPicPr>
                <p:cNvPr id="15" name="Bildobjekt 14">
                  <a:extLst>
                    <a:ext uri="{FF2B5EF4-FFF2-40B4-BE49-F238E27FC236}">
                      <a16:creationId xmlns:a16="http://schemas.microsoft.com/office/drawing/2014/main" id="{194997D9-370E-1C4A-AE64-4B108D0B74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328383" y="2470285"/>
                  <a:ext cx="404385" cy="221760"/>
                </a:xfrm>
                <a:prstGeom prst="rect">
                  <a:avLst/>
                </a:prstGeom>
              </p:spPr>
            </p:pic>
            <p:pic>
              <p:nvPicPr>
                <p:cNvPr id="16" name="Bildobjekt 15">
                  <a:extLst>
                    <a:ext uri="{FF2B5EF4-FFF2-40B4-BE49-F238E27FC236}">
                      <a16:creationId xmlns:a16="http://schemas.microsoft.com/office/drawing/2014/main" id="{9CEAB8B7-5620-2743-850F-34996D6FA3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876475" y="1843303"/>
                  <a:ext cx="1744208" cy="323699"/>
                </a:xfrm>
                <a:prstGeom prst="rect">
                  <a:avLst/>
                </a:prstGeom>
              </p:spPr>
            </p:pic>
          </p:grpSp>
          <p:pic>
            <p:nvPicPr>
              <p:cNvPr id="6" name="Bildobjekt 5">
                <a:extLst>
                  <a:ext uri="{FF2B5EF4-FFF2-40B4-BE49-F238E27FC236}">
                    <a16:creationId xmlns:a16="http://schemas.microsoft.com/office/drawing/2014/main" id="{3CB64BD9-DFF6-C649-BEB5-463EA264F5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92124" y="2062880"/>
                <a:ext cx="332637" cy="221759"/>
              </a:xfrm>
              <a:prstGeom prst="rect">
                <a:avLst/>
              </a:prstGeom>
            </p:spPr>
          </p:pic>
        </p:grpSp>
        <p:pic>
          <p:nvPicPr>
            <p:cNvPr id="9" name="Bildobjekt 8">
              <a:extLst>
                <a:ext uri="{FF2B5EF4-FFF2-40B4-BE49-F238E27FC236}">
                  <a16:creationId xmlns:a16="http://schemas.microsoft.com/office/drawing/2014/main" id="{DE599BE1-E482-A646-B460-6FA064AF1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09835" y="2063607"/>
              <a:ext cx="421704" cy="221759"/>
            </a:xfrm>
            <a:prstGeom prst="rect">
              <a:avLst/>
            </a:prstGeom>
          </p:spPr>
        </p:pic>
      </p:grp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DE1A8A2A-FEE1-3A40-AEDC-54E5FC2F44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9381" y="2966680"/>
            <a:ext cx="3820850" cy="364335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7AE99D67-57EC-B942-B79F-BA6DE97C20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7563" y="3618320"/>
            <a:ext cx="290563" cy="213365"/>
          </a:xfrm>
          <a:prstGeom prst="rect">
            <a:avLst/>
          </a:prstGeom>
        </p:spPr>
      </p:pic>
      <p:pic>
        <p:nvPicPr>
          <p:cNvPr id="35" name="Bildobjekt 34">
            <a:extLst>
              <a:ext uri="{FF2B5EF4-FFF2-40B4-BE49-F238E27FC236}">
                <a16:creationId xmlns:a16="http://schemas.microsoft.com/office/drawing/2014/main" id="{8157EA8F-9347-4246-8F31-EE35F9A24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9943" y="688598"/>
            <a:ext cx="1145739" cy="1145739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</p:pic>
      <p:sp>
        <p:nvSpPr>
          <p:cNvPr id="36" name="Rektangel 35">
            <a:extLst>
              <a:ext uri="{FF2B5EF4-FFF2-40B4-BE49-F238E27FC236}">
                <a16:creationId xmlns:a16="http://schemas.microsoft.com/office/drawing/2014/main" id="{0D8FEA62-5C45-E24B-B0E9-6EAFCA3D7E53}"/>
              </a:ext>
            </a:extLst>
          </p:cNvPr>
          <p:cNvSpPr/>
          <p:nvPr/>
        </p:nvSpPr>
        <p:spPr>
          <a:xfrm>
            <a:off x="5211651" y="4375851"/>
            <a:ext cx="550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800" b="1" dirty="0">
                <a:solidFill>
                  <a:srgbClr val="9E2903"/>
                </a:solidFill>
              </a:rPr>
              <a:t>40</a:t>
            </a: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80AECA4B-A230-6E43-A6B2-6F8E6DB67AB8}"/>
              </a:ext>
            </a:extLst>
          </p:cNvPr>
          <p:cNvSpPr/>
          <p:nvPr/>
        </p:nvSpPr>
        <p:spPr>
          <a:xfrm>
            <a:off x="2666757" y="5584687"/>
            <a:ext cx="4601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De måste spara 40 kr för att kunna köpa spelet.</a:t>
            </a:r>
          </a:p>
        </p:txBody>
      </p:sp>
    </p:spTree>
    <p:extLst>
      <p:ext uri="{BB962C8B-B14F-4D97-AF65-F5344CB8AC3E}">
        <p14:creationId xmlns:p14="http://schemas.microsoft.com/office/powerpoint/2010/main" val="118760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2" grpId="0"/>
      <p:bldP spid="21" grpId="0"/>
      <p:bldP spid="22" grpId="0"/>
      <p:bldP spid="36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 1">
            <a:extLst>
              <a:ext uri="{FF2B5EF4-FFF2-40B4-BE49-F238E27FC236}">
                <a16:creationId xmlns:a16="http://schemas.microsoft.com/office/drawing/2014/main" id="{A137430A-1E32-C045-9B9E-E7314C299306}"/>
              </a:ext>
            </a:extLst>
          </p:cNvPr>
          <p:cNvGrpSpPr/>
          <p:nvPr/>
        </p:nvGrpSpPr>
        <p:grpSpPr>
          <a:xfrm>
            <a:off x="2806212" y="3066827"/>
            <a:ext cx="3531576" cy="1287554"/>
            <a:chOff x="4673168" y="4604265"/>
            <a:chExt cx="3531576" cy="1287554"/>
          </a:xfrm>
        </p:grpSpPr>
        <p:pic>
          <p:nvPicPr>
            <p:cNvPr id="3" name="Bildobjekt 2">
              <a:extLst>
                <a:ext uri="{FF2B5EF4-FFF2-40B4-BE49-F238E27FC236}">
                  <a16:creationId xmlns:a16="http://schemas.microsoft.com/office/drawing/2014/main" id="{18CDCDE8-A6B8-C446-BF5A-76CC53859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73168" y="4604265"/>
              <a:ext cx="3531576" cy="1287554"/>
            </a:xfrm>
            <a:prstGeom prst="rect">
              <a:avLst/>
            </a:prstGeom>
          </p:spPr>
        </p:pic>
        <p:pic>
          <p:nvPicPr>
            <p:cNvPr id="4" name="Bildobjekt 3">
              <a:extLst>
                <a:ext uri="{FF2B5EF4-FFF2-40B4-BE49-F238E27FC236}">
                  <a16:creationId xmlns:a16="http://schemas.microsoft.com/office/drawing/2014/main" id="{E352E733-D806-394B-9102-85840F1F2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3845" y="5297999"/>
              <a:ext cx="3170227" cy="369332"/>
            </a:xfrm>
            <a:prstGeom prst="rect">
              <a:avLst/>
            </a:prstGeom>
          </p:spPr>
        </p:pic>
      </p:grpSp>
      <p:pic>
        <p:nvPicPr>
          <p:cNvPr id="5" name="Bildobjekt 4">
            <a:extLst>
              <a:ext uri="{FF2B5EF4-FFF2-40B4-BE49-F238E27FC236}">
                <a16:creationId xmlns:a16="http://schemas.microsoft.com/office/drawing/2014/main" id="{91D476DE-FCD3-574B-BBAB-DCBBD35E7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586" y="3818059"/>
            <a:ext cx="628733" cy="282719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8659D5BB-DF16-504B-9DC2-98A50FC4F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628" y="3803867"/>
            <a:ext cx="628733" cy="282719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6FCE8E08-4C55-9848-AC7B-7F50DA0D8411}"/>
              </a:ext>
            </a:extLst>
          </p:cNvPr>
          <p:cNvSpPr/>
          <p:nvPr/>
        </p:nvSpPr>
        <p:spPr>
          <a:xfrm>
            <a:off x="1704639" y="1108411"/>
            <a:ext cx="6340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När man tar ett tal </a:t>
            </a:r>
            <a:r>
              <a:rPr lang="sv-SE" dirty="0">
                <a:solidFill>
                  <a:srgbClr val="9E2903"/>
                </a:solidFill>
              </a:rPr>
              <a:t>minus </a:t>
            </a:r>
            <a:r>
              <a:rPr lang="sv-SE" dirty="0"/>
              <a:t>ett annat tal kallas det för </a:t>
            </a:r>
            <a:r>
              <a:rPr lang="sv-SE" i="1" dirty="0">
                <a:solidFill>
                  <a:srgbClr val="9E2903"/>
                </a:solidFill>
              </a:rPr>
              <a:t>subtraktion</a:t>
            </a:r>
            <a:r>
              <a:rPr lang="sv-SE" dirty="0"/>
              <a:t>.   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3929D83B-235B-E746-AE8A-856280954FF0}"/>
              </a:ext>
            </a:extLst>
          </p:cNvPr>
          <p:cNvSpPr/>
          <p:nvPr/>
        </p:nvSpPr>
        <p:spPr>
          <a:xfrm>
            <a:off x="2704720" y="1511387"/>
            <a:ext cx="42244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Talen som man subtraherar kallas </a:t>
            </a:r>
            <a:r>
              <a:rPr lang="sv-SE" i="1" dirty="0">
                <a:solidFill>
                  <a:srgbClr val="9E2903"/>
                </a:solidFill>
              </a:rPr>
              <a:t>termer</a:t>
            </a:r>
            <a:r>
              <a:rPr lang="sv-SE" dirty="0"/>
              <a:t>.   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1DCE7116-8049-B142-BE5A-A58D344B27B2}"/>
              </a:ext>
            </a:extLst>
          </p:cNvPr>
          <p:cNvSpPr/>
          <p:nvPr/>
        </p:nvSpPr>
        <p:spPr>
          <a:xfrm>
            <a:off x="3386955" y="1939959"/>
            <a:ext cx="2424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Svaret kallas </a:t>
            </a:r>
            <a:r>
              <a:rPr lang="sv-SE" i="1" dirty="0">
                <a:solidFill>
                  <a:srgbClr val="9E2903"/>
                </a:solidFill>
              </a:rPr>
              <a:t>differens</a:t>
            </a:r>
            <a:r>
              <a:rPr lang="sv-SE" dirty="0"/>
              <a:t>.   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D920BC99-5041-0347-90F4-6225F7667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474" y="3790542"/>
            <a:ext cx="1121078" cy="29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5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B43CED9-D30B-B545-8809-207969304BCF}"/>
              </a:ext>
            </a:extLst>
          </p:cNvPr>
          <p:cNvSpPr/>
          <p:nvPr/>
        </p:nvSpPr>
        <p:spPr>
          <a:xfrm>
            <a:off x="3690646" y="264786"/>
            <a:ext cx="98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i="1" dirty="0">
                <a:solidFill>
                  <a:srgbClr val="8E2503"/>
                </a:solidFill>
                <a:latin typeface="+mj-lt"/>
              </a:rPr>
              <a:t>Exempel</a:t>
            </a:r>
            <a:endParaRPr lang="sv-SE" i="1" dirty="0">
              <a:solidFill>
                <a:srgbClr val="8E2503"/>
              </a:solidFill>
              <a:effectLst/>
              <a:latin typeface="+mj-lt"/>
            </a:endParaRPr>
          </a:p>
        </p:txBody>
      </p:sp>
      <p:graphicFrame>
        <p:nvGraphicFramePr>
          <p:cNvPr id="7" name="Tabell 6">
            <a:extLst>
              <a:ext uri="{FF2B5EF4-FFF2-40B4-BE49-F238E27FC236}">
                <a16:creationId xmlns:a16="http://schemas.microsoft.com/office/drawing/2014/main" id="{FE4D95EC-B2BF-D440-BC09-BCD949153C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806941"/>
              </p:ext>
            </p:extLst>
          </p:nvPr>
        </p:nvGraphicFramePr>
        <p:xfrm>
          <a:off x="3139594" y="2204644"/>
          <a:ext cx="1721493" cy="274320"/>
        </p:xfrm>
        <a:graphic>
          <a:graphicData uri="http://schemas.openxmlformats.org/drawingml/2006/table">
            <a:tbl>
              <a:tblPr/>
              <a:tblGrid>
                <a:gridCol w="1721493">
                  <a:extLst>
                    <a:ext uri="{9D8B030D-6E8A-4147-A177-3AD203B41FA5}">
                      <a16:colId xmlns:a16="http://schemas.microsoft.com/office/drawing/2014/main" val="16366554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v-SE" dirty="0">
                          <a:effectLst/>
                          <a:latin typeface="Bradley Hand" pitchFamily="2" charset="77"/>
                        </a:rPr>
                        <a:t>225 </a:t>
                      </a:r>
                      <a:r>
                        <a:rPr lang="sv-SE" dirty="0">
                          <a:effectLst/>
                          <a:latin typeface="+mn-lt"/>
                        </a:rPr>
                        <a:t>–</a:t>
                      </a:r>
                      <a:r>
                        <a:rPr lang="sv-SE" dirty="0">
                          <a:effectLst/>
                          <a:latin typeface="Bradley Hand" pitchFamily="2" charset="77"/>
                        </a:rPr>
                        <a:t> 50 </a:t>
                      </a:r>
                      <a:r>
                        <a:rPr lang="sv-SE" dirty="0">
                          <a:effectLst/>
                          <a:latin typeface="+mn-lt"/>
                        </a:rPr>
                        <a:t>=</a:t>
                      </a:r>
                      <a:r>
                        <a:rPr lang="sv-SE" dirty="0">
                          <a:effectLst/>
                          <a:latin typeface="Bradley Hand" pitchFamily="2" charset="77"/>
                        </a:rPr>
                        <a:t>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7915931"/>
                  </a:ext>
                </a:extLst>
              </a:tr>
            </a:tbl>
          </a:graphicData>
        </a:graphic>
      </p:graphicFrame>
      <p:graphicFrame>
        <p:nvGraphicFramePr>
          <p:cNvPr id="8" name="Tabell 7">
            <a:extLst>
              <a:ext uri="{FF2B5EF4-FFF2-40B4-BE49-F238E27FC236}">
                <a16:creationId xmlns:a16="http://schemas.microsoft.com/office/drawing/2014/main" id="{50A9A048-03A6-B44B-A082-30334ED9C6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583631"/>
              </p:ext>
            </p:extLst>
          </p:nvPr>
        </p:nvGraphicFramePr>
        <p:xfrm>
          <a:off x="4395105" y="2214095"/>
          <a:ext cx="762707" cy="274320"/>
        </p:xfrm>
        <a:graphic>
          <a:graphicData uri="http://schemas.openxmlformats.org/drawingml/2006/table">
            <a:tbl>
              <a:tblPr/>
              <a:tblGrid>
                <a:gridCol w="762707">
                  <a:extLst>
                    <a:ext uri="{9D8B030D-6E8A-4147-A177-3AD203B41FA5}">
                      <a16:colId xmlns:a16="http://schemas.microsoft.com/office/drawing/2014/main" val="16366554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v-SE" dirty="0">
                          <a:effectLst/>
                          <a:latin typeface="Bradley Hand" pitchFamily="2" charset="77"/>
                        </a:rPr>
                        <a:t>175 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7915931"/>
                  </a:ext>
                </a:extLst>
              </a:tr>
            </a:tbl>
          </a:graphicData>
        </a:graphic>
      </p:graphicFrame>
      <p:graphicFrame>
        <p:nvGraphicFramePr>
          <p:cNvPr id="17" name="Tabell 16">
            <a:extLst>
              <a:ext uri="{FF2B5EF4-FFF2-40B4-BE49-F238E27FC236}">
                <a16:creationId xmlns:a16="http://schemas.microsoft.com/office/drawing/2014/main" id="{558A090D-E99E-BB4F-B645-B08E8078AD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227414"/>
              </p:ext>
            </p:extLst>
          </p:nvPr>
        </p:nvGraphicFramePr>
        <p:xfrm>
          <a:off x="1784917" y="1440489"/>
          <a:ext cx="4464585" cy="274320"/>
        </p:xfrm>
        <a:graphic>
          <a:graphicData uri="http://schemas.openxmlformats.org/drawingml/2006/table">
            <a:tbl>
              <a:tblPr/>
              <a:tblGrid>
                <a:gridCol w="4464585">
                  <a:extLst>
                    <a:ext uri="{9D8B030D-6E8A-4147-A177-3AD203B41FA5}">
                      <a16:colId xmlns:a16="http://schemas.microsoft.com/office/drawing/2014/main" val="3592561623"/>
                    </a:ext>
                  </a:extLst>
                </a:gridCol>
              </a:tblGrid>
              <a:tr h="42208">
                <a:tc>
                  <a:txBody>
                    <a:bodyPr/>
                    <a:lstStyle/>
                    <a:p>
                      <a:r>
                        <a:rPr lang="sv-SE" b="1" dirty="0">
                          <a:effectLst/>
                          <a:latin typeface="+mn-lt"/>
                        </a:rPr>
                        <a:t>Hur många sidor har han kvar att läsa?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453111"/>
                  </a:ext>
                </a:extLst>
              </a:tr>
            </a:tbl>
          </a:graphicData>
        </a:graphic>
      </p:graphicFrame>
      <p:graphicFrame>
        <p:nvGraphicFramePr>
          <p:cNvPr id="18" name="Tabell 17">
            <a:extLst>
              <a:ext uri="{FF2B5EF4-FFF2-40B4-BE49-F238E27FC236}">
                <a16:creationId xmlns:a16="http://schemas.microsoft.com/office/drawing/2014/main" id="{D48B95CE-E321-344C-9D91-73C1BC4A3C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806650"/>
              </p:ext>
            </p:extLst>
          </p:nvPr>
        </p:nvGraphicFramePr>
        <p:xfrm>
          <a:off x="2488862" y="2778144"/>
          <a:ext cx="1721493" cy="274320"/>
        </p:xfrm>
        <a:graphic>
          <a:graphicData uri="http://schemas.openxmlformats.org/drawingml/2006/table">
            <a:tbl>
              <a:tblPr/>
              <a:tblGrid>
                <a:gridCol w="1721493">
                  <a:extLst>
                    <a:ext uri="{9D8B030D-6E8A-4147-A177-3AD203B41FA5}">
                      <a16:colId xmlns:a16="http://schemas.microsoft.com/office/drawing/2014/main" val="16366554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v-SE" u="sng" dirty="0">
                          <a:effectLst/>
                          <a:latin typeface="Bradley Hand" pitchFamily="2" charset="77"/>
                        </a:rPr>
                        <a:t>Svar</a:t>
                      </a:r>
                      <a:r>
                        <a:rPr lang="sv-SE" u="none" dirty="0">
                          <a:effectLst/>
                          <a:latin typeface="Bradley Hand" pitchFamily="2" charset="77"/>
                        </a:rPr>
                        <a:t> :</a:t>
                      </a:r>
                      <a:endParaRPr lang="sv-SE" dirty="0">
                        <a:effectLst/>
                        <a:latin typeface="Bradley Hand" pitchFamily="2" charset="77"/>
                      </a:endParaRP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7915931"/>
                  </a:ext>
                </a:extLst>
              </a:tr>
            </a:tbl>
          </a:graphicData>
        </a:graphic>
      </p:graphicFrame>
      <p:graphicFrame>
        <p:nvGraphicFramePr>
          <p:cNvPr id="19" name="Tabell 18">
            <a:extLst>
              <a:ext uri="{FF2B5EF4-FFF2-40B4-BE49-F238E27FC236}">
                <a16:creationId xmlns:a16="http://schemas.microsoft.com/office/drawing/2014/main" id="{E011193A-1E08-DE42-A7BF-FC9A745C2B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646757"/>
              </p:ext>
            </p:extLst>
          </p:nvPr>
        </p:nvGraphicFramePr>
        <p:xfrm>
          <a:off x="3225209" y="2778144"/>
          <a:ext cx="4268667" cy="274320"/>
        </p:xfrm>
        <a:graphic>
          <a:graphicData uri="http://schemas.openxmlformats.org/drawingml/2006/table">
            <a:tbl>
              <a:tblPr/>
              <a:tblGrid>
                <a:gridCol w="4268667">
                  <a:extLst>
                    <a:ext uri="{9D8B030D-6E8A-4147-A177-3AD203B41FA5}">
                      <a16:colId xmlns:a16="http://schemas.microsoft.com/office/drawing/2014/main" val="16366554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v-SE" dirty="0">
                          <a:effectLst/>
                          <a:latin typeface="Bradley Hand" pitchFamily="2" charset="77"/>
                        </a:rPr>
                        <a:t>Han har 175 sidor kvar att läsa.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7915931"/>
                  </a:ext>
                </a:extLst>
              </a:tr>
            </a:tbl>
          </a:graphicData>
        </a:graphic>
      </p:graphicFrame>
      <p:grpSp>
        <p:nvGrpSpPr>
          <p:cNvPr id="10" name="Grupp 9">
            <a:extLst>
              <a:ext uri="{FF2B5EF4-FFF2-40B4-BE49-F238E27FC236}">
                <a16:creationId xmlns:a16="http://schemas.microsoft.com/office/drawing/2014/main" id="{4701ED40-4C5C-2947-A80A-95C31C5B0925}"/>
              </a:ext>
            </a:extLst>
          </p:cNvPr>
          <p:cNvGrpSpPr/>
          <p:nvPr/>
        </p:nvGrpSpPr>
        <p:grpSpPr>
          <a:xfrm>
            <a:off x="1784917" y="974710"/>
            <a:ext cx="7187633" cy="799205"/>
            <a:chOff x="1784917" y="974710"/>
            <a:chExt cx="7187633" cy="799205"/>
          </a:xfrm>
        </p:grpSpPr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1B9679B8-E4D7-1E47-9537-3BC049404E6A}"/>
                </a:ext>
              </a:extLst>
            </p:cNvPr>
            <p:cNvSpPr/>
            <p:nvPr/>
          </p:nvSpPr>
          <p:spPr>
            <a:xfrm>
              <a:off x="1784917" y="974710"/>
              <a:ext cx="552048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b="1" dirty="0"/>
                <a:t>William har läst 50 sidor i en bok som har 225 sidor. </a:t>
              </a:r>
            </a:p>
          </p:txBody>
        </p:sp>
        <p:pic>
          <p:nvPicPr>
            <p:cNvPr id="9" name="Bildobjekt 8">
              <a:extLst>
                <a:ext uri="{FF2B5EF4-FFF2-40B4-BE49-F238E27FC236}">
                  <a16:creationId xmlns:a16="http://schemas.microsoft.com/office/drawing/2014/main" id="{C18FC6C0-4843-D241-B0B5-C7106294BA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l="5861" t="52568" r="4648"/>
            <a:stretch/>
          </p:blipFill>
          <p:spPr>
            <a:xfrm>
              <a:off x="7032834" y="1122517"/>
              <a:ext cx="1939716" cy="651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256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B43CED9-D30B-B545-8809-207969304BCF}"/>
              </a:ext>
            </a:extLst>
          </p:cNvPr>
          <p:cNvSpPr/>
          <p:nvPr/>
        </p:nvSpPr>
        <p:spPr>
          <a:xfrm>
            <a:off x="3690646" y="321785"/>
            <a:ext cx="98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i="1" dirty="0">
                <a:solidFill>
                  <a:srgbClr val="8E2503"/>
                </a:solidFill>
                <a:latin typeface="+mj-lt"/>
              </a:rPr>
              <a:t>Exempel</a:t>
            </a:r>
            <a:endParaRPr lang="sv-SE" i="1" dirty="0">
              <a:solidFill>
                <a:srgbClr val="8E2503"/>
              </a:solidFill>
              <a:effectLst/>
              <a:latin typeface="+mj-lt"/>
            </a:endParaRPr>
          </a:p>
        </p:txBody>
      </p:sp>
      <p:graphicFrame>
        <p:nvGraphicFramePr>
          <p:cNvPr id="7" name="Tabell 6">
            <a:extLst>
              <a:ext uri="{FF2B5EF4-FFF2-40B4-BE49-F238E27FC236}">
                <a16:creationId xmlns:a16="http://schemas.microsoft.com/office/drawing/2014/main" id="{FE4D95EC-B2BF-D440-BC09-BCD949153C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442690"/>
              </p:ext>
            </p:extLst>
          </p:nvPr>
        </p:nvGraphicFramePr>
        <p:xfrm>
          <a:off x="3182456" y="2780878"/>
          <a:ext cx="1721493" cy="274320"/>
        </p:xfrm>
        <a:graphic>
          <a:graphicData uri="http://schemas.openxmlformats.org/drawingml/2006/table">
            <a:tbl>
              <a:tblPr/>
              <a:tblGrid>
                <a:gridCol w="1721493">
                  <a:extLst>
                    <a:ext uri="{9D8B030D-6E8A-4147-A177-3AD203B41FA5}">
                      <a16:colId xmlns:a16="http://schemas.microsoft.com/office/drawing/2014/main" val="16366554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v-SE" dirty="0">
                          <a:effectLst/>
                          <a:latin typeface="Bradley Hand" pitchFamily="2" charset="77"/>
                        </a:rPr>
                        <a:t>132 </a:t>
                      </a:r>
                      <a:r>
                        <a:rPr lang="sv-SE" dirty="0">
                          <a:effectLst/>
                          <a:latin typeface="+mn-lt"/>
                        </a:rPr>
                        <a:t>+</a:t>
                      </a:r>
                      <a:r>
                        <a:rPr lang="sv-SE" dirty="0">
                          <a:effectLst/>
                          <a:latin typeface="Bradley Hand" pitchFamily="2" charset="77"/>
                        </a:rPr>
                        <a:t> 15 </a:t>
                      </a:r>
                      <a:r>
                        <a:rPr lang="sv-SE" dirty="0">
                          <a:effectLst/>
                          <a:latin typeface="+mn-lt"/>
                        </a:rPr>
                        <a:t>=</a:t>
                      </a:r>
                      <a:r>
                        <a:rPr lang="sv-SE" dirty="0">
                          <a:effectLst/>
                          <a:latin typeface="Bradley Hand" pitchFamily="2" charset="77"/>
                        </a:rPr>
                        <a:t>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7915931"/>
                  </a:ext>
                </a:extLst>
              </a:tr>
            </a:tbl>
          </a:graphicData>
        </a:graphic>
      </p:graphicFrame>
      <p:graphicFrame>
        <p:nvGraphicFramePr>
          <p:cNvPr id="8" name="Tabell 7">
            <a:extLst>
              <a:ext uri="{FF2B5EF4-FFF2-40B4-BE49-F238E27FC236}">
                <a16:creationId xmlns:a16="http://schemas.microsoft.com/office/drawing/2014/main" id="{50A9A048-03A6-B44B-A082-30334ED9C6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659494"/>
              </p:ext>
            </p:extLst>
          </p:nvPr>
        </p:nvGraphicFramePr>
        <p:xfrm>
          <a:off x="4298858" y="2769491"/>
          <a:ext cx="762707" cy="274320"/>
        </p:xfrm>
        <a:graphic>
          <a:graphicData uri="http://schemas.openxmlformats.org/drawingml/2006/table">
            <a:tbl>
              <a:tblPr/>
              <a:tblGrid>
                <a:gridCol w="762707">
                  <a:extLst>
                    <a:ext uri="{9D8B030D-6E8A-4147-A177-3AD203B41FA5}">
                      <a16:colId xmlns:a16="http://schemas.microsoft.com/office/drawing/2014/main" val="16366554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v-SE" dirty="0">
                          <a:effectLst/>
                          <a:latin typeface="Bradley Hand" pitchFamily="2" charset="77"/>
                        </a:rPr>
                        <a:t>147 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7915931"/>
                  </a:ext>
                </a:extLst>
              </a:tr>
            </a:tbl>
          </a:graphicData>
        </a:graphic>
      </p:graphicFrame>
      <p:graphicFrame>
        <p:nvGraphicFramePr>
          <p:cNvPr id="17" name="Tabell 16">
            <a:extLst>
              <a:ext uri="{FF2B5EF4-FFF2-40B4-BE49-F238E27FC236}">
                <a16:creationId xmlns:a16="http://schemas.microsoft.com/office/drawing/2014/main" id="{558A090D-E99E-BB4F-B645-B08E8078AD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5143829"/>
              </p:ext>
            </p:extLst>
          </p:nvPr>
        </p:nvGraphicFramePr>
        <p:xfrm>
          <a:off x="1768049" y="1784396"/>
          <a:ext cx="4464585" cy="274320"/>
        </p:xfrm>
        <a:graphic>
          <a:graphicData uri="http://schemas.openxmlformats.org/drawingml/2006/table">
            <a:tbl>
              <a:tblPr/>
              <a:tblGrid>
                <a:gridCol w="4464585">
                  <a:extLst>
                    <a:ext uri="{9D8B030D-6E8A-4147-A177-3AD203B41FA5}">
                      <a16:colId xmlns:a16="http://schemas.microsoft.com/office/drawing/2014/main" val="3592561623"/>
                    </a:ext>
                  </a:extLst>
                </a:gridCol>
              </a:tblGrid>
              <a:tr h="42208">
                <a:tc>
                  <a:txBody>
                    <a:bodyPr/>
                    <a:lstStyle/>
                    <a:p>
                      <a:r>
                        <a:rPr lang="sv-SE" b="1" dirty="0">
                          <a:effectLst/>
                          <a:latin typeface="+mn-lt"/>
                        </a:rPr>
                        <a:t>Hur många frimärken har Samira nu?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453111"/>
                  </a:ext>
                </a:extLst>
              </a:tr>
            </a:tbl>
          </a:graphicData>
        </a:graphic>
      </p:graphicFrame>
      <p:graphicFrame>
        <p:nvGraphicFramePr>
          <p:cNvPr id="18" name="Tabell 17">
            <a:extLst>
              <a:ext uri="{FF2B5EF4-FFF2-40B4-BE49-F238E27FC236}">
                <a16:creationId xmlns:a16="http://schemas.microsoft.com/office/drawing/2014/main" id="{D48B95CE-E321-344C-9D91-73C1BC4A3C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646175"/>
              </p:ext>
            </p:extLst>
          </p:nvPr>
        </p:nvGraphicFramePr>
        <p:xfrm>
          <a:off x="2531724" y="3354378"/>
          <a:ext cx="1721493" cy="274320"/>
        </p:xfrm>
        <a:graphic>
          <a:graphicData uri="http://schemas.openxmlformats.org/drawingml/2006/table">
            <a:tbl>
              <a:tblPr/>
              <a:tblGrid>
                <a:gridCol w="1721493">
                  <a:extLst>
                    <a:ext uri="{9D8B030D-6E8A-4147-A177-3AD203B41FA5}">
                      <a16:colId xmlns:a16="http://schemas.microsoft.com/office/drawing/2014/main" val="16366554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v-SE" u="sng" dirty="0">
                          <a:effectLst/>
                          <a:latin typeface="Bradley Hand" pitchFamily="2" charset="77"/>
                        </a:rPr>
                        <a:t>Svar</a:t>
                      </a:r>
                      <a:r>
                        <a:rPr lang="sv-SE" u="none" dirty="0">
                          <a:effectLst/>
                          <a:latin typeface="Bradley Hand" pitchFamily="2" charset="77"/>
                        </a:rPr>
                        <a:t> :</a:t>
                      </a:r>
                      <a:endParaRPr lang="sv-SE" dirty="0">
                        <a:effectLst/>
                        <a:latin typeface="Bradley Hand" pitchFamily="2" charset="77"/>
                      </a:endParaRP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7915931"/>
                  </a:ext>
                </a:extLst>
              </a:tr>
            </a:tbl>
          </a:graphicData>
        </a:graphic>
      </p:graphicFrame>
      <p:graphicFrame>
        <p:nvGraphicFramePr>
          <p:cNvPr id="19" name="Tabell 18">
            <a:extLst>
              <a:ext uri="{FF2B5EF4-FFF2-40B4-BE49-F238E27FC236}">
                <a16:creationId xmlns:a16="http://schemas.microsoft.com/office/drawing/2014/main" id="{E011193A-1E08-DE42-A7BF-FC9A745C2B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525450"/>
              </p:ext>
            </p:extLst>
          </p:nvPr>
        </p:nvGraphicFramePr>
        <p:xfrm>
          <a:off x="3268071" y="3354378"/>
          <a:ext cx="4268667" cy="274320"/>
        </p:xfrm>
        <a:graphic>
          <a:graphicData uri="http://schemas.openxmlformats.org/drawingml/2006/table">
            <a:tbl>
              <a:tblPr/>
              <a:tblGrid>
                <a:gridCol w="4268667">
                  <a:extLst>
                    <a:ext uri="{9D8B030D-6E8A-4147-A177-3AD203B41FA5}">
                      <a16:colId xmlns:a16="http://schemas.microsoft.com/office/drawing/2014/main" val="16366554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v-SE" dirty="0">
                          <a:effectLst/>
                          <a:latin typeface="Bradley Hand" pitchFamily="2" charset="77"/>
                        </a:rPr>
                        <a:t>Samira har nu 147 frimärken.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7915931"/>
                  </a:ext>
                </a:extLst>
              </a:tr>
            </a:tbl>
          </a:graphicData>
        </a:graphic>
      </p:graphicFrame>
      <p:grpSp>
        <p:nvGrpSpPr>
          <p:cNvPr id="9" name="Grupp 8">
            <a:extLst>
              <a:ext uri="{FF2B5EF4-FFF2-40B4-BE49-F238E27FC236}">
                <a16:creationId xmlns:a16="http://schemas.microsoft.com/office/drawing/2014/main" id="{9096B1AE-352B-784B-AD92-828FB17E1646}"/>
              </a:ext>
            </a:extLst>
          </p:cNvPr>
          <p:cNvGrpSpPr/>
          <p:nvPr/>
        </p:nvGrpSpPr>
        <p:grpSpPr>
          <a:xfrm>
            <a:off x="1720811" y="896439"/>
            <a:ext cx="6549798" cy="1225039"/>
            <a:chOff x="1720811" y="896439"/>
            <a:chExt cx="6549798" cy="1225039"/>
          </a:xfrm>
        </p:grpSpPr>
        <p:pic>
          <p:nvPicPr>
            <p:cNvPr id="4" name="Bildobjekt 3">
              <a:extLst>
                <a:ext uri="{FF2B5EF4-FFF2-40B4-BE49-F238E27FC236}">
                  <a16:creationId xmlns:a16="http://schemas.microsoft.com/office/drawing/2014/main" id="{B87F9C85-0ACE-6F45-A978-5F62CAE24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32520" y="896439"/>
              <a:ext cx="1438089" cy="1225039"/>
            </a:xfrm>
            <a:prstGeom prst="rect">
              <a:avLst/>
            </a:prstGeom>
          </p:spPr>
        </p:pic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A47947EE-06CF-1D46-BC5C-A9A5EB3B774B}"/>
                </a:ext>
              </a:extLst>
            </p:cNvPr>
            <p:cNvSpPr/>
            <p:nvPr/>
          </p:nvSpPr>
          <p:spPr>
            <a:xfrm>
              <a:off x="1720811" y="960973"/>
              <a:ext cx="492923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b="1" dirty="0"/>
                <a:t>Samira samlar på frimärken och har 132 stycken. Av mormor får Samira 15 frimärken till.</a:t>
              </a:r>
              <a:endParaRPr lang="sv-SE" i="1" dirty="0">
                <a:solidFill>
                  <a:srgbClr val="8E2503"/>
                </a:solidFill>
                <a:effectLst/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514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B43CED9-D30B-B545-8809-207969304BCF}"/>
              </a:ext>
            </a:extLst>
          </p:cNvPr>
          <p:cNvSpPr/>
          <p:nvPr/>
        </p:nvSpPr>
        <p:spPr>
          <a:xfrm>
            <a:off x="3690646" y="264786"/>
            <a:ext cx="98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i="1" dirty="0">
                <a:solidFill>
                  <a:srgbClr val="8E2503"/>
                </a:solidFill>
                <a:latin typeface="+mj-lt"/>
              </a:rPr>
              <a:t>Exempel</a:t>
            </a:r>
            <a:endParaRPr lang="sv-SE" i="1" dirty="0">
              <a:solidFill>
                <a:srgbClr val="8E2503"/>
              </a:solidFill>
              <a:effectLst/>
              <a:latin typeface="+mj-lt"/>
            </a:endParaRPr>
          </a:p>
        </p:txBody>
      </p:sp>
      <p:graphicFrame>
        <p:nvGraphicFramePr>
          <p:cNvPr id="17" name="Tabell 16">
            <a:extLst>
              <a:ext uri="{FF2B5EF4-FFF2-40B4-BE49-F238E27FC236}">
                <a16:creationId xmlns:a16="http://schemas.microsoft.com/office/drawing/2014/main" id="{F6568C38-DE9E-E844-9896-A22D2EF1A7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2320394"/>
              </p:ext>
            </p:extLst>
          </p:nvPr>
        </p:nvGraphicFramePr>
        <p:xfrm>
          <a:off x="2463955" y="965559"/>
          <a:ext cx="1443202" cy="274320"/>
        </p:xfrm>
        <a:graphic>
          <a:graphicData uri="http://schemas.openxmlformats.org/drawingml/2006/table">
            <a:tbl>
              <a:tblPr/>
              <a:tblGrid>
                <a:gridCol w="1443202">
                  <a:extLst>
                    <a:ext uri="{9D8B030D-6E8A-4147-A177-3AD203B41FA5}">
                      <a16:colId xmlns:a16="http://schemas.microsoft.com/office/drawing/2014/main" val="35925616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v-SE" b="1" dirty="0">
                          <a:effectLst/>
                          <a:latin typeface="+mn-lt"/>
                        </a:rPr>
                        <a:t>a)  173 + 20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453111"/>
                  </a:ext>
                </a:extLst>
              </a:tr>
            </a:tbl>
          </a:graphicData>
        </a:graphic>
      </p:graphicFrame>
      <p:sp>
        <p:nvSpPr>
          <p:cNvPr id="21" name="Rektangel 20">
            <a:extLst>
              <a:ext uri="{FF2B5EF4-FFF2-40B4-BE49-F238E27FC236}">
                <a16:creationId xmlns:a16="http://schemas.microsoft.com/office/drawing/2014/main" id="{79A6C564-D49A-C04C-91CD-C7C18F41901D}"/>
              </a:ext>
            </a:extLst>
          </p:cNvPr>
          <p:cNvSpPr/>
          <p:nvPr/>
        </p:nvSpPr>
        <p:spPr>
          <a:xfrm>
            <a:off x="2423628" y="2013233"/>
            <a:ext cx="1658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a) 173 </a:t>
            </a:r>
            <a:r>
              <a:rPr lang="sv-SE" dirty="0"/>
              <a:t>+</a:t>
            </a:r>
            <a:r>
              <a:rPr lang="sv-SE" dirty="0">
                <a:latin typeface="Bradley Hand" pitchFamily="2" charset="77"/>
              </a:rPr>
              <a:t> 20 </a:t>
            </a:r>
            <a:r>
              <a:rPr lang="sv-SE" dirty="0"/>
              <a:t>=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176FF6A4-4771-5A4F-B64E-E76CCD5D888C}"/>
              </a:ext>
            </a:extLst>
          </p:cNvPr>
          <p:cNvSpPr/>
          <p:nvPr/>
        </p:nvSpPr>
        <p:spPr>
          <a:xfrm>
            <a:off x="3807650" y="2013233"/>
            <a:ext cx="630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 193</a:t>
            </a:r>
            <a:endParaRPr lang="sv-SE" dirty="0"/>
          </a:p>
        </p:txBody>
      </p:sp>
      <p:graphicFrame>
        <p:nvGraphicFramePr>
          <p:cNvPr id="9" name="Tabell 8">
            <a:extLst>
              <a:ext uri="{FF2B5EF4-FFF2-40B4-BE49-F238E27FC236}">
                <a16:creationId xmlns:a16="http://schemas.microsoft.com/office/drawing/2014/main" id="{2438FC7F-4377-5940-AE48-23748C0DB9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9788"/>
              </p:ext>
            </p:extLst>
          </p:nvPr>
        </p:nvGraphicFramePr>
        <p:xfrm>
          <a:off x="5532408" y="949293"/>
          <a:ext cx="1443202" cy="274320"/>
        </p:xfrm>
        <a:graphic>
          <a:graphicData uri="http://schemas.openxmlformats.org/drawingml/2006/table">
            <a:tbl>
              <a:tblPr/>
              <a:tblGrid>
                <a:gridCol w="1443202">
                  <a:extLst>
                    <a:ext uri="{9D8B030D-6E8A-4147-A177-3AD203B41FA5}">
                      <a16:colId xmlns:a16="http://schemas.microsoft.com/office/drawing/2014/main" val="35925616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v-SE" b="1" dirty="0">
                          <a:effectLst/>
                          <a:latin typeface="+mn-lt"/>
                        </a:rPr>
                        <a:t>b)  535 – 300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453111"/>
                  </a:ext>
                </a:extLst>
              </a:tr>
            </a:tbl>
          </a:graphicData>
        </a:graphic>
      </p:graphicFrame>
      <p:sp>
        <p:nvSpPr>
          <p:cNvPr id="10" name="Rektangel 9">
            <a:extLst>
              <a:ext uri="{FF2B5EF4-FFF2-40B4-BE49-F238E27FC236}">
                <a16:creationId xmlns:a16="http://schemas.microsoft.com/office/drawing/2014/main" id="{DA619439-643C-5240-9550-12E56A4B1656}"/>
              </a:ext>
            </a:extLst>
          </p:cNvPr>
          <p:cNvSpPr/>
          <p:nvPr/>
        </p:nvSpPr>
        <p:spPr>
          <a:xfrm>
            <a:off x="5548860" y="1915261"/>
            <a:ext cx="3071400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400" dirty="0"/>
              <a:t> Tips! Om du tycker det är svårt att addera med 20 direkt kan du addera med ”10-skutt”, 173 + 10 + 10 = 193.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91513404-8B2B-EF47-9A6F-207A32C882A4}"/>
              </a:ext>
            </a:extLst>
          </p:cNvPr>
          <p:cNvSpPr/>
          <p:nvPr/>
        </p:nvSpPr>
        <p:spPr>
          <a:xfrm>
            <a:off x="2463955" y="4508729"/>
            <a:ext cx="1658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b) 535 </a:t>
            </a:r>
            <a:r>
              <a:rPr lang="sv-SE" dirty="0">
                <a:latin typeface="+mn-lt"/>
              </a:rPr>
              <a:t>–</a:t>
            </a:r>
            <a:r>
              <a:rPr lang="sv-SE" dirty="0">
                <a:latin typeface="Bradley Hand" pitchFamily="2" charset="77"/>
              </a:rPr>
              <a:t> 300 </a:t>
            </a:r>
            <a:r>
              <a:rPr lang="sv-SE" dirty="0"/>
              <a:t>=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F65BF0C2-084A-3B4A-A5CA-9F29BA6480D9}"/>
              </a:ext>
            </a:extLst>
          </p:cNvPr>
          <p:cNvSpPr/>
          <p:nvPr/>
        </p:nvSpPr>
        <p:spPr>
          <a:xfrm>
            <a:off x="4000288" y="4488600"/>
            <a:ext cx="668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 235</a:t>
            </a:r>
            <a:endParaRPr lang="sv-SE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63CA02AC-2D32-DC49-9703-DBFF750438E9}"/>
              </a:ext>
            </a:extLst>
          </p:cNvPr>
          <p:cNvSpPr/>
          <p:nvPr/>
        </p:nvSpPr>
        <p:spPr>
          <a:xfrm>
            <a:off x="5589187" y="4410757"/>
            <a:ext cx="3071400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400" dirty="0"/>
              <a:t> Tips! Om du tycker det är svårt att subtrahera med 300 direkt kan du subtrahera med ”100-skutt”, </a:t>
            </a:r>
          </a:p>
          <a:p>
            <a:r>
              <a:rPr lang="sv-SE" sz="1400" dirty="0"/>
              <a:t>535 – 100 – 100 – 100 = 235.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F39CA89B-EB07-0840-829F-E213BD2E1627}"/>
              </a:ext>
            </a:extLst>
          </p:cNvPr>
          <p:cNvSpPr/>
          <p:nvPr/>
        </p:nvSpPr>
        <p:spPr>
          <a:xfrm>
            <a:off x="5548860" y="2756173"/>
            <a:ext cx="307140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400" dirty="0"/>
              <a:t> Tiotalssiffran ökar med 2 när du adderar med 20.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B0234B4-708F-2746-8DB5-5C02DBD6524D}"/>
              </a:ext>
            </a:extLst>
          </p:cNvPr>
          <p:cNvSpPr/>
          <p:nvPr/>
        </p:nvSpPr>
        <p:spPr>
          <a:xfrm>
            <a:off x="5589187" y="5476208"/>
            <a:ext cx="307140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400" dirty="0"/>
              <a:t> Hundratalssiffran minskar med 3 när du subtraherar med 300.</a:t>
            </a:r>
          </a:p>
        </p:txBody>
      </p:sp>
    </p:spTree>
    <p:extLst>
      <p:ext uri="{BB962C8B-B14F-4D97-AF65-F5344CB8AC3E}">
        <p14:creationId xmlns:p14="http://schemas.microsoft.com/office/powerpoint/2010/main" val="344134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2" grpId="0"/>
      <p:bldP spid="10" grpId="0" animBg="1"/>
      <p:bldP spid="11" grpId="0"/>
      <p:bldP spid="12" grpId="0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B43CED9-D30B-B545-8809-207969304BCF}"/>
              </a:ext>
            </a:extLst>
          </p:cNvPr>
          <p:cNvSpPr/>
          <p:nvPr/>
        </p:nvSpPr>
        <p:spPr>
          <a:xfrm>
            <a:off x="4100388" y="227927"/>
            <a:ext cx="98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i="1" dirty="0">
                <a:solidFill>
                  <a:srgbClr val="8E2503"/>
                </a:solidFill>
                <a:latin typeface="+mj-lt"/>
              </a:rPr>
              <a:t>Exempel</a:t>
            </a:r>
            <a:endParaRPr lang="sv-SE" i="1" dirty="0">
              <a:solidFill>
                <a:srgbClr val="8E2503"/>
              </a:solidFill>
              <a:effectLst/>
              <a:latin typeface="+mj-lt"/>
            </a:endParaRPr>
          </a:p>
        </p:txBody>
      </p:sp>
      <p:graphicFrame>
        <p:nvGraphicFramePr>
          <p:cNvPr id="17" name="Tabell 16">
            <a:extLst>
              <a:ext uri="{FF2B5EF4-FFF2-40B4-BE49-F238E27FC236}">
                <a16:creationId xmlns:a16="http://schemas.microsoft.com/office/drawing/2014/main" id="{F6568C38-DE9E-E844-9896-A22D2EF1A7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777286"/>
              </p:ext>
            </p:extLst>
          </p:nvPr>
        </p:nvGraphicFramePr>
        <p:xfrm>
          <a:off x="2463955" y="965559"/>
          <a:ext cx="1443202" cy="274320"/>
        </p:xfrm>
        <a:graphic>
          <a:graphicData uri="http://schemas.openxmlformats.org/drawingml/2006/table">
            <a:tbl>
              <a:tblPr/>
              <a:tblGrid>
                <a:gridCol w="1443202">
                  <a:extLst>
                    <a:ext uri="{9D8B030D-6E8A-4147-A177-3AD203B41FA5}">
                      <a16:colId xmlns:a16="http://schemas.microsoft.com/office/drawing/2014/main" val="35925616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v-SE" b="1" dirty="0">
                          <a:effectLst/>
                          <a:latin typeface="+mn-lt"/>
                        </a:rPr>
                        <a:t>a)  72 + 16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453111"/>
                  </a:ext>
                </a:extLst>
              </a:tr>
            </a:tbl>
          </a:graphicData>
        </a:graphic>
      </p:graphicFrame>
      <p:sp>
        <p:nvSpPr>
          <p:cNvPr id="21" name="Rektangel 20">
            <a:extLst>
              <a:ext uri="{FF2B5EF4-FFF2-40B4-BE49-F238E27FC236}">
                <a16:creationId xmlns:a16="http://schemas.microsoft.com/office/drawing/2014/main" id="{79A6C564-D49A-C04C-91CD-C7C18F41901D}"/>
              </a:ext>
            </a:extLst>
          </p:cNvPr>
          <p:cNvSpPr/>
          <p:nvPr/>
        </p:nvSpPr>
        <p:spPr>
          <a:xfrm>
            <a:off x="2423628" y="2013233"/>
            <a:ext cx="1658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a) 72 </a:t>
            </a:r>
            <a:r>
              <a:rPr lang="sv-SE" dirty="0"/>
              <a:t>+</a:t>
            </a:r>
            <a:r>
              <a:rPr lang="sv-SE" dirty="0">
                <a:latin typeface="Bradley Hand" pitchFamily="2" charset="77"/>
              </a:rPr>
              <a:t> 16 </a:t>
            </a:r>
            <a:r>
              <a:rPr lang="sv-SE" dirty="0"/>
              <a:t>=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176FF6A4-4771-5A4F-B64E-E76CCD5D888C}"/>
              </a:ext>
            </a:extLst>
          </p:cNvPr>
          <p:cNvSpPr/>
          <p:nvPr/>
        </p:nvSpPr>
        <p:spPr>
          <a:xfrm>
            <a:off x="3690646" y="2019147"/>
            <a:ext cx="503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 88</a:t>
            </a:r>
            <a:endParaRPr lang="sv-SE" dirty="0"/>
          </a:p>
        </p:txBody>
      </p:sp>
      <p:graphicFrame>
        <p:nvGraphicFramePr>
          <p:cNvPr id="9" name="Tabell 8">
            <a:extLst>
              <a:ext uri="{FF2B5EF4-FFF2-40B4-BE49-F238E27FC236}">
                <a16:creationId xmlns:a16="http://schemas.microsoft.com/office/drawing/2014/main" id="{2438FC7F-4377-5940-AE48-23748C0DB9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599209"/>
              </p:ext>
            </p:extLst>
          </p:nvPr>
        </p:nvGraphicFramePr>
        <p:xfrm>
          <a:off x="5532408" y="949293"/>
          <a:ext cx="1443202" cy="274320"/>
        </p:xfrm>
        <a:graphic>
          <a:graphicData uri="http://schemas.openxmlformats.org/drawingml/2006/table">
            <a:tbl>
              <a:tblPr/>
              <a:tblGrid>
                <a:gridCol w="1443202">
                  <a:extLst>
                    <a:ext uri="{9D8B030D-6E8A-4147-A177-3AD203B41FA5}">
                      <a16:colId xmlns:a16="http://schemas.microsoft.com/office/drawing/2014/main" val="35925616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v-SE" b="1" dirty="0">
                          <a:effectLst/>
                          <a:latin typeface="+mn-lt"/>
                        </a:rPr>
                        <a:t>b)  168 – 20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453111"/>
                  </a:ext>
                </a:extLst>
              </a:tr>
            </a:tbl>
          </a:graphicData>
        </a:graphic>
      </p:graphicFrame>
      <p:sp>
        <p:nvSpPr>
          <p:cNvPr id="11" name="Rektangel 10">
            <a:extLst>
              <a:ext uri="{FF2B5EF4-FFF2-40B4-BE49-F238E27FC236}">
                <a16:creationId xmlns:a16="http://schemas.microsoft.com/office/drawing/2014/main" id="{91513404-8B2B-EF47-9A6F-207A32C882A4}"/>
              </a:ext>
            </a:extLst>
          </p:cNvPr>
          <p:cNvSpPr/>
          <p:nvPr/>
        </p:nvSpPr>
        <p:spPr>
          <a:xfrm>
            <a:off x="5532408" y="2013233"/>
            <a:ext cx="1658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b) 168 </a:t>
            </a:r>
            <a:r>
              <a:rPr lang="sv-SE" dirty="0">
                <a:latin typeface="+mn-lt"/>
              </a:rPr>
              <a:t>–</a:t>
            </a:r>
            <a:r>
              <a:rPr lang="sv-SE" dirty="0">
                <a:latin typeface="Bradley Hand" pitchFamily="2" charset="77"/>
              </a:rPr>
              <a:t> 20 </a:t>
            </a:r>
            <a:r>
              <a:rPr lang="sv-SE" dirty="0"/>
              <a:t>=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F65BF0C2-084A-3B4A-A5CA-9F29BA6480D9}"/>
              </a:ext>
            </a:extLst>
          </p:cNvPr>
          <p:cNvSpPr/>
          <p:nvPr/>
        </p:nvSpPr>
        <p:spPr>
          <a:xfrm>
            <a:off x="6871294" y="2019147"/>
            <a:ext cx="639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 148</a:t>
            </a:r>
            <a:endParaRPr lang="sv-SE" dirty="0"/>
          </a:p>
        </p:txBody>
      </p:sp>
      <p:graphicFrame>
        <p:nvGraphicFramePr>
          <p:cNvPr id="16" name="Tabell 15">
            <a:extLst>
              <a:ext uri="{FF2B5EF4-FFF2-40B4-BE49-F238E27FC236}">
                <a16:creationId xmlns:a16="http://schemas.microsoft.com/office/drawing/2014/main" id="{0EC8D18B-9249-1A44-B6FA-CA82A09015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747778"/>
              </p:ext>
            </p:extLst>
          </p:nvPr>
        </p:nvGraphicFramePr>
        <p:xfrm>
          <a:off x="2571777" y="3893020"/>
          <a:ext cx="1443202" cy="274320"/>
        </p:xfrm>
        <a:graphic>
          <a:graphicData uri="http://schemas.openxmlformats.org/drawingml/2006/table">
            <a:tbl>
              <a:tblPr/>
              <a:tblGrid>
                <a:gridCol w="1443202">
                  <a:extLst>
                    <a:ext uri="{9D8B030D-6E8A-4147-A177-3AD203B41FA5}">
                      <a16:colId xmlns:a16="http://schemas.microsoft.com/office/drawing/2014/main" val="35925616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v-SE" b="1" dirty="0">
                          <a:effectLst/>
                          <a:latin typeface="+mn-lt"/>
                        </a:rPr>
                        <a:t>a)  195 + 60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453111"/>
                  </a:ext>
                </a:extLst>
              </a:tr>
            </a:tbl>
          </a:graphicData>
        </a:graphic>
      </p:graphicFrame>
      <p:sp>
        <p:nvSpPr>
          <p:cNvPr id="18" name="Rektangel 17">
            <a:extLst>
              <a:ext uri="{FF2B5EF4-FFF2-40B4-BE49-F238E27FC236}">
                <a16:creationId xmlns:a16="http://schemas.microsoft.com/office/drawing/2014/main" id="{4A14600E-422C-B94C-9368-FB3364CD3974}"/>
              </a:ext>
            </a:extLst>
          </p:cNvPr>
          <p:cNvSpPr/>
          <p:nvPr/>
        </p:nvSpPr>
        <p:spPr>
          <a:xfrm>
            <a:off x="2463955" y="4956960"/>
            <a:ext cx="1658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a) 195 </a:t>
            </a:r>
            <a:r>
              <a:rPr lang="sv-SE" dirty="0"/>
              <a:t>+</a:t>
            </a:r>
            <a:r>
              <a:rPr lang="sv-SE" dirty="0">
                <a:latin typeface="Bradley Hand" pitchFamily="2" charset="77"/>
              </a:rPr>
              <a:t> 60 </a:t>
            </a:r>
            <a:r>
              <a:rPr lang="sv-SE" dirty="0"/>
              <a:t>=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BFE7422F-AD9A-A14C-98C5-17263CFF8F73}"/>
              </a:ext>
            </a:extLst>
          </p:cNvPr>
          <p:cNvSpPr/>
          <p:nvPr/>
        </p:nvSpPr>
        <p:spPr>
          <a:xfrm>
            <a:off x="3830642" y="4962874"/>
            <a:ext cx="741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 255</a:t>
            </a:r>
            <a:endParaRPr lang="sv-SE" dirty="0"/>
          </a:p>
        </p:txBody>
      </p:sp>
      <p:graphicFrame>
        <p:nvGraphicFramePr>
          <p:cNvPr id="20" name="Tabell 19">
            <a:extLst>
              <a:ext uri="{FF2B5EF4-FFF2-40B4-BE49-F238E27FC236}">
                <a16:creationId xmlns:a16="http://schemas.microsoft.com/office/drawing/2014/main" id="{24B70048-974D-674A-85D0-82BD3EDAFA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978605"/>
              </p:ext>
            </p:extLst>
          </p:nvPr>
        </p:nvGraphicFramePr>
        <p:xfrm>
          <a:off x="5572735" y="3893020"/>
          <a:ext cx="1443202" cy="274320"/>
        </p:xfrm>
        <a:graphic>
          <a:graphicData uri="http://schemas.openxmlformats.org/drawingml/2006/table">
            <a:tbl>
              <a:tblPr/>
              <a:tblGrid>
                <a:gridCol w="1443202">
                  <a:extLst>
                    <a:ext uri="{9D8B030D-6E8A-4147-A177-3AD203B41FA5}">
                      <a16:colId xmlns:a16="http://schemas.microsoft.com/office/drawing/2014/main" val="35925616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v-SE" b="1" dirty="0">
                          <a:effectLst/>
                          <a:latin typeface="+mn-lt"/>
                        </a:rPr>
                        <a:t>b)  841 – 50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453111"/>
                  </a:ext>
                </a:extLst>
              </a:tr>
            </a:tbl>
          </a:graphicData>
        </a:graphic>
      </p:graphicFrame>
      <p:sp>
        <p:nvSpPr>
          <p:cNvPr id="23" name="Rektangel 22">
            <a:extLst>
              <a:ext uri="{FF2B5EF4-FFF2-40B4-BE49-F238E27FC236}">
                <a16:creationId xmlns:a16="http://schemas.microsoft.com/office/drawing/2014/main" id="{E5712C54-A56C-8B41-9435-9E5979EEDB7D}"/>
              </a:ext>
            </a:extLst>
          </p:cNvPr>
          <p:cNvSpPr/>
          <p:nvPr/>
        </p:nvSpPr>
        <p:spPr>
          <a:xfrm>
            <a:off x="5572735" y="4956960"/>
            <a:ext cx="1658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b) 841 </a:t>
            </a:r>
            <a:r>
              <a:rPr lang="sv-SE" dirty="0">
                <a:latin typeface="+mn-lt"/>
              </a:rPr>
              <a:t>–</a:t>
            </a:r>
            <a:r>
              <a:rPr lang="sv-SE" dirty="0">
                <a:latin typeface="Bradley Hand" pitchFamily="2" charset="77"/>
              </a:rPr>
              <a:t> 50 </a:t>
            </a:r>
            <a:r>
              <a:rPr lang="sv-SE" dirty="0"/>
              <a:t>=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7BF2545B-FEE4-4C4F-9A8C-0E0EF9B614ED}"/>
              </a:ext>
            </a:extLst>
          </p:cNvPr>
          <p:cNvSpPr/>
          <p:nvPr/>
        </p:nvSpPr>
        <p:spPr>
          <a:xfrm>
            <a:off x="6907614" y="4930667"/>
            <a:ext cx="647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 791</a:t>
            </a:r>
            <a:endParaRPr lang="sv-SE" dirty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D0469D93-2B41-1A45-93F2-E32EB1D84E8A}"/>
              </a:ext>
            </a:extLst>
          </p:cNvPr>
          <p:cNvSpPr/>
          <p:nvPr/>
        </p:nvSpPr>
        <p:spPr>
          <a:xfrm>
            <a:off x="4156895" y="3297473"/>
            <a:ext cx="98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i="1" dirty="0">
                <a:solidFill>
                  <a:srgbClr val="8E2503"/>
                </a:solidFill>
                <a:latin typeface="+mj-lt"/>
              </a:rPr>
              <a:t>Exempel</a:t>
            </a:r>
            <a:endParaRPr lang="sv-SE" i="1" dirty="0">
              <a:solidFill>
                <a:srgbClr val="8E2503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983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2" grpId="0"/>
      <p:bldP spid="11" grpId="0"/>
      <p:bldP spid="12" grpId="0"/>
      <p:bldP spid="18" grpId="0"/>
      <p:bldP spid="19" grpId="0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B43CED9-D30B-B545-8809-207969304BCF}"/>
              </a:ext>
            </a:extLst>
          </p:cNvPr>
          <p:cNvSpPr/>
          <p:nvPr/>
        </p:nvSpPr>
        <p:spPr>
          <a:xfrm>
            <a:off x="3690646" y="264786"/>
            <a:ext cx="98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i="1" dirty="0">
                <a:solidFill>
                  <a:srgbClr val="8E2503"/>
                </a:solidFill>
                <a:latin typeface="+mj-lt"/>
              </a:rPr>
              <a:t>Exempel</a:t>
            </a:r>
            <a:endParaRPr lang="sv-SE" i="1" dirty="0">
              <a:solidFill>
                <a:srgbClr val="8E2503"/>
              </a:solidFill>
              <a:effectLst/>
              <a:latin typeface="+mj-lt"/>
            </a:endParaRPr>
          </a:p>
        </p:txBody>
      </p:sp>
      <p:graphicFrame>
        <p:nvGraphicFramePr>
          <p:cNvPr id="17" name="Tabell 16">
            <a:extLst>
              <a:ext uri="{FF2B5EF4-FFF2-40B4-BE49-F238E27FC236}">
                <a16:creationId xmlns:a16="http://schemas.microsoft.com/office/drawing/2014/main" id="{F6568C38-DE9E-E844-9896-A22D2EF1A7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037016"/>
              </p:ext>
            </p:extLst>
          </p:nvPr>
        </p:nvGraphicFramePr>
        <p:xfrm>
          <a:off x="3271969" y="853721"/>
          <a:ext cx="3017471" cy="274320"/>
        </p:xfrm>
        <a:graphic>
          <a:graphicData uri="http://schemas.openxmlformats.org/drawingml/2006/table">
            <a:tbl>
              <a:tblPr/>
              <a:tblGrid>
                <a:gridCol w="3017471">
                  <a:extLst>
                    <a:ext uri="{9D8B030D-6E8A-4147-A177-3AD203B41FA5}">
                      <a16:colId xmlns:a16="http://schemas.microsoft.com/office/drawing/2014/main" val="35925616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v-SE" b="1" dirty="0">
                          <a:effectLst/>
                          <a:latin typeface="+mn-lt"/>
                        </a:rPr>
                        <a:t>Vilka tal är </a:t>
                      </a:r>
                      <a:r>
                        <a:rPr lang="sv-SE" b="1" i="1" dirty="0">
                          <a:effectLst/>
                          <a:latin typeface="+mn-lt"/>
                        </a:rPr>
                        <a:t>x </a:t>
                      </a:r>
                      <a:r>
                        <a:rPr lang="sv-SE" b="1" dirty="0">
                          <a:effectLst/>
                          <a:latin typeface="+mn-lt"/>
                        </a:rPr>
                        <a:t>och </a:t>
                      </a:r>
                      <a:r>
                        <a:rPr lang="sv-SE" b="1" i="1" dirty="0">
                          <a:effectLst/>
                          <a:latin typeface="+mn-lt"/>
                        </a:rPr>
                        <a:t>y</a:t>
                      </a:r>
                      <a:r>
                        <a:rPr lang="sv-SE" b="1" dirty="0">
                          <a:effectLst/>
                          <a:latin typeface="+mn-lt"/>
                        </a:rPr>
                        <a:t>?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453111"/>
                  </a:ext>
                </a:extLst>
              </a:tr>
            </a:tbl>
          </a:graphicData>
        </a:graphic>
      </p:graphicFrame>
      <p:sp>
        <p:nvSpPr>
          <p:cNvPr id="21" name="Rektangel 20">
            <a:extLst>
              <a:ext uri="{FF2B5EF4-FFF2-40B4-BE49-F238E27FC236}">
                <a16:creationId xmlns:a16="http://schemas.microsoft.com/office/drawing/2014/main" id="{79A6C564-D49A-C04C-91CD-C7C18F41901D}"/>
              </a:ext>
            </a:extLst>
          </p:cNvPr>
          <p:cNvSpPr/>
          <p:nvPr/>
        </p:nvSpPr>
        <p:spPr>
          <a:xfrm>
            <a:off x="2141744" y="2064125"/>
            <a:ext cx="23778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a) x</a:t>
            </a:r>
            <a:r>
              <a:rPr lang="sv-SE" i="1" dirty="0">
                <a:latin typeface="Bradley Hand" pitchFamily="2" charset="77"/>
              </a:rPr>
              <a:t> </a:t>
            </a:r>
            <a:r>
              <a:rPr lang="sv-SE" dirty="0">
                <a:latin typeface="Bradley Hand" pitchFamily="2" charset="77"/>
              </a:rPr>
              <a:t> </a:t>
            </a:r>
            <a:r>
              <a:rPr lang="sv-SE" dirty="0">
                <a:latin typeface="+mn-lt"/>
              </a:rPr>
              <a:t>+</a:t>
            </a:r>
            <a:r>
              <a:rPr lang="sv-SE" dirty="0">
                <a:latin typeface="Bradley Hand" pitchFamily="2" charset="77"/>
              </a:rPr>
              <a:t>  30 </a:t>
            </a:r>
            <a:r>
              <a:rPr lang="sv-SE" dirty="0">
                <a:latin typeface="+mn-lt"/>
              </a:rPr>
              <a:t>=</a:t>
            </a:r>
            <a:r>
              <a:rPr lang="sv-SE" dirty="0">
                <a:latin typeface="Bradley Hand" pitchFamily="2" charset="77"/>
              </a:rPr>
              <a:t> 100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176FF6A4-4771-5A4F-B64E-E76CCD5D888C}"/>
              </a:ext>
            </a:extLst>
          </p:cNvPr>
          <p:cNvSpPr/>
          <p:nvPr/>
        </p:nvSpPr>
        <p:spPr>
          <a:xfrm>
            <a:off x="2244609" y="2540729"/>
            <a:ext cx="1689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70</a:t>
            </a:r>
            <a:r>
              <a:rPr lang="sv-SE" i="1" dirty="0">
                <a:latin typeface="Bradley Hand" pitchFamily="2" charset="77"/>
              </a:rPr>
              <a:t> </a:t>
            </a:r>
            <a:r>
              <a:rPr lang="sv-SE" dirty="0">
                <a:latin typeface="Bradley Hand" pitchFamily="2" charset="77"/>
              </a:rPr>
              <a:t> </a:t>
            </a:r>
            <a:r>
              <a:rPr lang="sv-SE" dirty="0"/>
              <a:t>+</a:t>
            </a:r>
            <a:r>
              <a:rPr lang="sv-SE" dirty="0">
                <a:latin typeface="Bradley Hand" pitchFamily="2" charset="77"/>
              </a:rPr>
              <a:t>  30 </a:t>
            </a:r>
            <a:r>
              <a:rPr lang="sv-SE" dirty="0"/>
              <a:t>=</a:t>
            </a:r>
            <a:r>
              <a:rPr lang="sv-SE" dirty="0">
                <a:latin typeface="Bradley Hand" pitchFamily="2" charset="77"/>
              </a:rPr>
              <a:t> 100</a:t>
            </a:r>
            <a:endParaRPr lang="sv-SE" dirty="0"/>
          </a:p>
        </p:txBody>
      </p:sp>
      <p:graphicFrame>
        <p:nvGraphicFramePr>
          <p:cNvPr id="9" name="Tabell 8">
            <a:extLst>
              <a:ext uri="{FF2B5EF4-FFF2-40B4-BE49-F238E27FC236}">
                <a16:creationId xmlns:a16="http://schemas.microsoft.com/office/drawing/2014/main" id="{2438FC7F-4377-5940-AE48-23748C0DB9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151911"/>
              </p:ext>
            </p:extLst>
          </p:nvPr>
        </p:nvGraphicFramePr>
        <p:xfrm>
          <a:off x="2243368" y="1262868"/>
          <a:ext cx="1768071" cy="274320"/>
        </p:xfrm>
        <a:graphic>
          <a:graphicData uri="http://schemas.openxmlformats.org/drawingml/2006/table">
            <a:tbl>
              <a:tblPr/>
              <a:tblGrid>
                <a:gridCol w="1768071">
                  <a:extLst>
                    <a:ext uri="{9D8B030D-6E8A-4147-A177-3AD203B41FA5}">
                      <a16:colId xmlns:a16="http://schemas.microsoft.com/office/drawing/2014/main" val="35925616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v-SE" b="1" dirty="0">
                          <a:effectLst/>
                          <a:latin typeface="+mn-lt"/>
                        </a:rPr>
                        <a:t>a)  </a:t>
                      </a:r>
                      <a:r>
                        <a:rPr lang="sv-SE" b="1" i="1" dirty="0">
                          <a:effectLst/>
                          <a:latin typeface="+mn-lt"/>
                        </a:rPr>
                        <a:t>x </a:t>
                      </a:r>
                      <a:r>
                        <a:rPr lang="sv-SE" b="1" dirty="0">
                          <a:effectLst/>
                          <a:latin typeface="+mn-lt"/>
                        </a:rPr>
                        <a:t> +  30 = 100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453111"/>
                  </a:ext>
                </a:extLst>
              </a:tr>
            </a:tbl>
          </a:graphicData>
        </a:graphic>
      </p:graphicFrame>
      <p:sp>
        <p:nvSpPr>
          <p:cNvPr id="10" name="Rektangel 9">
            <a:extLst>
              <a:ext uri="{FF2B5EF4-FFF2-40B4-BE49-F238E27FC236}">
                <a16:creationId xmlns:a16="http://schemas.microsoft.com/office/drawing/2014/main" id="{DA619439-643C-5240-9550-12E56A4B1656}"/>
              </a:ext>
            </a:extLst>
          </p:cNvPr>
          <p:cNvSpPr/>
          <p:nvPr/>
        </p:nvSpPr>
        <p:spPr>
          <a:xfrm>
            <a:off x="5110305" y="2144115"/>
            <a:ext cx="354694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400" dirty="0"/>
              <a:t>Här betyder </a:t>
            </a:r>
            <a:r>
              <a:rPr lang="sv-SE" sz="1400" i="1" dirty="0"/>
              <a:t>x </a:t>
            </a:r>
            <a:r>
              <a:rPr lang="sv-SE" sz="1400" dirty="0"/>
              <a:t>ett hemligt tal. </a:t>
            </a:r>
          </a:p>
          <a:p>
            <a:r>
              <a:rPr lang="sv-SE" sz="1400" dirty="0"/>
              <a:t>Till vilket tal ska du addera 30 för att få 100? 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F39CA89B-EB07-0840-829F-E213BD2E1627}"/>
              </a:ext>
            </a:extLst>
          </p:cNvPr>
          <p:cNvSpPr/>
          <p:nvPr/>
        </p:nvSpPr>
        <p:spPr>
          <a:xfrm>
            <a:off x="5110305" y="2837283"/>
            <a:ext cx="3071400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400" dirty="0"/>
              <a:t> Men du kan också tänka 100 – 30. </a:t>
            </a:r>
          </a:p>
        </p:txBody>
      </p:sp>
      <p:graphicFrame>
        <p:nvGraphicFramePr>
          <p:cNvPr id="16" name="Tabell 15">
            <a:extLst>
              <a:ext uri="{FF2B5EF4-FFF2-40B4-BE49-F238E27FC236}">
                <a16:creationId xmlns:a16="http://schemas.microsoft.com/office/drawing/2014/main" id="{5D225B8A-8571-5C45-A0AB-C3FC588D04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036758"/>
              </p:ext>
            </p:extLst>
          </p:nvPr>
        </p:nvGraphicFramePr>
        <p:xfrm>
          <a:off x="5009274" y="1297989"/>
          <a:ext cx="2784024" cy="274320"/>
        </p:xfrm>
        <a:graphic>
          <a:graphicData uri="http://schemas.openxmlformats.org/drawingml/2006/table">
            <a:tbl>
              <a:tblPr/>
              <a:tblGrid>
                <a:gridCol w="2784024">
                  <a:extLst>
                    <a:ext uri="{9D8B030D-6E8A-4147-A177-3AD203B41FA5}">
                      <a16:colId xmlns:a16="http://schemas.microsoft.com/office/drawing/2014/main" val="35925616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v-SE" b="1" dirty="0">
                          <a:effectLst/>
                          <a:latin typeface="+mn-lt"/>
                        </a:rPr>
                        <a:t>b)  </a:t>
                      </a:r>
                      <a:r>
                        <a:rPr lang="sv-SE" b="1" i="1" dirty="0">
                          <a:effectLst/>
                          <a:latin typeface="+mn-lt"/>
                        </a:rPr>
                        <a:t>y </a:t>
                      </a:r>
                      <a:r>
                        <a:rPr lang="sv-SE" b="1" dirty="0">
                          <a:effectLst/>
                          <a:latin typeface="+mn-lt"/>
                        </a:rPr>
                        <a:t>– 200 = 700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453111"/>
                  </a:ext>
                </a:extLst>
              </a:tr>
            </a:tbl>
          </a:graphicData>
        </a:graphic>
      </p:graphicFrame>
      <p:sp>
        <p:nvSpPr>
          <p:cNvPr id="18" name="Rektangel 17">
            <a:extLst>
              <a:ext uri="{FF2B5EF4-FFF2-40B4-BE49-F238E27FC236}">
                <a16:creationId xmlns:a16="http://schemas.microsoft.com/office/drawing/2014/main" id="{2128F4CF-2516-3D4C-9DF3-7D693131629D}"/>
              </a:ext>
            </a:extLst>
          </p:cNvPr>
          <p:cNvSpPr/>
          <p:nvPr/>
        </p:nvSpPr>
        <p:spPr>
          <a:xfrm>
            <a:off x="3016130" y="2965708"/>
            <a:ext cx="470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x </a:t>
            </a:r>
            <a:r>
              <a:rPr lang="sv-SE" dirty="0"/>
              <a:t>=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285CD0C3-33DE-684D-AEB4-F8F11ECCAB00}"/>
              </a:ext>
            </a:extLst>
          </p:cNvPr>
          <p:cNvSpPr/>
          <p:nvPr/>
        </p:nvSpPr>
        <p:spPr>
          <a:xfrm>
            <a:off x="3361744" y="2960394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70</a:t>
            </a:r>
            <a:endParaRPr lang="sv-SE" dirty="0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90823FD1-9206-1449-A02B-76CC5B0F4B1C}"/>
              </a:ext>
            </a:extLst>
          </p:cNvPr>
          <p:cNvSpPr/>
          <p:nvPr/>
        </p:nvSpPr>
        <p:spPr>
          <a:xfrm>
            <a:off x="2141744" y="3958394"/>
            <a:ext cx="23778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b) y</a:t>
            </a:r>
            <a:r>
              <a:rPr lang="sv-SE" i="1" dirty="0">
                <a:latin typeface="Bradley Hand" pitchFamily="2" charset="77"/>
              </a:rPr>
              <a:t> </a:t>
            </a:r>
            <a:r>
              <a:rPr lang="sv-SE" dirty="0">
                <a:latin typeface="+mn-lt"/>
              </a:rPr>
              <a:t>–</a:t>
            </a:r>
            <a:r>
              <a:rPr lang="sv-SE" dirty="0">
                <a:latin typeface="Bradley Hand" pitchFamily="2" charset="77"/>
              </a:rPr>
              <a:t> 200 </a:t>
            </a:r>
            <a:r>
              <a:rPr lang="sv-SE" dirty="0">
                <a:latin typeface="+mn-lt"/>
              </a:rPr>
              <a:t>=</a:t>
            </a:r>
            <a:r>
              <a:rPr lang="sv-SE" dirty="0">
                <a:latin typeface="Bradley Hand" pitchFamily="2" charset="77"/>
              </a:rPr>
              <a:t> 700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230C910A-3218-1C4C-945B-A60142482561}"/>
              </a:ext>
            </a:extLst>
          </p:cNvPr>
          <p:cNvSpPr/>
          <p:nvPr/>
        </p:nvSpPr>
        <p:spPr>
          <a:xfrm>
            <a:off x="2204714" y="4490645"/>
            <a:ext cx="1845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900</a:t>
            </a:r>
            <a:r>
              <a:rPr lang="sv-SE" i="1" dirty="0">
                <a:latin typeface="Bradley Hand" pitchFamily="2" charset="77"/>
              </a:rPr>
              <a:t> </a:t>
            </a:r>
            <a:r>
              <a:rPr lang="sv-SE" dirty="0"/>
              <a:t>–</a:t>
            </a:r>
            <a:r>
              <a:rPr lang="sv-SE" dirty="0">
                <a:latin typeface="Bradley Hand" pitchFamily="2" charset="77"/>
              </a:rPr>
              <a:t> 200 </a:t>
            </a:r>
            <a:r>
              <a:rPr lang="sv-SE" dirty="0"/>
              <a:t>=</a:t>
            </a:r>
            <a:r>
              <a:rPr lang="sv-SE" dirty="0">
                <a:latin typeface="Bradley Hand" pitchFamily="2" charset="77"/>
              </a:rPr>
              <a:t> 700</a:t>
            </a:r>
            <a:endParaRPr lang="sv-SE" dirty="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7AAB75E4-347F-964B-9D6C-823220272D60}"/>
              </a:ext>
            </a:extLst>
          </p:cNvPr>
          <p:cNvSpPr/>
          <p:nvPr/>
        </p:nvSpPr>
        <p:spPr>
          <a:xfrm>
            <a:off x="5110305" y="3972400"/>
            <a:ext cx="354694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400" dirty="0"/>
              <a:t>Från vilket tal ska du subtrahera 200 för att </a:t>
            </a:r>
          </a:p>
          <a:p>
            <a:r>
              <a:rPr lang="sv-SE" sz="1400" dirty="0"/>
              <a:t>få 700?  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5DC917C1-B3F1-AA43-B859-C6A1CB38E1F6}"/>
              </a:ext>
            </a:extLst>
          </p:cNvPr>
          <p:cNvSpPr/>
          <p:nvPr/>
        </p:nvSpPr>
        <p:spPr>
          <a:xfrm>
            <a:off x="5110305" y="4675311"/>
            <a:ext cx="3071400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400" dirty="0"/>
              <a:t>Du kan också tänka 700 + 200.  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B8A6B60A-4FAC-304C-AE6C-4399BBB90E95}"/>
              </a:ext>
            </a:extLst>
          </p:cNvPr>
          <p:cNvSpPr/>
          <p:nvPr/>
        </p:nvSpPr>
        <p:spPr>
          <a:xfrm>
            <a:off x="3016130" y="4859977"/>
            <a:ext cx="511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y </a:t>
            </a:r>
            <a:r>
              <a:rPr lang="sv-SE" dirty="0"/>
              <a:t>=</a:t>
            </a: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FC14ECE6-C6A7-1A48-B0A0-AFE1AA9595E3}"/>
              </a:ext>
            </a:extLst>
          </p:cNvPr>
          <p:cNvSpPr/>
          <p:nvPr/>
        </p:nvSpPr>
        <p:spPr>
          <a:xfrm>
            <a:off x="3410761" y="4859977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900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3176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2" grpId="0"/>
      <p:bldP spid="10" grpId="0" animBg="1"/>
      <p:bldP spid="14" grpId="0" animBg="1"/>
      <p:bldP spid="18" grpId="0"/>
      <p:bldP spid="19" grpId="0"/>
      <p:bldP spid="20" grpId="0"/>
      <p:bldP spid="23" grpId="0"/>
      <p:bldP spid="24" grpId="0" animBg="1"/>
      <p:bldP spid="25" grpId="0" animBg="1"/>
      <p:bldP spid="26" grpId="0"/>
      <p:bldP spid="27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21836</TotalTime>
  <Words>1575</Words>
  <Application>Microsoft Macintosh PowerPoint</Application>
  <PresentationFormat>Bildspel på skärmen (4:3)</PresentationFormat>
  <Paragraphs>434</Paragraphs>
  <Slides>28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28</vt:i4>
      </vt:variant>
    </vt:vector>
  </HeadingPairs>
  <TitlesOfParts>
    <vt:vector size="32" baseType="lpstr">
      <vt:lpstr>Arial</vt:lpstr>
      <vt:lpstr>Bradley Hand</vt:lpstr>
      <vt:lpstr>Calibri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Kristina Johnson Förvaltning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Gemensamma Uppgifter (GU)</dc:title>
  <dc:creator>Kristina Johnson</dc:creator>
  <cp:lastModifiedBy>Kristina Johnson</cp:lastModifiedBy>
  <cp:revision>211</cp:revision>
  <dcterms:created xsi:type="dcterms:W3CDTF">2017-04-10T07:17:33Z</dcterms:created>
  <dcterms:modified xsi:type="dcterms:W3CDTF">2020-08-04T14:46:12Z</dcterms:modified>
</cp:coreProperties>
</file>