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1" r:id="rId3"/>
    <p:sldId id="273" r:id="rId4"/>
    <p:sldId id="257" r:id="rId5"/>
    <p:sldId id="275" r:id="rId6"/>
    <p:sldId id="274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47" autoAdjust="0"/>
    <p:restoredTop sz="99038" autoAdjust="0"/>
  </p:normalViewPr>
  <p:slideViewPr>
    <p:cSldViewPr snapToGrid="0" snapToObjects="1">
      <p:cViewPr>
        <p:scale>
          <a:sx n="129" d="100"/>
          <a:sy n="129" d="100"/>
        </p:scale>
        <p:origin x="226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4E690A-FCE7-4C40-82CA-78C0DAA53D59}"/>
              </a:ext>
            </a:extLst>
          </p:cNvPr>
          <p:cNvSpPr/>
          <p:nvPr/>
        </p:nvSpPr>
        <p:spPr>
          <a:xfrm>
            <a:off x="148627" y="150163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   6.3			                        </a:t>
            </a:r>
            <a:r>
              <a:rPr lang="sv-SE" sz="2400" b="1" dirty="0" err="1"/>
              <a:t>Kombinatorik</a:t>
            </a:r>
            <a:endParaRPr lang="sv-SE" sz="2400" b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525986C-0F87-AE43-8194-23EF7AD218D3}"/>
              </a:ext>
            </a:extLst>
          </p:cNvPr>
          <p:cNvSpPr/>
          <p:nvPr/>
        </p:nvSpPr>
        <p:spPr>
          <a:xfrm>
            <a:off x="3735025" y="931558"/>
            <a:ext cx="165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50001"/>
                </a:solidFill>
              </a:rPr>
              <a:t>Kombinationer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84972C-39E1-BB47-9510-97F6E8904B07}"/>
              </a:ext>
            </a:extLst>
          </p:cNvPr>
          <p:cNvSpPr/>
          <p:nvPr/>
        </p:nvSpPr>
        <p:spPr>
          <a:xfrm>
            <a:off x="1464816" y="1300890"/>
            <a:ext cx="6986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matematik som handlar om att beräkna antalet möjliga kombinationer kallas för </a:t>
            </a:r>
            <a:r>
              <a:rPr lang="sv-SE" i="1" dirty="0" err="1">
                <a:solidFill>
                  <a:srgbClr val="950001"/>
                </a:solidFill>
              </a:rPr>
              <a:t>kombinatorik</a:t>
            </a:r>
            <a:r>
              <a:rPr lang="sv-SE" dirty="0"/>
              <a:t>. Det kan till exempel handla om hur många kombinationer det kan finnas av fyrsiffriga koder till mobilen.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13BE44F-A7FA-A44C-B752-1F9D5D947184}"/>
              </a:ext>
            </a:extLst>
          </p:cNvPr>
          <p:cNvSpPr/>
          <p:nvPr/>
        </p:nvSpPr>
        <p:spPr>
          <a:xfrm>
            <a:off x="3603340" y="2543950"/>
            <a:ext cx="216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50001"/>
                </a:solidFill>
              </a:rPr>
              <a:t>Hur många tal? (I)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FC11A3-A540-7741-874E-A0F87E04335F}"/>
              </a:ext>
            </a:extLst>
          </p:cNvPr>
          <p:cNvSpPr/>
          <p:nvPr/>
        </p:nvSpPr>
        <p:spPr>
          <a:xfrm>
            <a:off x="1417830" y="3138777"/>
            <a:ext cx="4840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tresiffriga tal kan bildas av lapparna:  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CDA9392B-733D-8B49-A64A-9B27F7154A85}"/>
              </a:ext>
            </a:extLst>
          </p:cNvPr>
          <p:cNvGrpSpPr/>
          <p:nvPr/>
        </p:nvGrpSpPr>
        <p:grpSpPr>
          <a:xfrm>
            <a:off x="6162956" y="2967335"/>
            <a:ext cx="2137755" cy="701333"/>
            <a:chOff x="2736357" y="3300740"/>
            <a:chExt cx="2137755" cy="70133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683DCA3-323D-F947-8101-8B6CEC95A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6357" y="3313409"/>
              <a:ext cx="690424" cy="64577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43E060F4-E4AC-FB49-93AD-C02B4C4C1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0356" y="3336667"/>
              <a:ext cx="515956" cy="66540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D2CFFAE-15FF-DB41-8FBD-F2C5D0129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9888" y="3300740"/>
              <a:ext cx="604224" cy="614582"/>
            </a:xfrm>
            <a:prstGeom prst="rect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CE5B01DE-0312-524D-BE94-98869B45BBF1}"/>
              </a:ext>
            </a:extLst>
          </p:cNvPr>
          <p:cNvSpPr/>
          <p:nvPr/>
        </p:nvSpPr>
        <p:spPr>
          <a:xfrm>
            <a:off x="1295788" y="3958066"/>
            <a:ext cx="369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dirty="0">
                <a:solidFill>
                  <a:srgbClr val="950001"/>
                </a:solidFill>
              </a:rPr>
              <a:t>1</a:t>
            </a:r>
            <a:r>
              <a:rPr lang="sv-SE" dirty="0"/>
              <a:t> först kan vi bilda talen:  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0D8BCA16-53ED-F849-92B5-BB7275D8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29" y="3705850"/>
            <a:ext cx="413646" cy="386893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AC2B75FB-4AB5-7242-8301-18ED175E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113" y="3691859"/>
            <a:ext cx="305780" cy="394351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EC3CF601-98F0-D64B-A117-776E65F90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23" y="3685326"/>
            <a:ext cx="387705" cy="394351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986AB403-0B35-BC41-8897-E4E1D7210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45" y="4205787"/>
            <a:ext cx="413646" cy="386893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C9A74234-4208-3740-B1F3-F4612E19C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455" y="4191741"/>
            <a:ext cx="305780" cy="394351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E3D056C9-E471-DA4B-9673-F7EBD5FBF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329" y="4207979"/>
            <a:ext cx="387705" cy="394351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FFFD2FF2-4EE8-1C47-9155-4BC7E65977CF}"/>
              </a:ext>
            </a:extLst>
          </p:cNvPr>
          <p:cNvSpPr/>
          <p:nvPr/>
        </p:nvSpPr>
        <p:spPr>
          <a:xfrm>
            <a:off x="1311793" y="4878869"/>
            <a:ext cx="369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dirty="0">
                <a:solidFill>
                  <a:srgbClr val="950001"/>
                </a:solidFill>
              </a:rPr>
              <a:t>4</a:t>
            </a:r>
            <a:r>
              <a:rPr lang="sv-SE" dirty="0"/>
              <a:t> först kan vi bilda talen:  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F9B1DD77-D1FA-6F4E-A7AF-C1D6EB001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39" y="4870088"/>
            <a:ext cx="413646" cy="386893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53F306F-545A-1B4E-BD62-F16F4D4D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32" y="4878869"/>
            <a:ext cx="305780" cy="394351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29246768-2541-FA4E-8EF6-77E70290A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80" y="4853850"/>
            <a:ext cx="387705" cy="394351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BC7BBA9C-BDFD-9B46-AD21-BDCD4F75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775" y="5279427"/>
            <a:ext cx="413646" cy="386893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BDAD6DD-ADDC-FC44-86B8-491E7613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768" y="5325863"/>
            <a:ext cx="305780" cy="394351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8A3D4F6C-A3CC-624C-B649-5AA732ECB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809" y="5280584"/>
            <a:ext cx="387705" cy="394351"/>
          </a:xfrm>
          <a:prstGeom prst="rect">
            <a:avLst/>
          </a:prstGeom>
        </p:spPr>
      </p:pic>
      <p:sp>
        <p:nvSpPr>
          <p:cNvPr id="40" name="Rektangel 39">
            <a:extLst>
              <a:ext uri="{FF2B5EF4-FFF2-40B4-BE49-F238E27FC236}">
                <a16:creationId xmlns:a16="http://schemas.microsoft.com/office/drawing/2014/main" id="{577D2654-EC0B-3845-8753-E674C93AF370}"/>
              </a:ext>
            </a:extLst>
          </p:cNvPr>
          <p:cNvSpPr/>
          <p:nvPr/>
        </p:nvSpPr>
        <p:spPr>
          <a:xfrm>
            <a:off x="1295788" y="5981051"/>
            <a:ext cx="369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dirty="0">
                <a:solidFill>
                  <a:srgbClr val="950001"/>
                </a:solidFill>
              </a:rPr>
              <a:t>7</a:t>
            </a:r>
            <a:r>
              <a:rPr lang="sv-SE" dirty="0"/>
              <a:t> först kan vi bilda talen:  </a:t>
            </a: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51ED2001-A807-464F-97AF-B34B7EDE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34" y="5972270"/>
            <a:ext cx="413646" cy="386893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A6A5640A-791F-AE4A-9238-47FDE8C67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75" y="5964812"/>
            <a:ext cx="305780" cy="394351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080BEC47-F005-EE4B-BFDC-B8E55A8D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843" y="5978788"/>
            <a:ext cx="387705" cy="394351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D91877E4-47E4-0749-99E7-69EFECB0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770" y="6381609"/>
            <a:ext cx="413646" cy="386893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CC68B0BF-D5E2-174C-8B01-FCCC8B84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32" y="6414043"/>
            <a:ext cx="305780" cy="394351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D7D5DB64-C9B6-4C49-B727-CDD0EF838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370" y="6430565"/>
            <a:ext cx="387705" cy="394351"/>
          </a:xfrm>
          <a:prstGeom prst="rect">
            <a:avLst/>
          </a:prstGeom>
        </p:spPr>
      </p:pic>
      <p:sp>
        <p:nvSpPr>
          <p:cNvPr id="54" name="Rektangel 53">
            <a:extLst>
              <a:ext uri="{FF2B5EF4-FFF2-40B4-BE49-F238E27FC236}">
                <a16:creationId xmlns:a16="http://schemas.microsoft.com/office/drawing/2014/main" id="{D1344AEE-DDE4-AE4D-8953-A5ACC88B74C0}"/>
              </a:ext>
            </a:extLst>
          </p:cNvPr>
          <p:cNvSpPr/>
          <p:nvPr/>
        </p:nvSpPr>
        <p:spPr>
          <a:xfrm>
            <a:off x="6576948" y="4752878"/>
            <a:ext cx="239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kan vi alltså bilda </a:t>
            </a:r>
            <a:r>
              <a:rPr lang="sv-SE" b="1" dirty="0">
                <a:solidFill>
                  <a:srgbClr val="950001"/>
                </a:solidFill>
              </a:rPr>
              <a:t>6 </a:t>
            </a:r>
            <a:r>
              <a:rPr lang="sv-SE" dirty="0"/>
              <a:t>olika tal.   </a:t>
            </a:r>
          </a:p>
        </p:txBody>
      </p:sp>
    </p:spTree>
    <p:extLst>
      <p:ext uri="{BB962C8B-B14F-4D97-AF65-F5344CB8AC3E}">
        <p14:creationId xmlns:p14="http://schemas.microsoft.com/office/powerpoint/2010/main" val="35192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33" grpId="0"/>
      <p:bldP spid="40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89748E2-3007-4542-985E-B2990B7CDBA1}"/>
              </a:ext>
            </a:extLst>
          </p:cNvPr>
          <p:cNvSpPr/>
          <p:nvPr/>
        </p:nvSpPr>
        <p:spPr>
          <a:xfrm>
            <a:off x="1470991" y="838387"/>
            <a:ext cx="6506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Siffrorna på de tre positionerna är </a:t>
            </a:r>
            <a:r>
              <a:rPr lang="sv-SE" i="1" dirty="0">
                <a:solidFill>
                  <a:srgbClr val="950001"/>
                </a:solidFill>
              </a:rPr>
              <a:t>beroende</a:t>
            </a:r>
            <a:r>
              <a:rPr lang="sv-SE" i="1" dirty="0"/>
              <a:t> </a:t>
            </a:r>
            <a:r>
              <a:rPr lang="sv-SE" dirty="0"/>
              <a:t>av varandra. 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7D210EE-342A-9948-9D4E-473BF59405BD}"/>
              </a:ext>
            </a:extLst>
          </p:cNvPr>
          <p:cNvSpPr/>
          <p:nvPr/>
        </p:nvSpPr>
        <p:spPr>
          <a:xfrm>
            <a:off x="845438" y="1344790"/>
            <a:ext cx="7453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Första siffran kan väljas bland </a:t>
            </a:r>
            <a:r>
              <a:rPr lang="sv-SE" dirty="0">
                <a:solidFill>
                  <a:srgbClr val="950001"/>
                </a:solidFill>
              </a:rPr>
              <a:t>3</a:t>
            </a:r>
            <a:r>
              <a:rPr lang="sv-SE" dirty="0"/>
              <a:t> siffror. När första siffran valts kan den andra siffran väljas bland </a:t>
            </a:r>
            <a:r>
              <a:rPr lang="sv-SE" dirty="0">
                <a:solidFill>
                  <a:srgbClr val="950001"/>
                </a:solidFill>
              </a:rPr>
              <a:t>2</a:t>
            </a:r>
            <a:r>
              <a:rPr lang="sv-SE" dirty="0"/>
              <a:t> siffror. Sen finns det bara </a:t>
            </a:r>
            <a:r>
              <a:rPr lang="sv-SE" dirty="0">
                <a:solidFill>
                  <a:srgbClr val="950001"/>
                </a:solidFill>
              </a:rPr>
              <a:t>1</a:t>
            </a:r>
            <a:r>
              <a:rPr lang="sv-SE" dirty="0"/>
              <a:t> siffra kvar som sista siffra. </a:t>
            </a:r>
          </a:p>
          <a:p>
            <a:r>
              <a:rPr lang="sv-SE" dirty="0"/>
              <a:t>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A9F61A1-52CD-DE49-8EB8-21184EB1AA0D}"/>
              </a:ext>
            </a:extLst>
          </p:cNvPr>
          <p:cNvSpPr/>
          <p:nvPr/>
        </p:nvSpPr>
        <p:spPr>
          <a:xfrm>
            <a:off x="1252454" y="3429000"/>
            <a:ext cx="1857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</a:t>
            </a:r>
            <a:r>
              <a:rPr lang="sv-SE" i="1" dirty="0"/>
              <a:t>träddiagram </a:t>
            </a:r>
            <a:r>
              <a:rPr lang="sv-SE" dirty="0"/>
              <a:t>kan det visas så här: 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6A703872-0A22-DD42-A233-1E9F33665051}"/>
              </a:ext>
            </a:extLst>
          </p:cNvPr>
          <p:cNvSpPr/>
          <p:nvPr/>
        </p:nvSpPr>
        <p:spPr>
          <a:xfrm>
            <a:off x="444011" y="2162228"/>
            <a:ext cx="412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därför räkna ut antalet tal så här:  </a:t>
            </a:r>
            <a:endParaRPr lang="sv-SE" dirty="0">
              <a:effectLst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9E3E24C-A121-C444-9C3E-4C5D5EC4DF9E}"/>
              </a:ext>
            </a:extLst>
          </p:cNvPr>
          <p:cNvSpPr/>
          <p:nvPr/>
        </p:nvSpPr>
        <p:spPr>
          <a:xfrm>
            <a:off x="4376956" y="2162228"/>
            <a:ext cx="13245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3 · 2 · 1 = 6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DC53959-46B9-5241-8807-0427E06D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5"/>
          <a:stretch/>
        </p:blipFill>
        <p:spPr>
          <a:xfrm>
            <a:off x="3505463" y="3796251"/>
            <a:ext cx="3112034" cy="458931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0230C868-474F-DD46-8B91-DCF7CC903380}"/>
              </a:ext>
            </a:extLst>
          </p:cNvPr>
          <p:cNvGrpSpPr/>
          <p:nvPr/>
        </p:nvGrpSpPr>
        <p:grpSpPr>
          <a:xfrm>
            <a:off x="3580760" y="3085558"/>
            <a:ext cx="2356298" cy="710693"/>
            <a:chOff x="3580760" y="3085558"/>
            <a:chExt cx="2356298" cy="71069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613FE14-CEB8-3E44-A3D9-FA961CEE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7771" y="3115280"/>
              <a:ext cx="2209287" cy="680971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ADA80D39-7EC9-734E-909D-0176E1DAD745}"/>
                </a:ext>
              </a:extLst>
            </p:cNvPr>
            <p:cNvSpPr/>
            <p:nvPr/>
          </p:nvSpPr>
          <p:spPr>
            <a:xfrm>
              <a:off x="3580760" y="3085558"/>
              <a:ext cx="291993" cy="263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5AB3D0D-78BD-084B-8983-1B5E02D9A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253" y="4267732"/>
            <a:ext cx="2959322" cy="4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3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3BE44F-A7FA-A44C-B752-1F9D5D947184}"/>
              </a:ext>
            </a:extLst>
          </p:cNvPr>
          <p:cNvSpPr/>
          <p:nvPr/>
        </p:nvSpPr>
        <p:spPr>
          <a:xfrm>
            <a:off x="3635816" y="153022"/>
            <a:ext cx="216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50001"/>
                </a:solidFill>
              </a:rPr>
              <a:t>Hur många tal? (II)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FC11A3-A540-7741-874E-A0F87E04335F}"/>
              </a:ext>
            </a:extLst>
          </p:cNvPr>
          <p:cNvSpPr/>
          <p:nvPr/>
        </p:nvSpPr>
        <p:spPr>
          <a:xfrm>
            <a:off x="549442" y="628448"/>
            <a:ext cx="6172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olika tresiffriga tal kan vi bilda om vi har </a:t>
            </a:r>
            <a:r>
              <a:rPr lang="sv-SE" dirty="0">
                <a:solidFill>
                  <a:srgbClr val="950001"/>
                </a:solidFill>
              </a:rPr>
              <a:t>tre lappar </a:t>
            </a:r>
            <a:r>
              <a:rPr lang="sv-SE" dirty="0"/>
              <a:t>med 1:or, </a:t>
            </a:r>
            <a:r>
              <a:rPr lang="sv-SE" dirty="0">
                <a:solidFill>
                  <a:srgbClr val="950001"/>
                </a:solidFill>
              </a:rPr>
              <a:t>tre lappar </a:t>
            </a:r>
            <a:r>
              <a:rPr lang="sv-SE" dirty="0"/>
              <a:t>med 4:or och </a:t>
            </a:r>
            <a:r>
              <a:rPr lang="sv-SE" dirty="0">
                <a:solidFill>
                  <a:srgbClr val="950001"/>
                </a:solidFill>
              </a:rPr>
              <a:t>tre lappar </a:t>
            </a:r>
            <a:r>
              <a:rPr lang="sv-SE" dirty="0"/>
              <a:t>med 7:or? </a:t>
            </a:r>
          </a:p>
          <a:p>
            <a:r>
              <a:rPr lang="sv-SE" dirty="0"/>
              <a:t>  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992872B-1A36-E547-B490-F6F1973E2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189" y="308651"/>
            <a:ext cx="1680406" cy="1781599"/>
          </a:xfrm>
          <a:prstGeom prst="rect">
            <a:avLst/>
          </a:prstGeom>
          <a:ln w="28575">
            <a:solidFill>
              <a:srgbClr val="950001"/>
            </a:solidFill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E7AAE39-1CEA-1145-A583-7699BB1BB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97" y="1420361"/>
            <a:ext cx="882193" cy="194179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CE4534C-5758-BC4A-86B3-85E53B28A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327" y="1427807"/>
            <a:ext cx="882191" cy="194228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D85FF97-156C-D94E-B05A-D4D00DD62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853" y="1430300"/>
            <a:ext cx="890396" cy="1939791"/>
          </a:xfrm>
          <a:prstGeom prst="rect">
            <a:avLst/>
          </a:prstGeom>
        </p:spPr>
      </p:pic>
      <p:sp>
        <p:nvSpPr>
          <p:cNvPr id="47" name="Rektangel 46">
            <a:extLst>
              <a:ext uri="{FF2B5EF4-FFF2-40B4-BE49-F238E27FC236}">
                <a16:creationId xmlns:a16="http://schemas.microsoft.com/office/drawing/2014/main" id="{2D30721A-F3D5-6B4C-BD36-7005D3E5804A}"/>
              </a:ext>
            </a:extLst>
          </p:cNvPr>
          <p:cNvSpPr/>
          <p:nvPr/>
        </p:nvSpPr>
        <p:spPr>
          <a:xfrm>
            <a:off x="4237613" y="2305682"/>
            <a:ext cx="325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Siffrorna på de tre positionerna är </a:t>
            </a:r>
            <a:r>
              <a:rPr lang="sv-SE" i="1" dirty="0">
                <a:solidFill>
                  <a:srgbClr val="950001"/>
                </a:solidFill>
              </a:rPr>
              <a:t>oberoende</a:t>
            </a:r>
            <a:r>
              <a:rPr lang="sv-SE" i="1" dirty="0"/>
              <a:t> </a:t>
            </a:r>
            <a:r>
              <a:rPr lang="sv-SE" dirty="0"/>
              <a:t>av varandra. 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5ABC2AEF-4560-2943-84D6-9BF7D994542D}"/>
              </a:ext>
            </a:extLst>
          </p:cNvPr>
          <p:cNvSpPr/>
          <p:nvPr/>
        </p:nvSpPr>
        <p:spPr>
          <a:xfrm>
            <a:off x="4237613" y="2870507"/>
            <a:ext cx="4403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finns </a:t>
            </a:r>
            <a:r>
              <a:rPr lang="sv-SE" dirty="0">
                <a:solidFill>
                  <a:srgbClr val="950001"/>
                </a:solidFill>
              </a:rPr>
              <a:t>tre </a:t>
            </a:r>
            <a:r>
              <a:rPr lang="sv-SE" dirty="0"/>
              <a:t>möjliga siffror till varje position.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D4BE6909-64D0-1149-8C20-2D8D2C230F0B}"/>
              </a:ext>
            </a:extLst>
          </p:cNvPr>
          <p:cNvSpPr/>
          <p:nvPr/>
        </p:nvSpPr>
        <p:spPr>
          <a:xfrm>
            <a:off x="1490759" y="3425598"/>
            <a:ext cx="412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därför räkna ut antalet tal så här:  </a:t>
            </a:r>
            <a:endParaRPr lang="sv-SE" dirty="0">
              <a:effectLst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23F0C30-BCBB-2C40-9E54-770ECF823028}"/>
              </a:ext>
            </a:extLst>
          </p:cNvPr>
          <p:cNvSpPr/>
          <p:nvPr/>
        </p:nvSpPr>
        <p:spPr>
          <a:xfrm>
            <a:off x="5423704" y="3425598"/>
            <a:ext cx="16278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3 · 3 · 3 = 27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BC8ECBE1-C862-2F4B-8CC8-88D30CD59508}"/>
              </a:ext>
            </a:extLst>
          </p:cNvPr>
          <p:cNvSpPr/>
          <p:nvPr/>
        </p:nvSpPr>
        <p:spPr>
          <a:xfrm>
            <a:off x="1051573" y="3985556"/>
            <a:ext cx="1857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</a:t>
            </a:r>
            <a:r>
              <a:rPr lang="sv-SE" i="1" dirty="0"/>
              <a:t>träddiagram </a:t>
            </a:r>
            <a:r>
              <a:rPr lang="sv-SE" dirty="0"/>
              <a:t>kan det visas så här: 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03689566-F16C-D642-A1C1-173D7D5C9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131" y="5054535"/>
            <a:ext cx="5989490" cy="408868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300E32D-7DFF-9F46-BB68-2278646E1B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704"/>
          <a:stretch/>
        </p:blipFill>
        <p:spPr>
          <a:xfrm>
            <a:off x="2473519" y="5493365"/>
            <a:ext cx="6348611" cy="526860"/>
          </a:xfrm>
          <a:prstGeom prst="rect">
            <a:avLst/>
          </a:prstGeom>
        </p:spPr>
      </p:pic>
      <p:grpSp>
        <p:nvGrpSpPr>
          <p:cNvPr id="22" name="Grupp 21">
            <a:extLst>
              <a:ext uri="{FF2B5EF4-FFF2-40B4-BE49-F238E27FC236}">
                <a16:creationId xmlns:a16="http://schemas.microsoft.com/office/drawing/2014/main" id="{6D53F7C8-6464-9947-90EF-07C6BF3BF759}"/>
              </a:ext>
            </a:extLst>
          </p:cNvPr>
          <p:cNvGrpSpPr/>
          <p:nvPr/>
        </p:nvGrpSpPr>
        <p:grpSpPr>
          <a:xfrm>
            <a:off x="3169990" y="3929626"/>
            <a:ext cx="4897517" cy="1108413"/>
            <a:chOff x="3169990" y="3926967"/>
            <a:chExt cx="4897517" cy="1108413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EB0C3EB3-FE23-594A-ADE3-A504909C8DF5}"/>
                </a:ext>
              </a:extLst>
            </p:cNvPr>
            <p:cNvGrpSpPr/>
            <p:nvPr/>
          </p:nvGrpSpPr>
          <p:grpSpPr>
            <a:xfrm>
              <a:off x="3169990" y="3926967"/>
              <a:ext cx="4897517" cy="1069402"/>
              <a:chOff x="3182450" y="4584475"/>
              <a:chExt cx="4897517" cy="1069402"/>
            </a:xfrm>
          </p:grpSpPr>
          <p:pic>
            <p:nvPicPr>
              <p:cNvPr id="16" name="Bildobjekt 15">
                <a:extLst>
                  <a:ext uri="{FF2B5EF4-FFF2-40B4-BE49-F238E27FC236}">
                    <a16:creationId xmlns:a16="http://schemas.microsoft.com/office/drawing/2014/main" id="{02BAF648-436B-B749-8FA8-EE4986048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5230" y="4623069"/>
                <a:ext cx="4774737" cy="1030808"/>
              </a:xfrm>
              <a:prstGeom prst="rect">
                <a:avLst/>
              </a:prstGeom>
            </p:spPr>
          </p:pic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BF5E9DFF-5DD3-CD47-8CFF-AA001004E546}"/>
                  </a:ext>
                </a:extLst>
              </p:cNvPr>
              <p:cNvSpPr/>
              <p:nvPr/>
            </p:nvSpPr>
            <p:spPr>
              <a:xfrm>
                <a:off x="3182450" y="4584475"/>
                <a:ext cx="1187670" cy="1894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DBA3075E-C364-424A-9816-BCA70CE61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89087" y="4922298"/>
              <a:ext cx="78288" cy="113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7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7" grpId="0"/>
      <p:bldP spid="48" grpId="0"/>
      <p:bldP spid="49" grpId="0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/>
          <p:cNvGrpSpPr/>
          <p:nvPr/>
        </p:nvGrpSpPr>
        <p:grpSpPr>
          <a:xfrm>
            <a:off x="3135760" y="1878923"/>
            <a:ext cx="2173404" cy="379967"/>
            <a:chOff x="1239540" y="1169160"/>
            <a:chExt cx="641352" cy="379967"/>
          </a:xfrm>
        </p:grpSpPr>
        <p:sp>
          <p:nvSpPr>
            <p:cNvPr id="18" name="textruta 17"/>
            <p:cNvSpPr txBox="1"/>
            <p:nvPr/>
          </p:nvSpPr>
          <p:spPr>
            <a:xfrm>
              <a:off x="1239540" y="1179795"/>
              <a:ext cx="575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10 · 10 · 10 · 10 </a:t>
              </a:r>
              <a:r>
                <a:rPr lang="sv-SE" dirty="0" err="1">
                  <a:latin typeface="Bradley Hand" pitchFamily="2" charset="77"/>
                  <a:cs typeface="Bradley Hand Bold"/>
                </a:rPr>
                <a:t>st</a:t>
              </a:r>
              <a:endParaRPr lang="sv-SE" dirty="0">
                <a:latin typeface="Bradley Hand" pitchFamily="2" charset="77"/>
                <a:cs typeface="Bradley Hand Bold"/>
              </a:endParaRP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1781880" y="1169160"/>
              <a:ext cx="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51" name="Rektangel 50"/>
          <p:cNvSpPr/>
          <p:nvPr/>
        </p:nvSpPr>
        <p:spPr>
          <a:xfrm>
            <a:off x="807397" y="1878923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Antal kombinationer :</a:t>
            </a:r>
          </a:p>
        </p:txBody>
      </p:sp>
      <p:sp>
        <p:nvSpPr>
          <p:cNvPr id="47" name="textruta 46"/>
          <p:cNvSpPr txBox="1"/>
          <p:nvPr/>
        </p:nvSpPr>
        <p:spPr>
          <a:xfrm>
            <a:off x="5218419" y="1889558"/>
            <a:ext cx="219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10 000 </a:t>
            </a:r>
            <a:r>
              <a:rPr lang="sv-SE" dirty="0" err="1">
                <a:latin typeface="Bradley Hand" pitchFamily="2" charset="77"/>
                <a:cs typeface="Bradley Hand Bold"/>
              </a:rPr>
              <a:t>st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814FBC81-4C54-104A-B2EB-C9DD8154133F}"/>
              </a:ext>
            </a:extLst>
          </p:cNvPr>
          <p:cNvGrpSpPr/>
          <p:nvPr/>
        </p:nvGrpSpPr>
        <p:grpSpPr>
          <a:xfrm>
            <a:off x="683643" y="525381"/>
            <a:ext cx="7776714" cy="1576220"/>
            <a:chOff x="558266" y="121635"/>
            <a:chExt cx="7776714" cy="1576220"/>
          </a:xfrm>
        </p:grpSpPr>
        <p:sp>
          <p:nvSpPr>
            <p:cNvPr id="3" name="Rektangel 2"/>
            <p:cNvSpPr/>
            <p:nvPr/>
          </p:nvSpPr>
          <p:spPr>
            <a:xfrm>
              <a:off x="558266" y="389967"/>
              <a:ext cx="76027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På hur många sätt kan man välja en fyrsiffrig kod till det här hänglåset? 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DA5D47A-82D7-764D-BA64-A357BAFFA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3512" y="121635"/>
              <a:ext cx="831468" cy="1576220"/>
            </a:xfrm>
            <a:prstGeom prst="rect">
              <a:avLst/>
            </a:prstGeom>
          </p:spPr>
        </p:pic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4EA08177-AE45-6C40-B9CF-5F364BDE9C62}"/>
              </a:ext>
            </a:extLst>
          </p:cNvPr>
          <p:cNvSpPr/>
          <p:nvPr/>
        </p:nvSpPr>
        <p:spPr>
          <a:xfrm>
            <a:off x="508584" y="372841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7A8CFE9-24D0-204E-8243-A62FB6A8DDD5}"/>
              </a:ext>
            </a:extLst>
          </p:cNvPr>
          <p:cNvSpPr/>
          <p:nvPr/>
        </p:nvSpPr>
        <p:spPr>
          <a:xfrm>
            <a:off x="807397" y="4031862"/>
            <a:ext cx="3762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  <a:cs typeface="Bradley Hand Bold"/>
              </a:rPr>
              <a:t>Svar</a:t>
            </a:r>
            <a:r>
              <a:rPr lang="sv-SE" dirty="0">
                <a:latin typeface="Bradley Hand" pitchFamily="2" charset="77"/>
                <a:cs typeface="Bradley Hand Bold"/>
              </a:rPr>
              <a:t>:  </a:t>
            </a:r>
            <a:r>
              <a:rPr lang="sv-SE" dirty="0">
                <a:latin typeface="Bradley Hand" pitchFamily="2" charset="77"/>
              </a:rPr>
              <a:t>Antalet sätt är 10 000.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F2767FC-E43F-0348-8D09-8D3298C06FA6}"/>
              </a:ext>
            </a:extLst>
          </p:cNvPr>
          <p:cNvSpPr/>
          <p:nvPr/>
        </p:nvSpPr>
        <p:spPr>
          <a:xfrm>
            <a:off x="539005" y="2710446"/>
            <a:ext cx="344798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På varje position kan du välja bland 10 siffror.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5E0A900-E500-AC4B-A241-D6E01DA3F3E0}"/>
              </a:ext>
            </a:extLst>
          </p:cNvPr>
          <p:cNvSpPr/>
          <p:nvPr/>
        </p:nvSpPr>
        <p:spPr>
          <a:xfrm>
            <a:off x="4645394" y="2547144"/>
            <a:ext cx="276990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Antalet möjliga siffror på varje</a:t>
            </a:r>
          </a:p>
          <a:p>
            <a:r>
              <a:rPr lang="sv-SE" sz="1400" dirty="0"/>
              <a:t>position är oberoende av varandra.</a:t>
            </a:r>
          </a:p>
        </p:txBody>
      </p:sp>
    </p:spTree>
    <p:extLst>
      <p:ext uri="{BB962C8B-B14F-4D97-AF65-F5344CB8AC3E}">
        <p14:creationId xmlns:p14="http://schemas.microsoft.com/office/powerpoint/2010/main" val="4986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7" grpId="0"/>
      <p:bldP spid="25" grpId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ktangel 73">
            <a:extLst>
              <a:ext uri="{FF2B5EF4-FFF2-40B4-BE49-F238E27FC236}">
                <a16:creationId xmlns:a16="http://schemas.microsoft.com/office/drawing/2014/main" id="{7F1EDBA9-6570-D34E-8D40-FD0B81AE7439}"/>
              </a:ext>
            </a:extLst>
          </p:cNvPr>
          <p:cNvSpPr/>
          <p:nvPr/>
        </p:nvSpPr>
        <p:spPr>
          <a:xfrm>
            <a:off x="1828667" y="2351453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Antal sätt:</a:t>
            </a:r>
          </a:p>
        </p:txBody>
      </p:sp>
      <p:grpSp>
        <p:nvGrpSpPr>
          <p:cNvPr id="75" name="Grupp 74">
            <a:extLst>
              <a:ext uri="{FF2B5EF4-FFF2-40B4-BE49-F238E27FC236}">
                <a16:creationId xmlns:a16="http://schemas.microsoft.com/office/drawing/2014/main" id="{4EE85D2B-0E43-B04F-8F47-AA1AF3FAED72}"/>
              </a:ext>
            </a:extLst>
          </p:cNvPr>
          <p:cNvGrpSpPr/>
          <p:nvPr/>
        </p:nvGrpSpPr>
        <p:grpSpPr>
          <a:xfrm>
            <a:off x="3031998" y="2334538"/>
            <a:ext cx="2497423" cy="386247"/>
            <a:chOff x="1225926" y="1162880"/>
            <a:chExt cx="736967" cy="386247"/>
          </a:xfrm>
        </p:grpSpPr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BDAD875B-63C9-624E-945E-4E63BC16A87E}"/>
                </a:ext>
              </a:extLst>
            </p:cNvPr>
            <p:cNvSpPr txBox="1"/>
            <p:nvPr/>
          </p:nvSpPr>
          <p:spPr>
            <a:xfrm>
              <a:off x="1225926" y="1179795"/>
              <a:ext cx="674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4 · 3 · 2 · 1 olika sätt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F8410900-ED9F-A34B-8AA2-1065CB317B97}"/>
                </a:ext>
              </a:extLst>
            </p:cNvPr>
            <p:cNvSpPr txBox="1"/>
            <p:nvPr/>
          </p:nvSpPr>
          <p:spPr>
            <a:xfrm>
              <a:off x="1863881" y="1162880"/>
              <a:ext cx="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78" name="textruta 77">
            <a:extLst>
              <a:ext uri="{FF2B5EF4-FFF2-40B4-BE49-F238E27FC236}">
                <a16:creationId xmlns:a16="http://schemas.microsoft.com/office/drawing/2014/main" id="{BBD6750C-6E21-6B4C-B287-AD9F9EA8281D}"/>
              </a:ext>
            </a:extLst>
          </p:cNvPr>
          <p:cNvSpPr txBox="1"/>
          <p:nvPr/>
        </p:nvSpPr>
        <p:spPr>
          <a:xfrm>
            <a:off x="5445537" y="2334538"/>
            <a:ext cx="219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24 olika sätt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39E56164-0506-7640-B004-B0F3B43F0D34}"/>
              </a:ext>
            </a:extLst>
          </p:cNvPr>
          <p:cNvSpPr/>
          <p:nvPr/>
        </p:nvSpPr>
        <p:spPr>
          <a:xfrm>
            <a:off x="357755" y="336536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56448C5-D009-2146-86CC-6C60A8967372}"/>
              </a:ext>
            </a:extLst>
          </p:cNvPr>
          <p:cNvSpPr/>
          <p:nvPr/>
        </p:nvSpPr>
        <p:spPr>
          <a:xfrm>
            <a:off x="1365970" y="3059668"/>
            <a:ext cx="320603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Vem som helst av de fyra kan stå först i kön. På nästa plats kan någon av de andra tre personerna stå och så vidare.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34A9AC6-601C-0140-8C79-31C6652EA262}"/>
              </a:ext>
            </a:extLst>
          </p:cNvPr>
          <p:cNvSpPr/>
          <p:nvPr/>
        </p:nvSpPr>
        <p:spPr>
          <a:xfrm>
            <a:off x="5075562" y="3104082"/>
            <a:ext cx="26638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Antalet möjliga personer på varje</a:t>
            </a:r>
          </a:p>
          <a:p>
            <a:r>
              <a:rPr lang="sv-SE" sz="1400" dirty="0"/>
              <a:t>plats är beroende av varandra.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F559228-68AB-0043-B20E-FCE2EB4C6211}"/>
              </a:ext>
            </a:extLst>
          </p:cNvPr>
          <p:cNvSpPr/>
          <p:nvPr/>
        </p:nvSpPr>
        <p:spPr>
          <a:xfrm>
            <a:off x="1828667" y="4575299"/>
            <a:ext cx="437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  <a:cs typeface="Bradley Hand Bold"/>
              </a:rPr>
              <a:t>Svar</a:t>
            </a:r>
            <a:r>
              <a:rPr lang="sv-SE" dirty="0">
                <a:latin typeface="Bradley Hand" pitchFamily="2" charset="77"/>
                <a:cs typeface="Bradley Hand Bold"/>
              </a:rPr>
              <a:t>:  </a:t>
            </a:r>
            <a:r>
              <a:rPr lang="sv-SE" dirty="0">
                <a:latin typeface="Bradley Hand" pitchFamily="2" charset="77"/>
              </a:rPr>
              <a:t>Kön kan ordnas på 24 olika sätt.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B6221294-D4CB-7248-858D-2FA4AD1776D3}"/>
              </a:ext>
            </a:extLst>
          </p:cNvPr>
          <p:cNvGrpSpPr/>
          <p:nvPr/>
        </p:nvGrpSpPr>
        <p:grpSpPr>
          <a:xfrm>
            <a:off x="1985232" y="54698"/>
            <a:ext cx="8277726" cy="2197048"/>
            <a:chOff x="1985232" y="54698"/>
            <a:chExt cx="8277726" cy="2197048"/>
          </a:xfrm>
        </p:grpSpPr>
        <p:sp>
          <p:nvSpPr>
            <p:cNvPr id="9" name="Rektangel 8"/>
            <p:cNvSpPr/>
            <p:nvPr/>
          </p:nvSpPr>
          <p:spPr>
            <a:xfrm>
              <a:off x="1985232" y="326269"/>
              <a:ext cx="82777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Fyra personer står i en busskö.</a:t>
              </a:r>
            </a:p>
            <a:p>
              <a:r>
                <a:rPr lang="sv-SE" dirty="0"/>
                <a:t>På hur många olika sätt kan kön ordnas?</a:t>
              </a:r>
            </a:p>
          </p:txBody>
        </p:sp>
        <p:pic>
          <p:nvPicPr>
            <p:cNvPr id="1026" name="Picture 2" descr="Busskön">
              <a:extLst>
                <a:ext uri="{FF2B5EF4-FFF2-40B4-BE49-F238E27FC236}">
                  <a16:creationId xmlns:a16="http://schemas.microsoft.com/office/drawing/2014/main" id="{6E46B99D-99B8-F64F-8211-43EDF2DBA9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83" r="10309"/>
            <a:stretch/>
          </p:blipFill>
          <p:spPr bwMode="auto">
            <a:xfrm>
              <a:off x="6407496" y="54698"/>
              <a:ext cx="874700" cy="219704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51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8" grpId="0"/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>
            <a:extLst>
              <a:ext uri="{FF2B5EF4-FFF2-40B4-BE49-F238E27FC236}">
                <a16:creationId xmlns:a16="http://schemas.microsoft.com/office/drawing/2014/main" id="{059FAA04-4B5A-204E-B18C-5DA44B1F8221}"/>
              </a:ext>
            </a:extLst>
          </p:cNvPr>
          <p:cNvGrpSpPr/>
          <p:nvPr/>
        </p:nvGrpSpPr>
        <p:grpSpPr>
          <a:xfrm>
            <a:off x="466118" y="673812"/>
            <a:ext cx="8494417" cy="1729182"/>
            <a:chOff x="494399" y="2976508"/>
            <a:chExt cx="8494417" cy="1729182"/>
          </a:xfrm>
        </p:grpSpPr>
        <p:sp>
          <p:nvSpPr>
            <p:cNvPr id="9" name="Rektangel 8"/>
            <p:cNvSpPr/>
            <p:nvPr/>
          </p:nvSpPr>
          <p:spPr>
            <a:xfrm>
              <a:off x="494399" y="2976508"/>
              <a:ext cx="82777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många fyrsiffriga tal kan bildas med siffrorna 1–8 om alla siffror ska vara olika?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20BB8326-09FB-3A4F-A3AD-F367028C8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16691" t="4056" r="8965" b="15233"/>
            <a:stretch/>
          </p:blipFill>
          <p:spPr>
            <a:xfrm>
              <a:off x="7297131" y="3330074"/>
              <a:ext cx="1691685" cy="1375616"/>
            </a:xfrm>
            <a:prstGeom prst="ellipse">
              <a:avLst/>
            </a:prstGeom>
          </p:spPr>
        </p:pic>
      </p:grpSp>
      <p:sp>
        <p:nvSpPr>
          <p:cNvPr id="74" name="Rektangel 73">
            <a:extLst>
              <a:ext uri="{FF2B5EF4-FFF2-40B4-BE49-F238E27FC236}">
                <a16:creationId xmlns:a16="http://schemas.microsoft.com/office/drawing/2014/main" id="{7F1EDBA9-6570-D34E-8D40-FD0B81AE7439}"/>
              </a:ext>
            </a:extLst>
          </p:cNvPr>
          <p:cNvSpPr/>
          <p:nvPr/>
        </p:nvSpPr>
        <p:spPr>
          <a:xfrm>
            <a:off x="756370" y="2351453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Antal kombinationer :</a:t>
            </a:r>
          </a:p>
        </p:txBody>
      </p:sp>
      <p:grpSp>
        <p:nvGrpSpPr>
          <p:cNvPr id="75" name="Grupp 74">
            <a:extLst>
              <a:ext uri="{FF2B5EF4-FFF2-40B4-BE49-F238E27FC236}">
                <a16:creationId xmlns:a16="http://schemas.microsoft.com/office/drawing/2014/main" id="{4EE85D2B-0E43-B04F-8F47-AA1AF3FAED72}"/>
              </a:ext>
            </a:extLst>
          </p:cNvPr>
          <p:cNvGrpSpPr/>
          <p:nvPr/>
        </p:nvGrpSpPr>
        <p:grpSpPr>
          <a:xfrm>
            <a:off x="3078133" y="2334538"/>
            <a:ext cx="2451288" cy="386247"/>
            <a:chOff x="1239540" y="1162880"/>
            <a:chExt cx="723353" cy="386247"/>
          </a:xfrm>
        </p:grpSpPr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BDAD875B-63C9-624E-945E-4E63BC16A87E}"/>
                </a:ext>
              </a:extLst>
            </p:cNvPr>
            <p:cNvSpPr txBox="1"/>
            <p:nvPr/>
          </p:nvSpPr>
          <p:spPr>
            <a:xfrm>
              <a:off x="1239540" y="1179795"/>
              <a:ext cx="649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8 · 7 · 6 · 5 olika tal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F8410900-ED9F-A34B-8AA2-1065CB317B97}"/>
                </a:ext>
              </a:extLst>
            </p:cNvPr>
            <p:cNvSpPr txBox="1"/>
            <p:nvPr/>
          </p:nvSpPr>
          <p:spPr>
            <a:xfrm>
              <a:off x="1863881" y="1162880"/>
              <a:ext cx="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78" name="textruta 77">
            <a:extLst>
              <a:ext uri="{FF2B5EF4-FFF2-40B4-BE49-F238E27FC236}">
                <a16:creationId xmlns:a16="http://schemas.microsoft.com/office/drawing/2014/main" id="{BBD6750C-6E21-6B4C-B287-AD9F9EA8281D}"/>
              </a:ext>
            </a:extLst>
          </p:cNvPr>
          <p:cNvSpPr txBox="1"/>
          <p:nvPr/>
        </p:nvSpPr>
        <p:spPr>
          <a:xfrm>
            <a:off x="5445537" y="2334538"/>
            <a:ext cx="219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1 680 olika tal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39E56164-0506-7640-B004-B0F3B43F0D34}"/>
              </a:ext>
            </a:extLst>
          </p:cNvPr>
          <p:cNvSpPr/>
          <p:nvPr/>
        </p:nvSpPr>
        <p:spPr>
          <a:xfrm>
            <a:off x="357755" y="336536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56448C5-D009-2146-86CC-6C60A8967372}"/>
              </a:ext>
            </a:extLst>
          </p:cNvPr>
          <p:cNvSpPr/>
          <p:nvPr/>
        </p:nvSpPr>
        <p:spPr>
          <a:xfrm>
            <a:off x="756370" y="3090743"/>
            <a:ext cx="344798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På första positionen kan 8 olika siffror stå, på andra positionen 7 olika siffror och så vidare.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34A9AC6-601C-0140-8C79-31C6652EA262}"/>
              </a:ext>
            </a:extLst>
          </p:cNvPr>
          <p:cNvSpPr/>
          <p:nvPr/>
        </p:nvSpPr>
        <p:spPr>
          <a:xfrm>
            <a:off x="4482432" y="3090743"/>
            <a:ext cx="26638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Antalet möjliga siffror på varje</a:t>
            </a:r>
          </a:p>
          <a:p>
            <a:r>
              <a:rPr lang="sv-SE" sz="1400" dirty="0"/>
              <a:t>position är beroende av varandra.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F559228-68AB-0043-B20E-FCE2EB4C6211}"/>
              </a:ext>
            </a:extLst>
          </p:cNvPr>
          <p:cNvSpPr/>
          <p:nvPr/>
        </p:nvSpPr>
        <p:spPr>
          <a:xfrm>
            <a:off x="1041715" y="4576446"/>
            <a:ext cx="4152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  <a:cs typeface="Bradley Hand Bold"/>
              </a:rPr>
              <a:t>Svar</a:t>
            </a:r>
            <a:r>
              <a:rPr lang="sv-SE" dirty="0">
                <a:latin typeface="Bradley Hand" pitchFamily="2" charset="77"/>
                <a:cs typeface="Bradley Hand Bold"/>
              </a:rPr>
              <a:t>:  </a:t>
            </a:r>
            <a:r>
              <a:rPr lang="sv-SE" dirty="0">
                <a:latin typeface="Bradley Hand" pitchFamily="2" charset="77"/>
              </a:rPr>
              <a:t>Man kan bilda 1 680 olika tal.</a:t>
            </a:r>
          </a:p>
        </p:txBody>
      </p:sp>
    </p:spTree>
    <p:extLst>
      <p:ext uri="{BB962C8B-B14F-4D97-AF65-F5344CB8AC3E}">
        <p14:creationId xmlns:p14="http://schemas.microsoft.com/office/powerpoint/2010/main" val="19282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8" grpId="0"/>
      <p:bldP spid="24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9701</TotalTime>
  <Words>462</Words>
  <Application>Microsoft Macintosh PowerPoint</Application>
  <PresentationFormat>Bildspel på skärmen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70</cp:revision>
  <dcterms:created xsi:type="dcterms:W3CDTF">2017-04-14T14:36:05Z</dcterms:created>
  <dcterms:modified xsi:type="dcterms:W3CDTF">2021-10-27T17:12:43Z</dcterms:modified>
</cp:coreProperties>
</file>