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391"/>
    <a:srgbClr val="FBCCBA"/>
    <a:srgbClr val="FF8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4694"/>
  </p:normalViewPr>
  <p:slideViewPr>
    <p:cSldViewPr snapToGrid="0" snapToObjects="1">
      <p:cViewPr>
        <p:scale>
          <a:sx n="200" d="100"/>
          <a:sy n="200" d="100"/>
        </p:scale>
        <p:origin x="-1584" y="-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47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68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0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96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84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29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97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920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09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65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42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84D0-13CF-8C48-B04F-C6DEF35F3518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90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CB1E2E3-87D1-5742-AF82-5357BDA1365D}"/>
              </a:ext>
            </a:extLst>
          </p:cNvPr>
          <p:cNvSpPr/>
          <p:nvPr/>
        </p:nvSpPr>
        <p:spPr>
          <a:xfrm>
            <a:off x="282747" y="209824"/>
            <a:ext cx="8879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5.5				                          Likformighet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06AC0D-9E1D-C543-8971-7163CD4ADB0A}"/>
              </a:ext>
            </a:extLst>
          </p:cNvPr>
          <p:cNvSpPr/>
          <p:nvPr/>
        </p:nvSpPr>
        <p:spPr>
          <a:xfrm>
            <a:off x="216422" y="848441"/>
            <a:ext cx="9302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gör en avbildning i en viss skala får bilden samma form som det föremål som avbildas.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07AA143-C4E8-D04A-A9A8-7A06E89E2765}"/>
              </a:ext>
            </a:extLst>
          </p:cNvPr>
          <p:cNvSpPr/>
          <p:nvPr/>
        </p:nvSpPr>
        <p:spPr>
          <a:xfrm>
            <a:off x="2321453" y="1246462"/>
            <a:ext cx="4622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säger att bild och föremål är </a:t>
            </a:r>
            <a:r>
              <a:rPr lang="sv-SE" i="1" dirty="0">
                <a:solidFill>
                  <a:srgbClr val="C00000"/>
                </a:solidFill>
              </a:rPr>
              <a:t>likformiga</a:t>
            </a:r>
            <a:r>
              <a:rPr lang="sv-SE" i="1" dirty="0"/>
              <a:t>. 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BB654BB-0267-4E4C-8B6D-78813D0897EA}"/>
              </a:ext>
            </a:extLst>
          </p:cNvPr>
          <p:cNvSpPr/>
          <p:nvPr/>
        </p:nvSpPr>
        <p:spPr>
          <a:xfrm>
            <a:off x="126142" y="1822421"/>
            <a:ext cx="4754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Bilderna visar två rektanglar som är likformiga. 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CB04A9D-BBB9-F044-A37E-5AB70DA1CA80}"/>
              </a:ext>
            </a:extLst>
          </p:cNvPr>
          <p:cNvGrpSpPr/>
          <p:nvPr/>
        </p:nvGrpSpPr>
        <p:grpSpPr>
          <a:xfrm>
            <a:off x="314400" y="2773787"/>
            <a:ext cx="1537681" cy="1042761"/>
            <a:chOff x="3899694" y="3174506"/>
            <a:chExt cx="2050241" cy="1390344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4A3C3E2-A358-8D4B-BFEE-51BDEBB4C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9162" y="3257500"/>
              <a:ext cx="1204945" cy="622965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D79C80B-5809-3048-8BE4-E441FA08983B}"/>
                </a:ext>
              </a:extLst>
            </p:cNvPr>
            <p:cNvSpPr/>
            <p:nvPr/>
          </p:nvSpPr>
          <p:spPr>
            <a:xfrm>
              <a:off x="3899694" y="3318948"/>
              <a:ext cx="386967" cy="779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1 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E9FFAA9-0F3D-1B43-B14A-30D9BBABDEF7}"/>
                </a:ext>
              </a:extLst>
            </p:cNvPr>
            <p:cNvSpPr/>
            <p:nvPr/>
          </p:nvSpPr>
          <p:spPr>
            <a:xfrm>
              <a:off x="4684509" y="3785152"/>
              <a:ext cx="386967" cy="779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2 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54604171-4B3C-E249-B7DF-271CD08D381C}"/>
                </a:ext>
              </a:extLst>
            </p:cNvPr>
            <p:cNvSpPr/>
            <p:nvPr/>
          </p:nvSpPr>
          <p:spPr>
            <a:xfrm>
              <a:off x="5345199" y="3174506"/>
              <a:ext cx="6047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50" dirty="0"/>
                <a:t>(cm)</a:t>
              </a: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34F2DC22-31A5-AE4E-BFE9-5FE9A013CF3B}"/>
              </a:ext>
            </a:extLst>
          </p:cNvPr>
          <p:cNvGrpSpPr/>
          <p:nvPr/>
        </p:nvGrpSpPr>
        <p:grpSpPr>
          <a:xfrm>
            <a:off x="2018459" y="2262083"/>
            <a:ext cx="2680370" cy="1565700"/>
            <a:chOff x="5727469" y="3063453"/>
            <a:chExt cx="3573826" cy="2087600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F9E608CC-4DF6-D44E-92A4-2F003A50C9B8}"/>
                </a:ext>
              </a:extLst>
            </p:cNvPr>
            <p:cNvGrpSpPr/>
            <p:nvPr/>
          </p:nvGrpSpPr>
          <p:grpSpPr>
            <a:xfrm>
              <a:off x="5727469" y="3063453"/>
              <a:ext cx="3573826" cy="2087600"/>
              <a:chOff x="3516172" y="3063453"/>
              <a:chExt cx="3573826" cy="2087600"/>
            </a:xfrm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42E9A78-79A4-9442-81BA-9F843394B961}"/>
                  </a:ext>
                </a:extLst>
              </p:cNvPr>
              <p:cNvSpPr/>
              <p:nvPr/>
            </p:nvSpPr>
            <p:spPr>
              <a:xfrm>
                <a:off x="3516172" y="3580180"/>
                <a:ext cx="386967" cy="779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3 </a:t>
                </a: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121D119-831B-8143-92F1-F8766BB3ED1D}"/>
                  </a:ext>
                </a:extLst>
              </p:cNvPr>
              <p:cNvSpPr/>
              <p:nvPr/>
            </p:nvSpPr>
            <p:spPr>
              <a:xfrm>
                <a:off x="5123245" y="4371353"/>
                <a:ext cx="386967" cy="779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6 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6A994FD-6070-A746-AEB9-4242A40BF6FE}"/>
                  </a:ext>
                </a:extLst>
              </p:cNvPr>
              <p:cNvSpPr/>
              <p:nvPr/>
            </p:nvSpPr>
            <p:spPr>
              <a:xfrm>
                <a:off x="6419185" y="3063453"/>
                <a:ext cx="670813" cy="33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050" dirty="0"/>
                  <a:t>(cm)</a:t>
                </a:r>
              </a:p>
            </p:txBody>
          </p:sp>
        </p:grpSp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730FE1FB-2817-DA40-964D-2FB794044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0101" y="3139161"/>
              <a:ext cx="2636581" cy="1340634"/>
            </a:xfrm>
            <a:prstGeom prst="rect">
              <a:avLst/>
            </a:prstGeom>
          </p:spPr>
        </p:pic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EDC2979D-1052-724B-A31E-741EAD25DF65}"/>
              </a:ext>
            </a:extLst>
          </p:cNvPr>
          <p:cNvSpPr/>
          <p:nvPr/>
        </p:nvSpPr>
        <p:spPr>
          <a:xfrm>
            <a:off x="4694271" y="2192124"/>
            <a:ext cx="450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Alla sträckor i den större rektangeln är</a:t>
            </a:r>
            <a:r>
              <a:rPr lang="sv-SE" dirty="0">
                <a:solidFill>
                  <a:srgbClr val="C00000"/>
                </a:solidFill>
              </a:rPr>
              <a:t> 3 </a:t>
            </a:r>
            <a:r>
              <a:rPr lang="sv-SE" dirty="0"/>
              <a:t>gånger så långa som i den mindre rektangeln. 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9C042578-6259-8D4A-A388-AE4025DC8117}"/>
              </a:ext>
            </a:extLst>
          </p:cNvPr>
          <p:cNvGrpSpPr/>
          <p:nvPr/>
        </p:nvGrpSpPr>
        <p:grpSpPr>
          <a:xfrm>
            <a:off x="5511131" y="2891289"/>
            <a:ext cx="979205" cy="602327"/>
            <a:chOff x="4207425" y="3775890"/>
            <a:chExt cx="1305606" cy="803102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E8F4E3FA-2064-2246-847E-EA3D17FE9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7425" y="3775890"/>
              <a:ext cx="920303" cy="803102"/>
              <a:chOff x="3171191" y="1808684"/>
              <a:chExt cx="920303" cy="803330"/>
            </a:xfrm>
          </p:grpSpPr>
          <p:sp>
            <p:nvSpPr>
              <p:cNvPr id="46" name="textruta 8">
                <a:extLst>
                  <a:ext uri="{FF2B5EF4-FFF2-40B4-BE49-F238E27FC236}">
                    <a16:creationId xmlns:a16="http://schemas.microsoft.com/office/drawing/2014/main" id="{1CF53163-38D9-064C-8BB3-65D0FE971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191" y="1808684"/>
                <a:ext cx="920303" cy="451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600" dirty="0">
                    <a:latin typeface="+mn-lt"/>
                    <a:cs typeface="Bradley Hand Bold"/>
                  </a:rPr>
                  <a:t> 3 cm</a:t>
                </a:r>
              </a:p>
            </p:txBody>
          </p:sp>
          <p:sp>
            <p:nvSpPr>
              <p:cNvPr id="47" name="textruta 9">
                <a:extLst>
                  <a:ext uri="{FF2B5EF4-FFF2-40B4-BE49-F238E27FC236}">
                    <a16:creationId xmlns:a16="http://schemas.microsoft.com/office/drawing/2014/main" id="{8BD66F1C-052B-584C-9C94-C9639481A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5706" y="2160481"/>
                <a:ext cx="836886" cy="451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600" dirty="0">
                    <a:latin typeface="+mn-lt"/>
                    <a:cs typeface="Bradley Hand Bold"/>
                  </a:rPr>
                  <a:t>1 cm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26BCE4EC-7D5A-B648-A490-0E844BFE7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3583" y="2197547"/>
                <a:ext cx="48403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693C97EF-03C4-6743-832E-D6AC56FBE3E2}"/>
                </a:ext>
              </a:extLst>
            </p:cNvPr>
            <p:cNvSpPr txBox="1"/>
            <p:nvPr/>
          </p:nvSpPr>
          <p:spPr>
            <a:xfrm>
              <a:off x="4843490" y="3937445"/>
              <a:ext cx="44039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>
                  <a:cs typeface="Bradley Hand Bold"/>
                </a:rPr>
                <a:t>=</a:t>
              </a:r>
            </a:p>
          </p:txBody>
        </p:sp>
        <p:sp>
          <p:nvSpPr>
            <p:cNvPr id="40" name="textruta 9">
              <a:extLst>
                <a:ext uri="{FF2B5EF4-FFF2-40B4-BE49-F238E27FC236}">
                  <a16:creationId xmlns:a16="http://schemas.microsoft.com/office/drawing/2014/main" id="{278DBC1D-8F16-D640-B84C-900CD20D3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754" y="3929144"/>
              <a:ext cx="430277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rgbClr val="C00000"/>
                  </a:solidFill>
                  <a:latin typeface="+mn-lt"/>
                  <a:cs typeface="Bradley Hand Bold"/>
                </a:rPr>
                <a:t>3</a:t>
              </a:r>
            </a:p>
          </p:txBody>
        </p: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051343FB-C55F-7642-8F7D-A83B0A740587}"/>
              </a:ext>
            </a:extLst>
          </p:cNvPr>
          <p:cNvGrpSpPr/>
          <p:nvPr/>
        </p:nvGrpSpPr>
        <p:grpSpPr>
          <a:xfrm>
            <a:off x="6776213" y="2904544"/>
            <a:ext cx="902771" cy="564835"/>
            <a:chOff x="4686811" y="3781187"/>
            <a:chExt cx="1203695" cy="753112"/>
          </a:xfrm>
        </p:grpSpPr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A7747928-95F2-6749-AAD0-DFED57B6A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6811" y="3781187"/>
              <a:ext cx="920304" cy="753112"/>
              <a:chOff x="3650577" y="1813980"/>
              <a:chExt cx="920304" cy="753325"/>
            </a:xfrm>
          </p:grpSpPr>
          <p:sp>
            <p:nvSpPr>
              <p:cNvPr id="71" name="textruta 8">
                <a:extLst>
                  <a:ext uri="{FF2B5EF4-FFF2-40B4-BE49-F238E27FC236}">
                    <a16:creationId xmlns:a16="http://schemas.microsoft.com/office/drawing/2014/main" id="{406D8CD2-C1D7-5043-AA91-B56E53F728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0577" y="1813980"/>
                <a:ext cx="920304" cy="451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600" dirty="0">
                    <a:latin typeface="+mn-lt"/>
                    <a:cs typeface="Bradley Hand Bold"/>
                  </a:rPr>
                  <a:t>6 cm</a:t>
                </a:r>
              </a:p>
            </p:txBody>
          </p:sp>
          <p:sp>
            <p:nvSpPr>
              <p:cNvPr id="72" name="textruta 9">
                <a:extLst>
                  <a:ext uri="{FF2B5EF4-FFF2-40B4-BE49-F238E27FC236}">
                    <a16:creationId xmlns:a16="http://schemas.microsoft.com/office/drawing/2014/main" id="{BEFCA257-0748-D94D-86DD-657472BC6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8888" y="2115773"/>
                <a:ext cx="830439" cy="451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600" dirty="0">
                    <a:latin typeface="+mn-lt"/>
                    <a:cs typeface="Bradley Hand Bold"/>
                  </a:rPr>
                  <a:t>2 cm</a:t>
                </a:r>
              </a:p>
            </p:txBody>
          </p:sp>
          <p:cxnSp>
            <p:nvCxnSpPr>
              <p:cNvPr id="73" name="Rak 72">
                <a:extLst>
                  <a:ext uri="{FF2B5EF4-FFF2-40B4-BE49-F238E27FC236}">
                    <a16:creationId xmlns:a16="http://schemas.microsoft.com/office/drawing/2014/main" id="{60C26114-C0A3-0444-B62E-C93ED75C4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0722" y="2192363"/>
                <a:ext cx="48403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1CF04D11-75EA-4C41-A648-052CCD2DD6DF}"/>
                </a:ext>
              </a:extLst>
            </p:cNvPr>
            <p:cNvSpPr txBox="1"/>
            <p:nvPr/>
          </p:nvSpPr>
          <p:spPr>
            <a:xfrm>
              <a:off x="5288555" y="3939417"/>
              <a:ext cx="440395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>
                  <a:cs typeface="Bradley Hand Bold"/>
                </a:rPr>
                <a:t>=</a:t>
              </a:r>
            </a:p>
          </p:txBody>
        </p:sp>
        <p:sp>
          <p:nvSpPr>
            <p:cNvPr id="70" name="textruta 9">
              <a:extLst>
                <a:ext uri="{FF2B5EF4-FFF2-40B4-BE49-F238E27FC236}">
                  <a16:creationId xmlns:a16="http://schemas.microsoft.com/office/drawing/2014/main" id="{180DFCF4-C055-A748-B715-FEC72C14C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5771" y="3938581"/>
              <a:ext cx="364735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rgbClr val="C00000"/>
                  </a:solidFill>
                  <a:latin typeface="+mn-lt"/>
                  <a:cs typeface="Bradley Hand Bold"/>
                </a:rPr>
                <a:t>3</a:t>
              </a:r>
            </a:p>
          </p:txBody>
        </p:sp>
      </p:grpSp>
      <p:grpSp>
        <p:nvGrpSpPr>
          <p:cNvPr id="79" name="Grupp 78">
            <a:extLst>
              <a:ext uri="{FF2B5EF4-FFF2-40B4-BE49-F238E27FC236}">
                <a16:creationId xmlns:a16="http://schemas.microsoft.com/office/drawing/2014/main" id="{1B1BFBA1-1A4B-D64E-A402-CC23950890A6}"/>
              </a:ext>
            </a:extLst>
          </p:cNvPr>
          <p:cNvGrpSpPr/>
          <p:nvPr/>
        </p:nvGrpSpPr>
        <p:grpSpPr>
          <a:xfrm>
            <a:off x="1695452" y="3951847"/>
            <a:ext cx="5656269" cy="1407690"/>
            <a:chOff x="206155" y="4561325"/>
            <a:chExt cx="7541690" cy="1876921"/>
          </a:xfrm>
        </p:grpSpPr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62865AFD-4130-314C-AFD9-B6BC300EDB19}"/>
                </a:ext>
              </a:extLst>
            </p:cNvPr>
            <p:cNvSpPr/>
            <p:nvPr/>
          </p:nvSpPr>
          <p:spPr>
            <a:xfrm>
              <a:off x="206155" y="4561325"/>
              <a:ext cx="7390634" cy="1876921"/>
            </a:xfrm>
            <a:prstGeom prst="rect">
              <a:avLst/>
            </a:prstGeom>
            <a:gradFill flip="none" rotWithShape="1">
              <a:gsLst>
                <a:gs pos="0">
                  <a:srgbClr val="FB9391">
                    <a:tint val="66000"/>
                    <a:satMod val="160000"/>
                  </a:srgbClr>
                </a:gs>
                <a:gs pos="26000">
                  <a:srgbClr val="FB9391">
                    <a:tint val="44500"/>
                    <a:satMod val="160000"/>
                    <a:alpha val="13000"/>
                  </a:srgbClr>
                </a:gs>
                <a:gs pos="100000">
                  <a:srgbClr val="FB939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064238C0-8A8E-794D-9A1C-F2E4DD51B1F2}"/>
                </a:ext>
              </a:extLst>
            </p:cNvPr>
            <p:cNvSpPr/>
            <p:nvPr/>
          </p:nvSpPr>
          <p:spPr>
            <a:xfrm>
              <a:off x="357211" y="4591667"/>
              <a:ext cx="739063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Allmänt gäller att två månghörningar är likformiga om </a:t>
              </a:r>
            </a:p>
          </p:txBody>
        </p:sp>
      </p:grpSp>
      <p:sp>
        <p:nvSpPr>
          <p:cNvPr id="76" name="Rektangel 75">
            <a:extLst>
              <a:ext uri="{FF2B5EF4-FFF2-40B4-BE49-F238E27FC236}">
                <a16:creationId xmlns:a16="http://schemas.microsoft.com/office/drawing/2014/main" id="{572A5A7A-A82F-2C40-ABEB-362ACCB48C36}"/>
              </a:ext>
            </a:extLst>
          </p:cNvPr>
          <p:cNvSpPr/>
          <p:nvPr/>
        </p:nvSpPr>
        <p:spPr>
          <a:xfrm>
            <a:off x="2271854" y="4257094"/>
            <a:ext cx="384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• 	</a:t>
            </a:r>
            <a:r>
              <a:rPr lang="sv-SE" dirty="0">
                <a:solidFill>
                  <a:srgbClr val="C00000"/>
                </a:solidFill>
              </a:rPr>
              <a:t>proportionen </a:t>
            </a:r>
            <a:r>
              <a:rPr lang="sv-SE" dirty="0"/>
              <a:t>mellan motsvarande 	sträckor är densamma. 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BCED7A23-1D70-B048-B35C-8C40214C9110}"/>
              </a:ext>
            </a:extLst>
          </p:cNvPr>
          <p:cNvSpPr/>
          <p:nvPr/>
        </p:nvSpPr>
        <p:spPr>
          <a:xfrm>
            <a:off x="2271854" y="4889700"/>
            <a:ext cx="4073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• motsvarande vinklar är lika stora. 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BBA466AD-7E66-6C4A-A4D2-6A83C6A309E9}"/>
              </a:ext>
            </a:extLst>
          </p:cNvPr>
          <p:cNvSpPr/>
          <p:nvPr/>
        </p:nvSpPr>
        <p:spPr>
          <a:xfrm>
            <a:off x="5953121" y="5694069"/>
            <a:ext cx="3026640" cy="954107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Dessa parallellogrammer är </a:t>
            </a:r>
            <a:r>
              <a:rPr lang="sv-SE" sz="1400" b="1" dirty="0"/>
              <a:t>inte</a:t>
            </a:r>
            <a:r>
              <a:rPr lang="sv-SE" sz="1400" dirty="0"/>
              <a:t> likformiga. Vinklarna är lika stora </a:t>
            </a:r>
            <a:r>
              <a:rPr lang="sv-SE" sz="1400" dirty="0">
                <a:solidFill>
                  <a:srgbClr val="C00000"/>
                </a:solidFill>
              </a:rPr>
              <a:t>MEN</a:t>
            </a:r>
            <a:r>
              <a:rPr lang="sv-SE" sz="1400" dirty="0"/>
              <a:t> proportionen  mellan motsvarande sträckor inte är densamma.</a:t>
            </a:r>
          </a:p>
        </p:txBody>
      </p:sp>
      <p:grpSp>
        <p:nvGrpSpPr>
          <p:cNvPr id="83" name="Grupp 82">
            <a:extLst>
              <a:ext uri="{FF2B5EF4-FFF2-40B4-BE49-F238E27FC236}">
                <a16:creationId xmlns:a16="http://schemas.microsoft.com/office/drawing/2014/main" id="{D9330F58-CD5A-764D-9DED-B1F19D770406}"/>
              </a:ext>
            </a:extLst>
          </p:cNvPr>
          <p:cNvGrpSpPr/>
          <p:nvPr/>
        </p:nvGrpSpPr>
        <p:grpSpPr>
          <a:xfrm>
            <a:off x="695457" y="5555304"/>
            <a:ext cx="4649340" cy="1195550"/>
            <a:chOff x="5230656" y="5778324"/>
            <a:chExt cx="6199120" cy="1594067"/>
          </a:xfrm>
        </p:grpSpPr>
        <p:pic>
          <p:nvPicPr>
            <p:cNvPr id="82" name="Bildobjekt 81">
              <a:extLst>
                <a:ext uri="{FF2B5EF4-FFF2-40B4-BE49-F238E27FC236}">
                  <a16:creationId xmlns:a16="http://schemas.microsoft.com/office/drawing/2014/main" id="{C76A750D-65E8-EC48-8DDF-95AC5152D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734" b="52026"/>
            <a:stretch/>
          </p:blipFill>
          <p:spPr>
            <a:xfrm>
              <a:off x="5230656" y="5778324"/>
              <a:ext cx="2708802" cy="1466049"/>
            </a:xfrm>
            <a:prstGeom prst="rect">
              <a:avLst/>
            </a:prstGeom>
          </p:spPr>
        </p:pic>
        <p:pic>
          <p:nvPicPr>
            <p:cNvPr id="81" name="Bildobjekt 80">
              <a:extLst>
                <a:ext uri="{FF2B5EF4-FFF2-40B4-BE49-F238E27FC236}">
                  <a16:creationId xmlns:a16="http://schemas.microsoft.com/office/drawing/2014/main" id="{56C9A2C7-8640-1C44-97A8-42685275F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749"/>
            <a:stretch/>
          </p:blipFill>
          <p:spPr>
            <a:xfrm>
              <a:off x="8098000" y="5905115"/>
              <a:ext cx="3331776" cy="1467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4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6" grpId="0"/>
      <p:bldP spid="76" grpId="0"/>
      <p:bldP spid="77" grpId="0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7861CDA-97AA-074E-BC11-CB38E6A1B2DF}"/>
              </a:ext>
            </a:extLst>
          </p:cNvPr>
          <p:cNvSpPr/>
          <p:nvPr/>
        </p:nvSpPr>
        <p:spPr>
          <a:xfrm>
            <a:off x="3631152" y="500957"/>
            <a:ext cx="2403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Likformiga trianglar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02B4294-4B7C-254B-B339-594711A1D0D5}"/>
              </a:ext>
            </a:extLst>
          </p:cNvPr>
          <p:cNvSpPr/>
          <p:nvPr/>
        </p:nvSpPr>
        <p:spPr>
          <a:xfrm>
            <a:off x="2261918" y="1152346"/>
            <a:ext cx="5101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veta om två trianglar är likformiga så räcker det att veta att motsvarande vinklar är lika stora.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0A62D2F-5D01-CA44-9443-97BA9C480C81}"/>
              </a:ext>
            </a:extLst>
          </p:cNvPr>
          <p:cNvSpPr/>
          <p:nvPr/>
        </p:nvSpPr>
        <p:spPr>
          <a:xfrm>
            <a:off x="1183574" y="2250011"/>
            <a:ext cx="8367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är automatiskt proportionen mellan motsvarande sträckor densamma. 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015247AA-79FD-D647-9041-821500321D45}"/>
              </a:ext>
            </a:extLst>
          </p:cNvPr>
          <p:cNvGrpSpPr/>
          <p:nvPr/>
        </p:nvGrpSpPr>
        <p:grpSpPr>
          <a:xfrm>
            <a:off x="2563604" y="3242352"/>
            <a:ext cx="4378597" cy="1923170"/>
            <a:chOff x="4318221" y="2408003"/>
            <a:chExt cx="5838130" cy="2564227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E151E1E-9548-174D-BAFB-5E7020C95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44630" t="12149" r="5448" b="6449"/>
            <a:stretch/>
          </p:blipFill>
          <p:spPr>
            <a:xfrm>
              <a:off x="6710949" y="2408003"/>
              <a:ext cx="3445402" cy="2564227"/>
            </a:xfrm>
            <a:prstGeom prst="rtTriangle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1489208C-70AB-3F47-BE20-CA8FEFCA2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752" t="52304" r="70717" b="6479"/>
            <a:stretch/>
          </p:blipFill>
          <p:spPr>
            <a:xfrm>
              <a:off x="4318221" y="3658328"/>
              <a:ext cx="1778644" cy="1310580"/>
            </a:xfrm>
            <a:prstGeom prst="rtTriangle">
              <a:avLst/>
            </a:prstGeom>
          </p:spPr>
        </p:pic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4237EC0C-830B-F042-98E0-24DECF027526}"/>
              </a:ext>
            </a:extLst>
          </p:cNvPr>
          <p:cNvSpPr/>
          <p:nvPr/>
        </p:nvSpPr>
        <p:spPr>
          <a:xfrm>
            <a:off x="3002291" y="510879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1942726-B975-0F42-9480-104B02E93B17}"/>
              </a:ext>
            </a:extLst>
          </p:cNvPr>
          <p:cNvSpPr/>
          <p:nvPr/>
        </p:nvSpPr>
        <p:spPr>
          <a:xfrm>
            <a:off x="5616049" y="3878352"/>
            <a:ext cx="418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dirty="0"/>
              <a:t>10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BAC404A-15FF-A34C-901F-7FBA22BD8094}"/>
              </a:ext>
            </a:extLst>
          </p:cNvPr>
          <p:cNvSpPr/>
          <p:nvPr/>
        </p:nvSpPr>
        <p:spPr>
          <a:xfrm>
            <a:off x="2261918" y="448689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4938E04-A01A-7B4F-9A79-4DA645DAEF75}"/>
              </a:ext>
            </a:extLst>
          </p:cNvPr>
          <p:cNvSpPr/>
          <p:nvPr/>
        </p:nvSpPr>
        <p:spPr>
          <a:xfrm>
            <a:off x="5367429" y="51585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ABA3D25-A2A0-8942-9565-908F24BA5DC9}"/>
              </a:ext>
            </a:extLst>
          </p:cNvPr>
          <p:cNvSpPr/>
          <p:nvPr/>
        </p:nvSpPr>
        <p:spPr>
          <a:xfrm>
            <a:off x="3153134" y="430223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32AC0A2-4119-364E-A2C8-2A5A2B68F50B}"/>
              </a:ext>
            </a:extLst>
          </p:cNvPr>
          <p:cNvSpPr/>
          <p:nvPr/>
        </p:nvSpPr>
        <p:spPr>
          <a:xfrm>
            <a:off x="4056464" y="401927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03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 42">
            <a:extLst>
              <a:ext uri="{FF2B5EF4-FFF2-40B4-BE49-F238E27FC236}">
                <a16:creationId xmlns:a16="http://schemas.microsoft.com/office/drawing/2014/main" id="{A31AFD5A-E5D0-3949-B4F3-5BCDA1278FF9}"/>
              </a:ext>
            </a:extLst>
          </p:cNvPr>
          <p:cNvGrpSpPr/>
          <p:nvPr/>
        </p:nvGrpSpPr>
        <p:grpSpPr>
          <a:xfrm>
            <a:off x="3549348" y="3446971"/>
            <a:ext cx="2536442" cy="2120994"/>
            <a:chOff x="3925978" y="1501509"/>
            <a:chExt cx="2898226" cy="2221028"/>
          </a:xfrm>
        </p:grpSpPr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8E6C90D9-F191-F64B-805A-5555EA33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8E8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64" b="93858" l="9622" r="91230">
                          <a14:foregroundMark x1="10718" y1="92015" x2="33465" y2="59989"/>
                          <a14:foregroundMark x1="64882" y1="16863" x2="90959" y2="93065"/>
                          <a14:foregroundMark x1="31912" y1="63937" x2="33252" y2="61890"/>
                          <a14:foregroundMark x1="32887" y1="61732" x2="32887" y2="61732"/>
                          <a14:foregroundMark x1="32887" y1="61417" x2="32278" y2="62520"/>
                          <a14:foregroundMark x1="31912" y1="63150" x2="33983" y2="60630"/>
                          <a14:foregroundMark x1="33861" y1="60472" x2="33252" y2="61732"/>
                          <a14:foregroundMark x1="44214" y1="46142" x2="45798" y2="44724"/>
                          <a14:foregroundMark x1="31425" y1="63465" x2="33009" y2="60945"/>
                          <a14:foregroundMark x1="32278" y1="61260" x2="33861" y2="60000"/>
                          <a14:foregroundMark x1="44458" y1="44882" x2="46772" y2="42677"/>
                          <a14:foregroundMark x1="48356" y1="40157" x2="47381" y2="41575"/>
                          <a14:foregroundMark x1="55786" y1="29291" x2="55420" y2="30551"/>
                          <a14:foregroundMark x1="55786" y1="30079" x2="56760" y2="28661"/>
                          <a14:foregroundMark x1="60049" y1="24252" x2="61023" y2="23465"/>
                          <a14:foregroundMark x1="64677" y1="17008" x2="64677" y2="17480"/>
                          <a14:backgroundMark x1="63586" y1="17008" x2="64068" y2="16378"/>
                          <a14:backgroundMark x1="54607" y1="28745" x2="63225" y2="17480"/>
                          <a14:backgroundMark x1="52984" y1="30866" x2="53800" y2="29800"/>
                          <a14:backgroundMark x1="63946" y1="17323" x2="65530" y2="14803"/>
                          <a14:backgroundMark x1="54900" y1="28881" x2="55177" y2="28504"/>
                          <a14:backgroundMark x1="47320" y1="39184" x2="54116" y2="29947"/>
                          <a14:backgroundMark x1="40926" y1="47874" x2="46305" y2="40563"/>
                          <a14:backgroundMark x1="54568" y1="30709" x2="54828" y2="30277"/>
                          <a14:backgroundMark x1="34227" y1="57638" x2="45067" y2="42677"/>
                          <a14:backgroundMark x1="44921" y1="43560" x2="44093" y2="44094"/>
                          <a14:backgroundMark x1="45084" y1="43095" x2="44214" y2="44094"/>
                          <a14:backgroundMark x1="46847" y1="41073" x2="42682" y2="45852"/>
                          <a14:backgroundMark x1="90865" y1="94016" x2="90378" y2="94331"/>
                          <a14:backgroundMark x1="90621" y1="93701" x2="91717" y2="93858"/>
                          <a14:backgroundMark x1="8770" y1="94016" x2="10110" y2="9433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5978" y="1501509"/>
              <a:ext cx="2786543" cy="2155244"/>
            </a:xfrm>
            <a:prstGeom prst="rect">
              <a:avLst/>
            </a:prstGeom>
          </p:spPr>
        </p:pic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378F6B97-3B8F-2847-94AE-057E557F3F9F}"/>
                </a:ext>
              </a:extLst>
            </p:cNvPr>
            <p:cNvSpPr/>
            <p:nvPr/>
          </p:nvSpPr>
          <p:spPr>
            <a:xfrm>
              <a:off x="5608184" y="1501509"/>
              <a:ext cx="38696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350" dirty="0"/>
                <a:t>A </a:t>
              </a: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1CA41EB7-918C-F941-A02C-10623C61282B}"/>
                </a:ext>
              </a:extLst>
            </p:cNvPr>
            <p:cNvSpPr/>
            <p:nvPr/>
          </p:nvSpPr>
          <p:spPr>
            <a:xfrm>
              <a:off x="6274935" y="2796909"/>
              <a:ext cx="38696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350" dirty="0"/>
                <a:t>E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D394801B-8540-D549-B812-584E1B598EA3}"/>
                </a:ext>
              </a:extLst>
            </p:cNvPr>
            <p:cNvSpPr/>
            <p:nvPr/>
          </p:nvSpPr>
          <p:spPr>
            <a:xfrm>
              <a:off x="6437237" y="3322428"/>
              <a:ext cx="38696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350" dirty="0"/>
                <a:t>C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4B37FD5F-B2EF-1C43-BA27-91838761265B}"/>
                </a:ext>
              </a:extLst>
            </p:cNvPr>
            <p:cNvSpPr/>
            <p:nvPr/>
          </p:nvSpPr>
          <p:spPr>
            <a:xfrm>
              <a:off x="4361649" y="2796909"/>
              <a:ext cx="387285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350" dirty="0"/>
                <a:t>D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528D813-9082-624D-8166-65C7110C50E4}"/>
                </a:ext>
              </a:extLst>
            </p:cNvPr>
            <p:cNvSpPr/>
            <p:nvPr/>
          </p:nvSpPr>
          <p:spPr>
            <a:xfrm>
              <a:off x="3947471" y="3322428"/>
              <a:ext cx="372325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350" dirty="0"/>
                <a:t>B</a:t>
              </a:r>
            </a:p>
          </p:txBody>
        </p: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17861CDA-97AA-074E-BC11-CB38E6A1B2DF}"/>
              </a:ext>
            </a:extLst>
          </p:cNvPr>
          <p:cNvSpPr/>
          <p:nvPr/>
        </p:nvSpPr>
        <p:spPr>
          <a:xfrm>
            <a:off x="3697025" y="456317"/>
            <a:ext cx="2626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 Topptriangelsatsen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02B4294-4B7C-254B-B339-594711A1D0D5}"/>
              </a:ext>
            </a:extLst>
          </p:cNvPr>
          <p:cNvSpPr/>
          <p:nvPr/>
        </p:nvSpPr>
        <p:spPr>
          <a:xfrm>
            <a:off x="1931864" y="1168936"/>
            <a:ext cx="5866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Triangeln </a:t>
            </a:r>
            <a:r>
              <a:rPr lang="sv-SE" i="1" dirty="0"/>
              <a:t>ADE </a:t>
            </a:r>
            <a:r>
              <a:rPr lang="sv-SE" dirty="0"/>
              <a:t>är en så kallad </a:t>
            </a:r>
            <a:r>
              <a:rPr lang="sv-SE" i="1" dirty="0">
                <a:solidFill>
                  <a:srgbClr val="C00000"/>
                </a:solidFill>
              </a:rPr>
              <a:t>topptriangel </a:t>
            </a:r>
            <a:r>
              <a:rPr lang="sv-SE" dirty="0"/>
              <a:t>i triangeln </a:t>
            </a:r>
            <a:r>
              <a:rPr lang="sv-SE" i="1" dirty="0"/>
              <a:t>ABC</a:t>
            </a:r>
            <a:r>
              <a:rPr lang="sv-SE" dirty="0"/>
              <a:t>. 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3AF55EB-6E61-2646-B252-0A4E32D13262}"/>
              </a:ext>
            </a:extLst>
          </p:cNvPr>
          <p:cNvSpPr/>
          <p:nvPr/>
        </p:nvSpPr>
        <p:spPr>
          <a:xfrm>
            <a:off x="2556866" y="2125199"/>
            <a:ext cx="4906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gör att vinklarna i triangeln </a:t>
            </a:r>
            <a:r>
              <a:rPr lang="sv-SE" i="1" dirty="0"/>
              <a:t>ADE </a:t>
            </a:r>
            <a:r>
              <a:rPr lang="sv-SE" dirty="0"/>
              <a:t>är lika </a:t>
            </a:r>
          </a:p>
          <a:p>
            <a:r>
              <a:rPr lang="sv-SE" dirty="0"/>
              <a:t>stora som motsvarande vinklar i triangeln </a:t>
            </a:r>
            <a:r>
              <a:rPr lang="sv-SE" i="1" dirty="0"/>
              <a:t>ABC</a:t>
            </a:r>
            <a:r>
              <a:rPr lang="sv-SE" dirty="0"/>
              <a:t>.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4E550A-ECB3-E649-96DC-19467614135D}"/>
              </a:ext>
            </a:extLst>
          </p:cNvPr>
          <p:cNvSpPr/>
          <p:nvPr/>
        </p:nvSpPr>
        <p:spPr>
          <a:xfrm>
            <a:off x="2309618" y="2833532"/>
            <a:ext cx="535161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Alltså är triangeln </a:t>
            </a:r>
            <a:r>
              <a:rPr lang="sv-SE" i="1" dirty="0"/>
              <a:t>ADE </a:t>
            </a:r>
            <a:r>
              <a:rPr lang="sv-SE" dirty="0"/>
              <a:t>likformig med triangeln </a:t>
            </a:r>
            <a:r>
              <a:rPr lang="sv-SE" i="1" dirty="0"/>
              <a:t>ABC</a:t>
            </a:r>
            <a:r>
              <a:rPr lang="sv-SE" dirty="0"/>
              <a:t>. 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226EB0E5-5830-8040-9545-4AE2B01D81FC}"/>
              </a:ext>
            </a:extLst>
          </p:cNvPr>
          <p:cNvGrpSpPr/>
          <p:nvPr/>
        </p:nvGrpSpPr>
        <p:grpSpPr>
          <a:xfrm>
            <a:off x="3317862" y="5929499"/>
            <a:ext cx="3620421" cy="541902"/>
            <a:chOff x="1342688" y="4485992"/>
            <a:chExt cx="3992683" cy="722535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CEBC428-762B-C94F-BD73-A3FAD48CC17D}"/>
                </a:ext>
              </a:extLst>
            </p:cNvPr>
            <p:cNvSpPr/>
            <p:nvPr/>
          </p:nvSpPr>
          <p:spPr>
            <a:xfrm>
              <a:off x="1342688" y="4485992"/>
              <a:ext cx="3491036" cy="722535"/>
            </a:xfrm>
            <a:prstGeom prst="rect">
              <a:avLst/>
            </a:prstGeom>
            <a:gradFill flip="none" rotWithShape="1">
              <a:gsLst>
                <a:gs pos="0">
                  <a:srgbClr val="FB9391">
                    <a:tint val="66000"/>
                    <a:satMod val="160000"/>
                  </a:srgbClr>
                </a:gs>
                <a:gs pos="26000">
                  <a:srgbClr val="FB9391">
                    <a:tint val="44500"/>
                    <a:satMod val="160000"/>
                    <a:alpha val="13000"/>
                  </a:srgbClr>
                </a:gs>
                <a:gs pos="100000">
                  <a:srgbClr val="FB939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A828A979-7ABB-3443-A669-6FC2234EE14F}"/>
                </a:ext>
              </a:extLst>
            </p:cNvPr>
            <p:cNvSpPr/>
            <p:nvPr/>
          </p:nvSpPr>
          <p:spPr>
            <a:xfrm>
              <a:off x="1353041" y="4579059"/>
              <a:ext cx="398233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Detta kallas </a:t>
              </a:r>
              <a:r>
                <a:rPr lang="sv-SE" i="1" dirty="0"/>
                <a:t>topptriangelsatsen. </a:t>
              </a:r>
              <a:endParaRPr lang="sv-SE" dirty="0"/>
            </a:p>
          </p:txBody>
        </p:sp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67ACDAC1-BD36-1B4A-945F-E8B6C21CC5F8}"/>
              </a:ext>
            </a:extLst>
          </p:cNvPr>
          <p:cNvSpPr/>
          <p:nvPr/>
        </p:nvSpPr>
        <p:spPr>
          <a:xfrm>
            <a:off x="5409933" y="4269864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400" dirty="0"/>
              <a:t>4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5059F47-0F5C-E140-8285-E9BCBD666B35}"/>
              </a:ext>
            </a:extLst>
          </p:cNvPr>
          <p:cNvSpPr/>
          <p:nvPr/>
        </p:nvSpPr>
        <p:spPr>
          <a:xfrm>
            <a:off x="4326835" y="4223504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400" dirty="0"/>
              <a:t>5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9660B2D-3281-8849-BD9B-32CEE076A7A8}"/>
              </a:ext>
            </a:extLst>
          </p:cNvPr>
          <p:cNvSpPr/>
          <p:nvPr/>
        </p:nvSpPr>
        <p:spPr>
          <a:xfrm>
            <a:off x="4734251" y="5344276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400" dirty="0"/>
              <a:t>6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D34A019-78EA-814D-8F13-2EB60F1C8517}"/>
              </a:ext>
            </a:extLst>
          </p:cNvPr>
          <p:cNvGrpSpPr/>
          <p:nvPr/>
        </p:nvGrpSpPr>
        <p:grpSpPr>
          <a:xfrm>
            <a:off x="5592821" y="3649511"/>
            <a:ext cx="444096" cy="1710110"/>
            <a:chOff x="7290162" y="2951965"/>
            <a:chExt cx="592129" cy="2280147"/>
          </a:xfrm>
        </p:grpSpPr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24D42E93-B43C-DF46-9F6E-41D060392BF1}"/>
                </a:ext>
              </a:extLst>
            </p:cNvPr>
            <p:cNvSpPr/>
            <p:nvPr/>
          </p:nvSpPr>
          <p:spPr>
            <a:xfrm>
              <a:off x="7514240" y="3818792"/>
              <a:ext cx="368051" cy="410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8</a:t>
              </a:r>
            </a:p>
          </p:txBody>
        </p:sp>
        <p:sp>
          <p:nvSpPr>
            <p:cNvPr id="6" name="Höger klammerparentes 5">
              <a:extLst>
                <a:ext uri="{FF2B5EF4-FFF2-40B4-BE49-F238E27FC236}">
                  <a16:creationId xmlns:a16="http://schemas.microsoft.com/office/drawing/2014/main" id="{5A8AC7E5-71A1-8A49-B6B5-FF567B418661}"/>
                </a:ext>
              </a:extLst>
            </p:cNvPr>
            <p:cNvSpPr/>
            <p:nvPr/>
          </p:nvSpPr>
          <p:spPr>
            <a:xfrm rot="20166431">
              <a:off x="7290162" y="2951965"/>
              <a:ext cx="284735" cy="228014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EE81DAB9-B9D5-F14B-A6C4-DE71C280B05B}"/>
              </a:ext>
            </a:extLst>
          </p:cNvPr>
          <p:cNvGrpSpPr/>
          <p:nvPr/>
        </p:nvGrpSpPr>
        <p:grpSpPr>
          <a:xfrm rot="503955">
            <a:off x="3860307" y="3420728"/>
            <a:ext cx="480703" cy="2034427"/>
            <a:chOff x="9190674" y="2737540"/>
            <a:chExt cx="527955" cy="2471987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F6E9C4FA-CCBB-0647-80A0-5C9AC240947F}"/>
                </a:ext>
              </a:extLst>
            </p:cNvPr>
            <p:cNvSpPr/>
            <p:nvPr/>
          </p:nvSpPr>
          <p:spPr>
            <a:xfrm rot="21096045">
              <a:off x="9190674" y="3626829"/>
              <a:ext cx="403523" cy="373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sp>
          <p:nvSpPr>
            <p:cNvPr id="36" name="Höger klammerparentes 35">
              <a:extLst>
                <a:ext uri="{FF2B5EF4-FFF2-40B4-BE49-F238E27FC236}">
                  <a16:creationId xmlns:a16="http://schemas.microsoft.com/office/drawing/2014/main" id="{490B7030-B3D0-B541-A6D4-FC193A0ADF62}"/>
                </a:ext>
              </a:extLst>
            </p:cNvPr>
            <p:cNvSpPr/>
            <p:nvPr/>
          </p:nvSpPr>
          <p:spPr>
            <a:xfrm rot="12818822">
              <a:off x="9496239" y="2737540"/>
              <a:ext cx="222390" cy="247198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D419470A-3CE4-C941-993B-CB687651C17A}"/>
              </a:ext>
            </a:extLst>
          </p:cNvPr>
          <p:cNvGrpSpPr/>
          <p:nvPr/>
        </p:nvGrpSpPr>
        <p:grpSpPr>
          <a:xfrm>
            <a:off x="4269452" y="4686602"/>
            <a:ext cx="390804" cy="276999"/>
            <a:chOff x="5121570" y="4386324"/>
            <a:chExt cx="521071" cy="369332"/>
          </a:xfrm>
        </p:grpSpPr>
        <p:sp>
          <p:nvSpPr>
            <p:cNvPr id="63" name="Höger hakparentes 62">
              <a:extLst>
                <a:ext uri="{FF2B5EF4-FFF2-40B4-BE49-F238E27FC236}">
                  <a16:creationId xmlns:a16="http://schemas.microsoft.com/office/drawing/2014/main" id="{75F2B146-E544-1643-9B6E-A55E815BEBD6}"/>
                </a:ext>
              </a:extLst>
            </p:cNvPr>
            <p:cNvSpPr/>
            <p:nvPr/>
          </p:nvSpPr>
          <p:spPr>
            <a:xfrm rot="2048422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4E1A8D58-4524-D04D-9F1F-3748F3BD8810}"/>
                </a:ext>
              </a:extLst>
            </p:cNvPr>
            <p:cNvSpPr txBox="1"/>
            <p:nvPr/>
          </p:nvSpPr>
          <p:spPr>
            <a:xfrm>
              <a:off x="5121570" y="4386324"/>
              <a:ext cx="521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50</a:t>
              </a:r>
              <a:r>
                <a:rPr lang="sv-SE" sz="1200" baseline="30000" dirty="0"/>
                <a:t>∘</a:t>
              </a:r>
            </a:p>
          </p:txBody>
        </p:sp>
      </p:grpSp>
      <p:grpSp>
        <p:nvGrpSpPr>
          <p:cNvPr id="65" name="Grupp 64">
            <a:extLst>
              <a:ext uri="{FF2B5EF4-FFF2-40B4-BE49-F238E27FC236}">
                <a16:creationId xmlns:a16="http://schemas.microsoft.com/office/drawing/2014/main" id="{C36D1FF3-5C61-A844-B053-BDF2C3B6A759}"/>
              </a:ext>
            </a:extLst>
          </p:cNvPr>
          <p:cNvGrpSpPr/>
          <p:nvPr/>
        </p:nvGrpSpPr>
        <p:grpSpPr>
          <a:xfrm>
            <a:off x="3903507" y="5121056"/>
            <a:ext cx="394544" cy="276999"/>
            <a:chOff x="5130632" y="4386764"/>
            <a:chExt cx="526058" cy="369332"/>
          </a:xfrm>
        </p:grpSpPr>
        <p:sp>
          <p:nvSpPr>
            <p:cNvPr id="66" name="Höger hakparentes 65">
              <a:extLst>
                <a:ext uri="{FF2B5EF4-FFF2-40B4-BE49-F238E27FC236}">
                  <a16:creationId xmlns:a16="http://schemas.microsoft.com/office/drawing/2014/main" id="{0A713664-3496-0F48-B22E-1B5BEC12AC75}"/>
                </a:ext>
              </a:extLst>
            </p:cNvPr>
            <p:cNvSpPr/>
            <p:nvPr/>
          </p:nvSpPr>
          <p:spPr>
            <a:xfrm rot="2048422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62445755-1A63-7A49-99BF-F64FACD9A351}"/>
                </a:ext>
              </a:extLst>
            </p:cNvPr>
            <p:cNvSpPr txBox="1"/>
            <p:nvPr/>
          </p:nvSpPr>
          <p:spPr>
            <a:xfrm>
              <a:off x="5143175" y="4386764"/>
              <a:ext cx="51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50</a:t>
              </a:r>
              <a:r>
                <a:rPr lang="sv-SE" sz="1200" baseline="30000" dirty="0"/>
                <a:t>∘</a:t>
              </a:r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13910F3D-B699-2D4B-93F1-7C5DAC859A5B}"/>
              </a:ext>
            </a:extLst>
          </p:cNvPr>
          <p:cNvGrpSpPr/>
          <p:nvPr/>
        </p:nvGrpSpPr>
        <p:grpSpPr>
          <a:xfrm>
            <a:off x="5349665" y="5094614"/>
            <a:ext cx="458170" cy="276999"/>
            <a:chOff x="4715408" y="4357245"/>
            <a:chExt cx="610892" cy="369332"/>
          </a:xfrm>
        </p:grpSpPr>
        <p:sp>
          <p:nvSpPr>
            <p:cNvPr id="69" name="Höger hakparentes 68">
              <a:extLst>
                <a:ext uri="{FF2B5EF4-FFF2-40B4-BE49-F238E27FC236}">
                  <a16:creationId xmlns:a16="http://schemas.microsoft.com/office/drawing/2014/main" id="{122FD238-A0C3-854B-86E3-1096F91FCDAC}"/>
                </a:ext>
              </a:extLst>
            </p:cNvPr>
            <p:cNvSpPr/>
            <p:nvPr/>
          </p:nvSpPr>
          <p:spPr>
            <a:xfrm rot="1262373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CF67902E-9B9E-CE49-891C-E1D2E980AD7E}"/>
                </a:ext>
              </a:extLst>
            </p:cNvPr>
            <p:cNvSpPr txBox="1"/>
            <p:nvPr/>
          </p:nvSpPr>
          <p:spPr>
            <a:xfrm>
              <a:off x="4715408" y="4357245"/>
              <a:ext cx="610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70</a:t>
              </a:r>
              <a:r>
                <a:rPr lang="sv-SE" sz="1200" baseline="30000" dirty="0"/>
                <a:t>∘</a:t>
              </a:r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559634DF-A5E4-E047-9027-227202D40B9C}"/>
              </a:ext>
            </a:extLst>
          </p:cNvPr>
          <p:cNvGrpSpPr/>
          <p:nvPr/>
        </p:nvGrpSpPr>
        <p:grpSpPr>
          <a:xfrm>
            <a:off x="5202212" y="4664377"/>
            <a:ext cx="458169" cy="276999"/>
            <a:chOff x="4749677" y="4366213"/>
            <a:chExt cx="610891" cy="369332"/>
          </a:xfrm>
        </p:grpSpPr>
        <p:sp>
          <p:nvSpPr>
            <p:cNvPr id="72" name="Höger hakparentes 71">
              <a:extLst>
                <a:ext uri="{FF2B5EF4-FFF2-40B4-BE49-F238E27FC236}">
                  <a16:creationId xmlns:a16="http://schemas.microsoft.com/office/drawing/2014/main" id="{D31EF031-E151-2E48-86D5-1F55C6648A6D}"/>
                </a:ext>
              </a:extLst>
            </p:cNvPr>
            <p:cNvSpPr/>
            <p:nvPr/>
          </p:nvSpPr>
          <p:spPr>
            <a:xfrm rot="1262373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4CF0D582-CFF9-774D-9DB8-9969E3F6B15A}"/>
                </a:ext>
              </a:extLst>
            </p:cNvPr>
            <p:cNvSpPr txBox="1"/>
            <p:nvPr/>
          </p:nvSpPr>
          <p:spPr>
            <a:xfrm>
              <a:off x="4749677" y="4366213"/>
              <a:ext cx="610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70</a:t>
              </a:r>
              <a:r>
                <a:rPr lang="sv-SE" sz="1200" baseline="30000" dirty="0"/>
                <a:t>∘</a:t>
              </a: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9283CE9D-A53B-1E42-93C7-373AD81F9410}"/>
              </a:ext>
            </a:extLst>
          </p:cNvPr>
          <p:cNvGrpSpPr/>
          <p:nvPr/>
        </p:nvGrpSpPr>
        <p:grpSpPr>
          <a:xfrm rot="14907254">
            <a:off x="4987495" y="3815154"/>
            <a:ext cx="313878" cy="424648"/>
            <a:chOff x="4778495" y="4285336"/>
            <a:chExt cx="418503" cy="566196"/>
          </a:xfrm>
        </p:grpSpPr>
        <p:sp>
          <p:nvSpPr>
            <p:cNvPr id="75" name="Höger hakparentes 74">
              <a:extLst>
                <a:ext uri="{FF2B5EF4-FFF2-40B4-BE49-F238E27FC236}">
                  <a16:creationId xmlns:a16="http://schemas.microsoft.com/office/drawing/2014/main" id="{03A4F21C-1B76-0343-8195-62E334315C19}"/>
                </a:ext>
              </a:extLst>
            </p:cNvPr>
            <p:cNvSpPr/>
            <p:nvPr/>
          </p:nvSpPr>
          <p:spPr>
            <a:xfrm rot="1262373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D422DD7A-C155-4A46-8690-5955D9288F21}"/>
                </a:ext>
              </a:extLst>
            </p:cNvPr>
            <p:cNvSpPr txBox="1"/>
            <p:nvPr/>
          </p:nvSpPr>
          <p:spPr>
            <a:xfrm rot="6692746">
              <a:off x="4680063" y="4383768"/>
              <a:ext cx="56619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60</a:t>
              </a:r>
              <a:r>
                <a:rPr lang="sv-SE" sz="1200" baseline="30000" dirty="0"/>
                <a:t>∘</a:t>
              </a:r>
            </a:p>
          </p:txBody>
        </p:sp>
      </p:grpSp>
      <p:sp>
        <p:nvSpPr>
          <p:cNvPr id="77" name="Rektangel 76">
            <a:extLst>
              <a:ext uri="{FF2B5EF4-FFF2-40B4-BE49-F238E27FC236}">
                <a16:creationId xmlns:a16="http://schemas.microsoft.com/office/drawing/2014/main" id="{6972E99D-A96F-3A49-92B6-FB06CAF8151B}"/>
              </a:ext>
            </a:extLst>
          </p:cNvPr>
          <p:cNvSpPr/>
          <p:nvPr/>
        </p:nvSpPr>
        <p:spPr>
          <a:xfrm>
            <a:off x="4814875" y="4646403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400" dirty="0"/>
              <a:t>3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0EA365F0-A7E4-A64C-B140-4569471E85EC}"/>
              </a:ext>
            </a:extLst>
          </p:cNvPr>
          <p:cNvSpPr/>
          <p:nvPr/>
        </p:nvSpPr>
        <p:spPr>
          <a:xfrm>
            <a:off x="2699133" y="1670166"/>
            <a:ext cx="4223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triangeln är </a:t>
            </a:r>
            <a:r>
              <a:rPr lang="sv-SE" i="1" dirty="0"/>
              <a:t>DE </a:t>
            </a:r>
            <a:r>
              <a:rPr lang="sv-SE" i="1" dirty="0">
                <a:solidFill>
                  <a:srgbClr val="C00000"/>
                </a:solidFill>
              </a:rPr>
              <a:t>parallell </a:t>
            </a:r>
            <a:r>
              <a:rPr lang="sv-SE" dirty="0"/>
              <a:t>med sidan </a:t>
            </a:r>
            <a:r>
              <a:rPr lang="sv-SE" i="1" dirty="0"/>
              <a:t>BC</a:t>
            </a:r>
            <a:r>
              <a:rPr lang="sv-SE" dirty="0"/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22595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8" grpId="0"/>
      <p:bldP spid="32" grpId="0"/>
      <p:bldP spid="33" grpId="0"/>
      <p:bldP spid="7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43850A3-C1AB-F541-BA2C-93A05994E500}"/>
              </a:ext>
            </a:extLst>
          </p:cNvPr>
          <p:cNvSpPr txBox="1"/>
          <p:nvPr/>
        </p:nvSpPr>
        <p:spPr>
          <a:xfrm>
            <a:off x="975478" y="429442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EC3FB9D-9A01-1C4F-810F-6694799AC8FE}"/>
              </a:ext>
            </a:extLst>
          </p:cNvPr>
          <p:cNvGrpSpPr/>
          <p:nvPr/>
        </p:nvGrpSpPr>
        <p:grpSpPr>
          <a:xfrm>
            <a:off x="2849071" y="461214"/>
            <a:ext cx="5670203" cy="1961847"/>
            <a:chOff x="2937971" y="397712"/>
            <a:chExt cx="5670202" cy="1961848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4537C118-E4E7-7D41-AA49-E9E22BC0473A}"/>
                </a:ext>
              </a:extLst>
            </p:cNvPr>
            <p:cNvGrpSpPr/>
            <p:nvPr/>
          </p:nvGrpSpPr>
          <p:grpSpPr>
            <a:xfrm>
              <a:off x="2937971" y="397712"/>
              <a:ext cx="5670202" cy="1883451"/>
              <a:chOff x="3030452" y="213533"/>
              <a:chExt cx="5670202" cy="1883451"/>
            </a:xfrm>
          </p:grpSpPr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5B3FECCD-7DF3-FA4B-9934-C5D9E29E016B}"/>
                  </a:ext>
                </a:extLst>
              </p:cNvPr>
              <p:cNvSpPr/>
              <p:nvPr/>
            </p:nvSpPr>
            <p:spPr>
              <a:xfrm>
                <a:off x="3030452" y="213533"/>
                <a:ext cx="56702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Rektanglarna är likformiga. Hur lång är sidan </a:t>
                </a:r>
                <a:r>
                  <a:rPr lang="sv-SE" i="1" dirty="0"/>
                  <a:t>x</a:t>
                </a:r>
                <a:r>
                  <a:rPr lang="sv-SE" dirty="0"/>
                  <a:t>? </a:t>
                </a:r>
              </a:p>
            </p:txBody>
          </p:sp>
          <p:pic>
            <p:nvPicPr>
              <p:cNvPr id="10" name="Bildobjekt 9">
                <a:extLst>
                  <a:ext uri="{FF2B5EF4-FFF2-40B4-BE49-F238E27FC236}">
                    <a16:creationId xmlns:a16="http://schemas.microsoft.com/office/drawing/2014/main" id="{1B5908D5-C218-D344-9544-798A3CDB7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39657" y="777009"/>
                <a:ext cx="3549072" cy="1319975"/>
              </a:xfrm>
              <a:prstGeom prst="rect">
                <a:avLst/>
              </a:prstGeom>
            </p:spPr>
          </p:pic>
        </p:grp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8746261D-2F9B-3A4C-A888-069581D1AE57}"/>
                </a:ext>
              </a:extLst>
            </p:cNvPr>
            <p:cNvSpPr/>
            <p:nvPr/>
          </p:nvSpPr>
          <p:spPr>
            <a:xfrm>
              <a:off x="3088930" y="1467286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sv-SE" sz="1400" dirty="0"/>
                <a:t>9</a:t>
              </a: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DAE13FF-C6CE-674E-B921-DE37C7D113B4}"/>
                </a:ext>
              </a:extLst>
            </p:cNvPr>
            <p:cNvSpPr/>
            <p:nvPr/>
          </p:nvSpPr>
          <p:spPr>
            <a:xfrm>
              <a:off x="4005258" y="2051783"/>
              <a:ext cx="3674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sv-SE" sz="1400" dirty="0"/>
                <a:t>15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C98F5EBA-04E7-D647-AA3D-7CD58F0BE488}"/>
                </a:ext>
              </a:extLst>
            </p:cNvPr>
            <p:cNvSpPr/>
            <p:nvPr/>
          </p:nvSpPr>
          <p:spPr>
            <a:xfrm>
              <a:off x="5184429" y="1562535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sv-SE" sz="1400" dirty="0"/>
                <a:t>6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1F84A8A7-802A-DD42-A12C-6F1F27C8917E}"/>
                </a:ext>
              </a:extLst>
            </p:cNvPr>
            <p:cNvSpPr/>
            <p:nvPr/>
          </p:nvSpPr>
          <p:spPr>
            <a:xfrm>
              <a:off x="5957981" y="2051782"/>
              <a:ext cx="2632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x</a:t>
              </a:r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D7ECA238-BE8A-C342-A7D4-B61F7886789D}"/>
              </a:ext>
            </a:extLst>
          </p:cNvPr>
          <p:cNvSpPr/>
          <p:nvPr/>
        </p:nvSpPr>
        <p:spPr>
          <a:xfrm>
            <a:off x="293101" y="2538805"/>
            <a:ext cx="3549071" cy="523220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Eftersom rektanglarna är likformiga är proportionen mellan motsvarande sidor lika.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AD3FA0E0-0D79-FC4C-970B-A7548A8F4AC8}"/>
              </a:ext>
            </a:extLst>
          </p:cNvPr>
          <p:cNvGrpSpPr/>
          <p:nvPr/>
        </p:nvGrpSpPr>
        <p:grpSpPr>
          <a:xfrm>
            <a:off x="285450" y="3229636"/>
            <a:ext cx="3705625" cy="479764"/>
            <a:chOff x="203975" y="3375871"/>
            <a:chExt cx="3705625" cy="479765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4644803-89C5-7047-ADA2-D9CE3A5D4068}"/>
                </a:ext>
              </a:extLst>
            </p:cNvPr>
            <p:cNvSpPr/>
            <p:nvPr/>
          </p:nvSpPr>
          <p:spPr>
            <a:xfrm>
              <a:off x="203975" y="3401196"/>
              <a:ext cx="3705625" cy="415498"/>
            </a:xfrm>
            <a:prstGeom prst="rect">
              <a:avLst/>
            </a:prstGeom>
            <a:gradFill flip="none" rotWithShape="1">
              <a:gsLst>
                <a:gs pos="0">
                  <a:srgbClr val="FB8567">
                    <a:tint val="66000"/>
                    <a:satMod val="160000"/>
                  </a:srgbClr>
                </a:gs>
                <a:gs pos="50000">
                  <a:srgbClr val="FB8567">
                    <a:tint val="44500"/>
                    <a:satMod val="160000"/>
                  </a:srgbClr>
                </a:gs>
                <a:gs pos="100000">
                  <a:srgbClr val="FB8567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" dirty="0">
                  <a:solidFill>
                    <a:srgbClr val="FB9391"/>
                  </a:solidFill>
                </a:rPr>
                <a:t> l             </a:t>
              </a:r>
              <a:r>
                <a:rPr lang="sv-SE" sz="300" dirty="0"/>
                <a:t>                 </a:t>
              </a:r>
              <a:endParaRPr lang="sv-SE" sz="900" dirty="0"/>
            </a:p>
            <a:p>
              <a:r>
                <a:rPr lang="sv-SE" sz="1400" dirty="0"/>
                <a:t>Det innebär i det här fallet att       är lika med      .</a:t>
              </a:r>
            </a:p>
            <a:p>
              <a:r>
                <a:rPr lang="sv-SE" sz="200" dirty="0">
                  <a:solidFill>
                    <a:srgbClr val="FB9391"/>
                  </a:solidFill>
                </a:rPr>
                <a:t> l             </a:t>
              </a:r>
              <a:r>
                <a:rPr lang="sv-SE" sz="400" dirty="0"/>
                <a:t>                 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21340465-4BFA-7D43-9AE4-EE0B030A8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3827" y="3375871"/>
              <a:ext cx="450193" cy="461665"/>
              <a:chOff x="3698311" y="1980326"/>
              <a:chExt cx="450193" cy="461794"/>
            </a:xfrm>
          </p:grpSpPr>
          <p:sp>
            <p:nvSpPr>
              <p:cNvPr id="19" name="textruta 8">
                <a:extLst>
                  <a:ext uri="{FF2B5EF4-FFF2-40B4-BE49-F238E27FC236}">
                    <a16:creationId xmlns:a16="http://schemas.microsoft.com/office/drawing/2014/main" id="{DB165002-B6F1-AD4E-9175-4947578D14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9524" y="1980326"/>
                <a:ext cx="428980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i="1" dirty="0">
                    <a:latin typeface="+mn-lt"/>
                    <a:cs typeface="Bradley Hand Bold"/>
                  </a:rPr>
                  <a:t> x</a:t>
                </a:r>
              </a:p>
            </p:txBody>
          </p:sp>
          <p:sp>
            <p:nvSpPr>
              <p:cNvPr id="20" name="textruta 9">
                <a:extLst>
                  <a:ext uri="{FF2B5EF4-FFF2-40B4-BE49-F238E27FC236}">
                    <a16:creationId xmlns:a16="http://schemas.microsoft.com/office/drawing/2014/main" id="{00BBF35E-A99F-0444-9CA1-CE11E3007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8311" y="2134257"/>
                <a:ext cx="364736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dirty="0">
                    <a:latin typeface="+mn-lt"/>
                    <a:cs typeface="Bradley Hand Bold"/>
                  </a:rPr>
                  <a:t>15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5FC40F1A-C68C-D146-851E-F5FEEF049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5556" y="2207030"/>
                <a:ext cx="15024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BBCB8689-AA5C-224D-94A9-240439E5C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8960" y="3393970"/>
              <a:ext cx="428980" cy="461666"/>
              <a:chOff x="3699639" y="1973113"/>
              <a:chExt cx="428980" cy="461795"/>
            </a:xfrm>
          </p:grpSpPr>
          <p:sp>
            <p:nvSpPr>
              <p:cNvPr id="16" name="textruta 8">
                <a:extLst>
                  <a:ext uri="{FF2B5EF4-FFF2-40B4-BE49-F238E27FC236}">
                    <a16:creationId xmlns:a16="http://schemas.microsoft.com/office/drawing/2014/main" id="{BD5EE524-F9BA-4844-820C-A012A4FF0A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9639" y="1973113"/>
                <a:ext cx="428980" cy="307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i="1" dirty="0">
                    <a:latin typeface="+mn-lt"/>
                    <a:cs typeface="Bradley Hand Bold"/>
                  </a:rPr>
                  <a:t> </a:t>
                </a:r>
                <a:r>
                  <a:rPr lang="sv-SE" sz="1400" dirty="0">
                    <a:latin typeface="+mn-lt"/>
                    <a:cs typeface="Bradley Hand Bold"/>
                  </a:rPr>
                  <a:t>6</a:t>
                </a:r>
              </a:p>
            </p:txBody>
          </p:sp>
          <p:sp>
            <p:nvSpPr>
              <p:cNvPr id="17" name="textruta 9">
                <a:extLst>
                  <a:ext uri="{FF2B5EF4-FFF2-40B4-BE49-F238E27FC236}">
                    <a16:creationId xmlns:a16="http://schemas.microsoft.com/office/drawing/2014/main" id="{CC79195B-6E63-3841-A45A-0C90D37C2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6450" y="2127044"/>
                <a:ext cx="364736" cy="307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id="{659CF4ED-8F7B-3749-8997-7E4E4BA8F1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6277" y="2199817"/>
                <a:ext cx="15024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6363CD80-8283-D441-B450-77FF4791B5F8}"/>
              </a:ext>
            </a:extLst>
          </p:cNvPr>
          <p:cNvGrpSpPr/>
          <p:nvPr/>
        </p:nvGrpSpPr>
        <p:grpSpPr>
          <a:xfrm>
            <a:off x="4621977" y="2984267"/>
            <a:ext cx="1095222" cy="634324"/>
            <a:chOff x="4844511" y="3853365"/>
            <a:chExt cx="1095221" cy="634323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8325DEAA-37E3-0D4F-82D9-A80466BA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511" y="3853365"/>
              <a:ext cx="455321" cy="634323"/>
              <a:chOff x="3808277" y="1886177"/>
              <a:chExt cx="455321" cy="634502"/>
            </a:xfrm>
          </p:grpSpPr>
          <p:sp>
            <p:nvSpPr>
              <p:cNvPr id="29" name="textruta 8">
                <a:extLst>
                  <a:ext uri="{FF2B5EF4-FFF2-40B4-BE49-F238E27FC236}">
                    <a16:creationId xmlns:a16="http://schemas.microsoft.com/office/drawing/2014/main" id="{BC835E6A-E829-EC4B-9CE3-614096A28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8029" y="1886177"/>
                <a:ext cx="29527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x</a:t>
                </a:r>
              </a:p>
            </p:txBody>
          </p:sp>
          <p:sp>
            <p:nvSpPr>
              <p:cNvPr id="30" name="textruta 9">
                <a:extLst>
                  <a:ext uri="{FF2B5EF4-FFF2-40B4-BE49-F238E27FC236}">
                    <a16:creationId xmlns:a16="http://schemas.microsoft.com/office/drawing/2014/main" id="{E6ABDED8-4A81-364F-A919-EDB54636F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12" y="2151243"/>
                <a:ext cx="447557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15</a:t>
                </a:r>
              </a:p>
            </p:txBody>
          </p:sp>
          <p:cxnSp>
            <p:nvCxnSpPr>
              <p:cNvPr id="31" name="Rak 30">
                <a:extLst>
                  <a:ext uri="{FF2B5EF4-FFF2-40B4-BE49-F238E27FC236}">
                    <a16:creationId xmlns:a16="http://schemas.microsoft.com/office/drawing/2014/main" id="{9A060801-B366-904F-ADBA-A0D958B387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8277" y="2203710"/>
                <a:ext cx="45532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B099B5E2-E4BD-E443-BD35-B4FAC8274C89}"/>
                </a:ext>
              </a:extLst>
            </p:cNvPr>
            <p:cNvSpPr txBox="1"/>
            <p:nvPr/>
          </p:nvSpPr>
          <p:spPr>
            <a:xfrm>
              <a:off x="5280521" y="3986139"/>
              <a:ext cx="440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CA1D3AC5-CBB3-8547-8057-D81F0F705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7932" y="3863301"/>
              <a:ext cx="401800" cy="623449"/>
              <a:chOff x="3605709" y="1917584"/>
              <a:chExt cx="401800" cy="623624"/>
            </a:xfrm>
          </p:grpSpPr>
          <p:sp>
            <p:nvSpPr>
              <p:cNvPr id="26" name="textruta 8">
                <a:extLst>
                  <a:ext uri="{FF2B5EF4-FFF2-40B4-BE49-F238E27FC236}">
                    <a16:creationId xmlns:a16="http://schemas.microsoft.com/office/drawing/2014/main" id="{A2F54905-2896-7D47-8598-220D2FA0D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5709" y="1917584"/>
                <a:ext cx="401800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6 </a:t>
                </a:r>
              </a:p>
            </p:txBody>
          </p:sp>
          <p:sp>
            <p:nvSpPr>
              <p:cNvPr id="27" name="textruta 9">
                <a:extLst>
                  <a:ext uri="{FF2B5EF4-FFF2-40B4-BE49-F238E27FC236}">
                    <a16:creationId xmlns:a16="http://schemas.microsoft.com/office/drawing/2014/main" id="{451A6C24-22A0-9F49-9856-8840E5217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7141" y="2171773"/>
                <a:ext cx="309700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9</a:t>
                </a:r>
              </a:p>
            </p:txBody>
          </p:sp>
          <p:cxnSp>
            <p:nvCxnSpPr>
              <p:cNvPr id="28" name="Rak 27">
                <a:extLst>
                  <a:ext uri="{FF2B5EF4-FFF2-40B4-BE49-F238E27FC236}">
                    <a16:creationId xmlns:a16="http://schemas.microsoft.com/office/drawing/2014/main" id="{1EA0FA73-5829-5E48-BB5A-89752F9BE8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933" y="2229434"/>
                <a:ext cx="249777" cy="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Rak pil 31">
            <a:extLst>
              <a:ext uri="{FF2B5EF4-FFF2-40B4-BE49-F238E27FC236}">
                <a16:creationId xmlns:a16="http://schemas.microsoft.com/office/drawing/2014/main" id="{A016ED56-A4E6-2C43-B577-E5740D11773C}"/>
              </a:ext>
            </a:extLst>
          </p:cNvPr>
          <p:cNvCxnSpPr>
            <a:cxnSpLocks/>
          </p:cNvCxnSpPr>
          <p:nvPr/>
        </p:nvCxnSpPr>
        <p:spPr>
          <a:xfrm flipH="1" flipV="1">
            <a:off x="5017290" y="3173651"/>
            <a:ext cx="366207" cy="256660"/>
          </a:xfrm>
          <a:prstGeom prst="straightConnector1">
            <a:avLst/>
          </a:prstGeom>
          <a:ln w="28575">
            <a:solidFill>
              <a:srgbClr val="8E250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 32">
            <a:extLst>
              <a:ext uri="{FF2B5EF4-FFF2-40B4-BE49-F238E27FC236}">
                <a16:creationId xmlns:a16="http://schemas.microsoft.com/office/drawing/2014/main" id="{2AB20671-05EF-DA47-AA42-DF0466D2D7CE}"/>
              </a:ext>
            </a:extLst>
          </p:cNvPr>
          <p:cNvCxnSpPr>
            <a:cxnSpLocks/>
          </p:cNvCxnSpPr>
          <p:nvPr/>
        </p:nvCxnSpPr>
        <p:spPr>
          <a:xfrm flipV="1">
            <a:off x="5088472" y="3165244"/>
            <a:ext cx="287715" cy="251045"/>
          </a:xfrm>
          <a:prstGeom prst="straightConnector1">
            <a:avLst/>
          </a:prstGeom>
          <a:ln w="28575">
            <a:solidFill>
              <a:srgbClr val="8E250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89E5FB21-CEA0-B04F-8E4A-8D984FB31EA4}"/>
              </a:ext>
            </a:extLst>
          </p:cNvPr>
          <p:cNvSpPr txBox="1"/>
          <p:nvPr/>
        </p:nvSpPr>
        <p:spPr>
          <a:xfrm>
            <a:off x="4621977" y="3775009"/>
            <a:ext cx="148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 ·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 · 6 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A4B6A6C6-45AB-4748-91E7-38170B384CFB}"/>
              </a:ext>
            </a:extLst>
          </p:cNvPr>
          <p:cNvSpPr txBox="1"/>
          <p:nvPr/>
        </p:nvSpPr>
        <p:spPr>
          <a:xfrm>
            <a:off x="4811243" y="4210197"/>
            <a:ext cx="148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90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28414EAB-D737-9E4F-AB6A-3AADA7B55B71}"/>
              </a:ext>
            </a:extLst>
          </p:cNvPr>
          <p:cNvGrpSpPr/>
          <p:nvPr/>
        </p:nvGrpSpPr>
        <p:grpSpPr>
          <a:xfrm>
            <a:off x="4795991" y="4516080"/>
            <a:ext cx="938742" cy="640690"/>
            <a:chOff x="2896984" y="4394585"/>
            <a:chExt cx="938742" cy="640690"/>
          </a:xfrm>
        </p:grpSpPr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051ADDA2-8456-3447-95D8-AAA04A0E3FCA}"/>
                </a:ext>
              </a:extLst>
            </p:cNvPr>
            <p:cNvGrpSpPr/>
            <p:nvPr/>
          </p:nvGrpSpPr>
          <p:grpSpPr>
            <a:xfrm>
              <a:off x="2896984" y="4394585"/>
              <a:ext cx="938742" cy="640690"/>
              <a:chOff x="5181630" y="3587062"/>
              <a:chExt cx="938742" cy="640690"/>
            </a:xfrm>
          </p:grpSpPr>
          <p:grpSp>
            <p:nvGrpSpPr>
              <p:cNvPr id="40" name="Grupp 39">
                <a:extLst>
                  <a:ext uri="{FF2B5EF4-FFF2-40B4-BE49-F238E27FC236}">
                    <a16:creationId xmlns:a16="http://schemas.microsoft.com/office/drawing/2014/main" id="{FCC3416F-52A9-8D40-8F92-775131476EBC}"/>
                  </a:ext>
                </a:extLst>
              </p:cNvPr>
              <p:cNvGrpSpPr/>
              <p:nvPr/>
            </p:nvGrpSpPr>
            <p:grpSpPr>
              <a:xfrm>
                <a:off x="5181630" y="3610430"/>
                <a:ext cx="696690" cy="617322"/>
                <a:chOff x="1035196" y="2964868"/>
                <a:chExt cx="696690" cy="617322"/>
              </a:xfrm>
            </p:grpSpPr>
            <p:grpSp>
              <p:nvGrpSpPr>
                <p:cNvPr id="42" name="Grupp 41">
                  <a:extLst>
                    <a:ext uri="{FF2B5EF4-FFF2-40B4-BE49-F238E27FC236}">
                      <a16:creationId xmlns:a16="http://schemas.microsoft.com/office/drawing/2014/main" id="{2B88E242-2207-1145-A686-6ACD9D5173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5196" y="2964868"/>
                  <a:ext cx="420308" cy="617322"/>
                  <a:chOff x="3760733" y="1903177"/>
                  <a:chExt cx="420308" cy="617495"/>
                </a:xfrm>
              </p:grpSpPr>
              <p:sp>
                <p:nvSpPr>
                  <p:cNvPr id="44" name="textruta 8">
                    <a:extLst>
                      <a:ext uri="{FF2B5EF4-FFF2-40B4-BE49-F238E27FC236}">
                        <a16:creationId xmlns:a16="http://schemas.microsoft.com/office/drawing/2014/main" id="{1679F258-5759-0645-90F0-F1D901082C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0733" y="1903177"/>
                    <a:ext cx="420308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9x</a:t>
                    </a:r>
                  </a:p>
                </p:txBody>
              </p:sp>
              <p:sp>
                <p:nvSpPr>
                  <p:cNvPr id="45" name="textruta 9">
                    <a:extLst>
                      <a:ext uri="{FF2B5EF4-FFF2-40B4-BE49-F238E27FC236}">
                        <a16:creationId xmlns:a16="http://schemas.microsoft.com/office/drawing/2014/main" id="{670B600C-9C47-5E49-9ED3-73A9DE78B7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262" y="2151236"/>
                    <a:ext cx="309700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9</a:t>
                    </a:r>
                  </a:p>
                </p:txBody>
              </p:sp>
              <p:cxnSp>
                <p:nvCxnSpPr>
                  <p:cNvPr id="46" name="Rak 45">
                    <a:extLst>
                      <a:ext uri="{FF2B5EF4-FFF2-40B4-BE49-F238E27FC236}">
                        <a16:creationId xmlns:a16="http://schemas.microsoft.com/office/drawing/2014/main" id="{FB5F72A4-FEC7-FC4E-8578-9A105B83EE1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3621" y="2224473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textruta 42">
                  <a:extLst>
                    <a:ext uri="{FF2B5EF4-FFF2-40B4-BE49-F238E27FC236}">
                      <a16:creationId xmlns:a16="http://schemas.microsoft.com/office/drawing/2014/main" id="{B5505249-187B-8541-9980-F0F273176704}"/>
                    </a:ext>
                  </a:extLst>
                </p:cNvPr>
                <p:cNvSpPr txBox="1"/>
                <p:nvPr/>
              </p:nvSpPr>
              <p:spPr>
                <a:xfrm>
                  <a:off x="1291490" y="3108459"/>
                  <a:ext cx="440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41" name="textruta 9">
                <a:extLst>
                  <a:ext uri="{FF2B5EF4-FFF2-40B4-BE49-F238E27FC236}">
                    <a16:creationId xmlns:a16="http://schemas.microsoft.com/office/drawing/2014/main" id="{90DD1344-270F-5746-B99B-DD7409B09F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6326" y="3587062"/>
                <a:ext cx="4940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90</a:t>
                </a:r>
              </a:p>
            </p:txBody>
          </p:sp>
        </p:grpSp>
        <p:sp>
          <p:nvSpPr>
            <p:cNvPr id="38" name="textruta 9">
              <a:extLst>
                <a:ext uri="{FF2B5EF4-FFF2-40B4-BE49-F238E27FC236}">
                  <a16:creationId xmlns:a16="http://schemas.microsoft.com/office/drawing/2014/main" id="{D0ED30B4-38FD-CF41-86A6-C73DADAF7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853" y="4658054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9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0EE9B7FE-BB42-7F4B-9779-7737BD4ECE9A}"/>
                </a:ext>
              </a:extLst>
            </p:cNvPr>
            <p:cNvCxnSpPr/>
            <p:nvPr/>
          </p:nvCxnSpPr>
          <p:spPr bwMode="auto">
            <a:xfrm flipV="1">
              <a:off x="3460120" y="4739154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ruta 46">
            <a:extLst>
              <a:ext uri="{FF2B5EF4-FFF2-40B4-BE49-F238E27FC236}">
                <a16:creationId xmlns:a16="http://schemas.microsoft.com/office/drawing/2014/main" id="{46DA7FFC-AE0F-B947-B2FA-2AC84746EFB9}"/>
              </a:ext>
            </a:extLst>
          </p:cNvPr>
          <p:cNvSpPr txBox="1"/>
          <p:nvPr/>
        </p:nvSpPr>
        <p:spPr>
          <a:xfrm>
            <a:off x="4961294" y="5074624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10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B7857975-D001-F74B-B982-0D8730B2CF01}"/>
              </a:ext>
            </a:extLst>
          </p:cNvPr>
          <p:cNvSpPr/>
          <p:nvPr/>
        </p:nvSpPr>
        <p:spPr>
          <a:xfrm>
            <a:off x="6888007" y="304221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38C38613-ECA7-9840-98BA-41C501B346AD}"/>
              </a:ext>
            </a:extLst>
          </p:cNvPr>
          <p:cNvGrpSpPr/>
          <p:nvPr/>
        </p:nvGrpSpPr>
        <p:grpSpPr>
          <a:xfrm>
            <a:off x="7635076" y="2924296"/>
            <a:ext cx="1390384" cy="628748"/>
            <a:chOff x="8559771" y="2678606"/>
            <a:chExt cx="1390384" cy="628747"/>
          </a:xfrm>
        </p:grpSpPr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9272D10F-3B70-CF46-877C-9E932B26A2EF}"/>
                </a:ext>
              </a:extLst>
            </p:cNvPr>
            <p:cNvGrpSpPr/>
            <p:nvPr/>
          </p:nvGrpSpPr>
          <p:grpSpPr>
            <a:xfrm>
              <a:off x="8559771" y="2678606"/>
              <a:ext cx="871829" cy="610678"/>
              <a:chOff x="5020833" y="3878545"/>
              <a:chExt cx="871829" cy="610678"/>
            </a:xfrm>
          </p:grpSpPr>
          <p:grpSp>
            <p:nvGrpSpPr>
              <p:cNvPr id="55" name="Grupp 54">
                <a:extLst>
                  <a:ext uri="{FF2B5EF4-FFF2-40B4-BE49-F238E27FC236}">
                    <a16:creationId xmlns:a16="http://schemas.microsoft.com/office/drawing/2014/main" id="{FEB0949B-09D6-7A48-AF5B-98E88DE490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0833" y="3878545"/>
                <a:ext cx="757717" cy="610678"/>
                <a:chOff x="3984599" y="1911365"/>
                <a:chExt cx="757717" cy="610850"/>
              </a:xfrm>
            </p:grpSpPr>
            <p:sp>
              <p:nvSpPr>
                <p:cNvPr id="57" name="textruta 8">
                  <a:extLst>
                    <a:ext uri="{FF2B5EF4-FFF2-40B4-BE49-F238E27FC236}">
                      <a16:creationId xmlns:a16="http://schemas.microsoft.com/office/drawing/2014/main" id="{61373B35-5B68-AF43-9091-AD247EA1DB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56726" y="1911365"/>
                  <a:ext cx="431528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C00000"/>
                      </a:solidFill>
                      <a:latin typeface="Bradley Hand" pitchFamily="2" charset="77"/>
                      <a:cs typeface="Bradley Hand Bold"/>
                    </a:rPr>
                    <a:t>10</a:t>
                  </a:r>
                  <a:endParaRPr lang="sv-SE" sz="1800" dirty="0">
                    <a:latin typeface="Bradley Hand" pitchFamily="2" charset="77"/>
                    <a:cs typeface="Bradley Hand Bold"/>
                  </a:endParaRPr>
                </a:p>
              </p:txBody>
            </p:sp>
            <p:sp>
              <p:nvSpPr>
                <p:cNvPr id="58" name="textruta 9">
                  <a:extLst>
                    <a:ext uri="{FF2B5EF4-FFF2-40B4-BE49-F238E27FC236}">
                      <a16:creationId xmlns:a16="http://schemas.microsoft.com/office/drawing/2014/main" id="{38D13196-ACFC-A945-804F-F0E317E3A1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034" y="2152779"/>
                  <a:ext cx="71028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  <a:cs typeface="Bradley Hand Bold"/>
                    </a:rPr>
                    <a:t>15</a:t>
                  </a:r>
                </a:p>
              </p:txBody>
            </p:sp>
            <p:cxnSp>
              <p:nvCxnSpPr>
                <p:cNvPr id="59" name="Rak 58">
                  <a:extLst>
                    <a:ext uri="{FF2B5EF4-FFF2-40B4-BE49-F238E27FC236}">
                      <a16:creationId xmlns:a16="http://schemas.microsoft.com/office/drawing/2014/main" id="{4922A95E-E7FE-2F42-9757-4CF4C6D47B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4599" y="2213216"/>
                  <a:ext cx="472649" cy="82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ruta 55">
                <a:extLst>
                  <a:ext uri="{FF2B5EF4-FFF2-40B4-BE49-F238E27FC236}">
                    <a16:creationId xmlns:a16="http://schemas.microsoft.com/office/drawing/2014/main" id="{1B2A8B9D-C804-7E44-9A45-E97B09B90C08}"/>
                  </a:ext>
                </a:extLst>
              </p:cNvPr>
              <p:cNvSpPr txBox="1"/>
              <p:nvPr/>
            </p:nvSpPr>
            <p:spPr>
              <a:xfrm>
                <a:off x="5452268" y="3991903"/>
                <a:ext cx="440394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D2085960-2C90-5E47-88C4-DE823DFAE9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39873" y="2678606"/>
              <a:ext cx="710282" cy="628747"/>
              <a:chOff x="4042306" y="1911365"/>
              <a:chExt cx="710282" cy="628924"/>
            </a:xfrm>
          </p:grpSpPr>
          <p:sp>
            <p:nvSpPr>
              <p:cNvPr id="52" name="textruta 8">
                <a:extLst>
                  <a:ext uri="{FF2B5EF4-FFF2-40B4-BE49-F238E27FC236}">
                    <a16:creationId xmlns:a16="http://schemas.microsoft.com/office/drawing/2014/main" id="{B6B63E78-8D21-1B48-8D72-43B0AC02BB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6726" y="1911365"/>
                <a:ext cx="32893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2</a:t>
                </a:r>
              </a:p>
            </p:txBody>
          </p:sp>
          <p:sp>
            <p:nvSpPr>
              <p:cNvPr id="53" name="textruta 9">
                <a:extLst>
                  <a:ext uri="{FF2B5EF4-FFF2-40B4-BE49-F238E27FC236}">
                    <a16:creationId xmlns:a16="http://schemas.microsoft.com/office/drawing/2014/main" id="{3939539B-CF3C-C147-854D-15A2EE9EC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2306" y="2170853"/>
                <a:ext cx="71028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cxnSp>
            <p:nvCxnSpPr>
              <p:cNvPr id="54" name="Rak 53">
                <a:extLst>
                  <a:ext uri="{FF2B5EF4-FFF2-40B4-BE49-F238E27FC236}">
                    <a16:creationId xmlns:a16="http://schemas.microsoft.com/office/drawing/2014/main" id="{B3BF484D-7F5F-4D4F-9E8C-29D9A84092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568" y="2216790"/>
                <a:ext cx="236595" cy="357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637DE657-61AB-8543-B048-00871B1E17C5}"/>
              </a:ext>
            </a:extLst>
          </p:cNvPr>
          <p:cNvGrpSpPr/>
          <p:nvPr/>
        </p:nvGrpSpPr>
        <p:grpSpPr>
          <a:xfrm>
            <a:off x="6888007" y="3582185"/>
            <a:ext cx="1933241" cy="623712"/>
            <a:chOff x="7812701" y="3336496"/>
            <a:chExt cx="1933241" cy="623712"/>
          </a:xfrm>
        </p:grpSpPr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5D0E5B05-C2D4-4A4E-9B57-3055EA037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5660" y="3347746"/>
              <a:ext cx="710282" cy="612462"/>
              <a:chOff x="4013670" y="1923905"/>
              <a:chExt cx="710282" cy="612634"/>
            </a:xfrm>
          </p:grpSpPr>
          <p:sp>
            <p:nvSpPr>
              <p:cNvPr id="70" name="textruta 8">
                <a:extLst>
                  <a:ext uri="{FF2B5EF4-FFF2-40B4-BE49-F238E27FC236}">
                    <a16:creationId xmlns:a16="http://schemas.microsoft.com/office/drawing/2014/main" id="{95D6497C-2258-4C4A-B6FD-4874D17C2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8397" y="1923905"/>
                <a:ext cx="32893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2</a:t>
                </a:r>
              </a:p>
            </p:txBody>
          </p:sp>
          <p:sp>
            <p:nvSpPr>
              <p:cNvPr id="71" name="textruta 9">
                <a:extLst>
                  <a:ext uri="{FF2B5EF4-FFF2-40B4-BE49-F238E27FC236}">
                    <a16:creationId xmlns:a16="http://schemas.microsoft.com/office/drawing/2014/main" id="{0C316010-1564-0744-818D-A6BB71F86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3670" y="2167103"/>
                <a:ext cx="71028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cxnSp>
            <p:nvCxnSpPr>
              <p:cNvPr id="72" name="Rak 71">
                <a:extLst>
                  <a:ext uri="{FF2B5EF4-FFF2-40B4-BE49-F238E27FC236}">
                    <a16:creationId xmlns:a16="http://schemas.microsoft.com/office/drawing/2014/main" id="{F4985D3C-F948-4F45-8A91-8B14F2083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568" y="2216790"/>
                <a:ext cx="236595" cy="357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214C391D-2DA5-3D4C-864B-65AB6AAE2A7C}"/>
                </a:ext>
              </a:extLst>
            </p:cNvPr>
            <p:cNvGrpSpPr/>
            <p:nvPr/>
          </p:nvGrpSpPr>
          <p:grpSpPr>
            <a:xfrm>
              <a:off x="7812701" y="3336496"/>
              <a:ext cx="1435578" cy="580695"/>
              <a:chOff x="7812701" y="3336496"/>
              <a:chExt cx="1435578" cy="580695"/>
            </a:xfrm>
          </p:grpSpPr>
          <p:grpSp>
            <p:nvGrpSpPr>
              <p:cNvPr id="63" name="Grupp 62">
                <a:extLst>
                  <a:ext uri="{FF2B5EF4-FFF2-40B4-BE49-F238E27FC236}">
                    <a16:creationId xmlns:a16="http://schemas.microsoft.com/office/drawing/2014/main" id="{059EFEA5-5EC5-4047-8CF0-A7DF7CB6DFD1}"/>
                  </a:ext>
                </a:extLst>
              </p:cNvPr>
              <p:cNvGrpSpPr/>
              <p:nvPr/>
            </p:nvGrpSpPr>
            <p:grpSpPr>
              <a:xfrm>
                <a:off x="7812701" y="3336496"/>
                <a:ext cx="1039315" cy="580695"/>
                <a:chOff x="8639530" y="2632443"/>
                <a:chExt cx="1039315" cy="580695"/>
              </a:xfrm>
            </p:grpSpPr>
            <p:grpSp>
              <p:nvGrpSpPr>
                <p:cNvPr id="65" name="Grupp 64">
                  <a:extLst>
                    <a:ext uri="{FF2B5EF4-FFF2-40B4-BE49-F238E27FC236}">
                      <a16:creationId xmlns:a16="http://schemas.microsoft.com/office/drawing/2014/main" id="{6E0D63B9-1793-E641-A91E-0D22E4AB1355}"/>
                    </a:ext>
                  </a:extLst>
                </p:cNvPr>
                <p:cNvGrpSpPr/>
                <p:nvPr/>
              </p:nvGrpSpPr>
              <p:grpSpPr>
                <a:xfrm>
                  <a:off x="8639530" y="2632443"/>
                  <a:ext cx="1027042" cy="479988"/>
                  <a:chOff x="7134191" y="3154726"/>
                  <a:chExt cx="1027042" cy="479988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29375028-288D-594A-A710-954A825FE0DE}"/>
                      </a:ext>
                    </a:extLst>
                  </p:cNvPr>
                  <p:cNvSpPr/>
                  <p:nvPr/>
                </p:nvSpPr>
                <p:spPr>
                  <a:xfrm>
                    <a:off x="7134191" y="3265382"/>
                    <a:ext cx="86273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dirty="0">
                        <a:latin typeface="Bradley Hand Bold"/>
                        <a:cs typeface="Bradley Hand Bold"/>
                      </a:rPr>
                      <a:t>H.L. </a:t>
                    </a:r>
                    <a:r>
                      <a:rPr lang="sv-SE" dirty="0">
                        <a:cs typeface="Bradley Hand Bold"/>
                      </a:rPr>
                      <a:t>=</a:t>
                    </a:r>
                    <a:r>
                      <a:rPr lang="sv-SE" dirty="0">
                        <a:latin typeface="Bradley Hand Bold"/>
                        <a:cs typeface="Bradley Hand Bold"/>
                      </a:rPr>
                      <a:t> </a:t>
                    </a:r>
                  </a:p>
                </p:txBody>
              </p:sp>
              <p:sp>
                <p:nvSpPr>
                  <p:cNvPr id="69" name="textruta 9">
                    <a:extLst>
                      <a:ext uri="{FF2B5EF4-FFF2-40B4-BE49-F238E27FC236}">
                        <a16:creationId xmlns:a16="http://schemas.microsoft.com/office/drawing/2014/main" id="{30448AC5-0C7B-E149-A1AA-ED7741A952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49554" y="3154726"/>
                    <a:ext cx="31167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6</a:t>
                    </a:r>
                  </a:p>
                </p:txBody>
              </p:sp>
            </p:grpSp>
            <p:sp>
              <p:nvSpPr>
                <p:cNvPr id="66" name="textruta 9">
                  <a:extLst>
                    <a:ext uri="{FF2B5EF4-FFF2-40B4-BE49-F238E27FC236}">
                      <a16:creationId xmlns:a16="http://schemas.microsoft.com/office/drawing/2014/main" id="{9DF648CB-C6CD-4C46-B6BC-AD8164CE07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67166" y="2843806"/>
                  <a:ext cx="3116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  <a:cs typeface="Bradley Hand Bold"/>
                    </a:rPr>
                    <a:t>9</a:t>
                  </a:r>
                </a:p>
              </p:txBody>
            </p:sp>
            <p:cxnSp>
              <p:nvCxnSpPr>
                <p:cNvPr id="67" name="Rak 66">
                  <a:extLst>
                    <a:ext uri="{FF2B5EF4-FFF2-40B4-BE49-F238E27FC236}">
                      <a16:creationId xmlns:a16="http://schemas.microsoft.com/office/drawing/2014/main" id="{225F39F0-1F42-714E-8135-576724AA4B8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394862" y="2927765"/>
                  <a:ext cx="25628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3EEA141B-2654-E544-86D0-F80DF10D92D4}"/>
                  </a:ext>
                </a:extLst>
              </p:cNvPr>
              <p:cNvSpPr txBox="1"/>
              <p:nvPr/>
            </p:nvSpPr>
            <p:spPr>
              <a:xfrm>
                <a:off x="8807885" y="3429000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</p:grpSp>
      <p:sp>
        <p:nvSpPr>
          <p:cNvPr id="73" name="textruta 72">
            <a:extLst>
              <a:ext uri="{FF2B5EF4-FFF2-40B4-BE49-F238E27FC236}">
                <a16:creationId xmlns:a16="http://schemas.microsoft.com/office/drawing/2014/main" id="{8CA00EB9-DB4C-B14B-9D1B-D035EC7C7EA9}"/>
              </a:ext>
            </a:extLst>
          </p:cNvPr>
          <p:cNvSpPr txBox="1"/>
          <p:nvPr/>
        </p:nvSpPr>
        <p:spPr>
          <a:xfrm>
            <a:off x="6911035" y="4328940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51C9D668-A068-2F4B-9AA5-619FB5D513A0}"/>
              </a:ext>
            </a:extLst>
          </p:cNvPr>
          <p:cNvSpPr txBox="1"/>
          <p:nvPr/>
        </p:nvSpPr>
        <p:spPr>
          <a:xfrm>
            <a:off x="4031619" y="6027454"/>
            <a:ext cx="26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Sidan är 10 cm.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F09C4C9C-A8E0-6F4C-A28F-EEAD5C9BD137}"/>
              </a:ext>
            </a:extLst>
          </p:cNvPr>
          <p:cNvSpPr/>
          <p:nvPr/>
        </p:nvSpPr>
        <p:spPr>
          <a:xfrm>
            <a:off x="293101" y="3836565"/>
            <a:ext cx="3549071" cy="738664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En ekvation där både vänster och höger led består av en ensam term med nämnare löser vi lättast med korsmultiplikation.  </a:t>
            </a:r>
          </a:p>
        </p:txBody>
      </p:sp>
    </p:spTree>
    <p:extLst>
      <p:ext uri="{BB962C8B-B14F-4D97-AF65-F5344CB8AC3E}">
        <p14:creationId xmlns:p14="http://schemas.microsoft.com/office/powerpoint/2010/main" val="38482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34" grpId="0"/>
      <p:bldP spid="35" grpId="0"/>
      <p:bldP spid="47" grpId="0"/>
      <p:bldP spid="48" grpId="0"/>
      <p:bldP spid="73" grpId="0"/>
      <p:bldP spid="74" grpId="0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2DCA9F1B-D9D4-D846-82CC-60C0F94BC262}"/>
              </a:ext>
            </a:extLst>
          </p:cNvPr>
          <p:cNvSpPr txBox="1"/>
          <p:nvPr/>
        </p:nvSpPr>
        <p:spPr>
          <a:xfrm>
            <a:off x="313966" y="398695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CD26436-A925-2B4F-9175-35338068156E}"/>
              </a:ext>
            </a:extLst>
          </p:cNvPr>
          <p:cNvGrpSpPr/>
          <p:nvPr/>
        </p:nvGrpSpPr>
        <p:grpSpPr>
          <a:xfrm>
            <a:off x="1662394" y="76596"/>
            <a:ext cx="6770271" cy="2009471"/>
            <a:chOff x="2465113" y="90009"/>
            <a:chExt cx="6770270" cy="2009470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D56EC0B-3A52-B84D-A59C-7A823EB4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9980" y="90009"/>
              <a:ext cx="3635403" cy="2009470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84A73D39-7479-5249-895F-8DF89ED215AD}"/>
                </a:ext>
              </a:extLst>
            </p:cNvPr>
            <p:cNvSpPr/>
            <p:nvPr/>
          </p:nvSpPr>
          <p:spPr>
            <a:xfrm>
              <a:off x="2465113" y="412108"/>
              <a:ext cx="4164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figuren är </a:t>
              </a:r>
              <a:r>
                <a:rPr lang="sv-SE" i="1" dirty="0"/>
                <a:t>DE </a:t>
              </a:r>
              <a:r>
                <a:rPr lang="sv-SE" dirty="0"/>
                <a:t>parallell med sidan </a:t>
              </a:r>
              <a:r>
                <a:rPr lang="sv-SE" i="1" dirty="0"/>
                <a:t>BC. </a:t>
              </a:r>
            </a:p>
            <a:p>
              <a:r>
                <a:rPr lang="sv-SE" dirty="0"/>
                <a:t>Hur lång är sträckan </a:t>
              </a:r>
              <a:r>
                <a:rPr lang="sv-SE" i="1" dirty="0"/>
                <a:t>x</a:t>
              </a:r>
              <a:r>
                <a:rPr lang="sv-SE" dirty="0"/>
                <a:t>?   </a:t>
              </a: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EA418947-6078-154E-BF06-2DC378BDD4EA}"/>
              </a:ext>
            </a:extLst>
          </p:cNvPr>
          <p:cNvSpPr/>
          <p:nvPr/>
        </p:nvSpPr>
        <p:spPr>
          <a:xfrm>
            <a:off x="341420" y="2245143"/>
            <a:ext cx="3549071" cy="738664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Eftersom sträckan </a:t>
            </a:r>
            <a:r>
              <a:rPr lang="sv-SE" sz="1400" i="1" dirty="0"/>
              <a:t>DE </a:t>
            </a:r>
            <a:r>
              <a:rPr lang="sv-SE" sz="1400" dirty="0"/>
              <a:t>är parallell med sidan </a:t>
            </a:r>
            <a:r>
              <a:rPr lang="sv-SE" sz="1400" i="1" dirty="0"/>
              <a:t>BC </a:t>
            </a:r>
            <a:r>
              <a:rPr lang="sv-SE" sz="1400" dirty="0"/>
              <a:t>ger topptriangelsatsen att triangeln </a:t>
            </a:r>
            <a:r>
              <a:rPr lang="sv-SE" sz="1400" i="1" dirty="0"/>
              <a:t>ADE </a:t>
            </a:r>
            <a:r>
              <a:rPr lang="sv-SE" sz="1400" dirty="0"/>
              <a:t>är likformig med triangeln </a:t>
            </a:r>
            <a:r>
              <a:rPr lang="sv-SE" sz="1400" i="1" dirty="0"/>
              <a:t>ABC</a:t>
            </a:r>
            <a:r>
              <a:rPr lang="sv-SE" sz="1400" dirty="0"/>
              <a:t>. 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53DBE979-1827-A142-9A51-D5A6A8C756DD}"/>
              </a:ext>
            </a:extLst>
          </p:cNvPr>
          <p:cNvGrpSpPr/>
          <p:nvPr/>
        </p:nvGrpSpPr>
        <p:grpSpPr>
          <a:xfrm>
            <a:off x="341420" y="3162874"/>
            <a:ext cx="3705625" cy="471831"/>
            <a:chOff x="203975" y="3344861"/>
            <a:chExt cx="3705625" cy="471832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ACADDD5-7C1F-3145-A601-36D02FFD8B0F}"/>
                </a:ext>
              </a:extLst>
            </p:cNvPr>
            <p:cNvSpPr/>
            <p:nvPr/>
          </p:nvSpPr>
          <p:spPr>
            <a:xfrm>
              <a:off x="203975" y="3401196"/>
              <a:ext cx="3705625" cy="384722"/>
            </a:xfrm>
            <a:prstGeom prst="rect">
              <a:avLst/>
            </a:prstGeom>
            <a:gradFill flip="none" rotWithShape="1">
              <a:gsLst>
                <a:gs pos="0">
                  <a:srgbClr val="FB8567">
                    <a:tint val="66000"/>
                    <a:satMod val="160000"/>
                  </a:srgbClr>
                </a:gs>
                <a:gs pos="50000">
                  <a:srgbClr val="FB8567">
                    <a:tint val="44500"/>
                    <a:satMod val="160000"/>
                  </a:srgbClr>
                </a:gs>
                <a:gs pos="100000">
                  <a:srgbClr val="FB8567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" dirty="0">
                  <a:solidFill>
                    <a:srgbClr val="FB9391"/>
                  </a:solidFill>
                </a:rPr>
                <a:t> l             </a:t>
              </a:r>
              <a:endParaRPr lang="sv-SE" sz="600" dirty="0"/>
            </a:p>
            <a:p>
              <a:r>
                <a:rPr lang="sv-SE" sz="1400" dirty="0"/>
                <a:t>Det innebär i det här fallet att       är lika med      .</a:t>
              </a:r>
            </a:p>
            <a:p>
              <a:r>
                <a:rPr lang="sv-SE" sz="300" dirty="0">
                  <a:solidFill>
                    <a:srgbClr val="FB9391"/>
                  </a:solidFill>
                </a:rPr>
                <a:t> l             </a:t>
              </a:r>
            </a:p>
          </p:txBody>
        </p: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03EFB085-0086-6F4C-9DF3-67993B0BB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7422" y="3344861"/>
              <a:ext cx="428980" cy="461666"/>
              <a:chOff x="3711906" y="1949308"/>
              <a:chExt cx="428980" cy="461795"/>
            </a:xfrm>
          </p:grpSpPr>
          <p:sp>
            <p:nvSpPr>
              <p:cNvPr id="14" name="textruta 8">
                <a:extLst>
                  <a:ext uri="{FF2B5EF4-FFF2-40B4-BE49-F238E27FC236}">
                    <a16:creationId xmlns:a16="http://schemas.microsoft.com/office/drawing/2014/main" id="{97E9B935-34DE-9D4A-8B1A-4280D2C02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1906" y="1949308"/>
                <a:ext cx="428980" cy="307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i="1" dirty="0">
                    <a:latin typeface="+mn-lt"/>
                    <a:cs typeface="Bradley Hand Bold"/>
                  </a:rPr>
                  <a:t> x</a:t>
                </a:r>
              </a:p>
            </p:txBody>
          </p:sp>
          <p:sp>
            <p:nvSpPr>
              <p:cNvPr id="15" name="textruta 9">
                <a:extLst>
                  <a:ext uri="{FF2B5EF4-FFF2-40B4-BE49-F238E27FC236}">
                    <a16:creationId xmlns:a16="http://schemas.microsoft.com/office/drawing/2014/main" id="{930CF32F-6C29-A64A-B6A1-9D789E6813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029" y="2103239"/>
                <a:ext cx="364736" cy="307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dirty="0">
                    <a:latin typeface="+mn-lt"/>
                    <a:cs typeface="Bradley Hand Bold"/>
                  </a:rPr>
                  <a:t>8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DAC498A0-9501-644A-AAD0-A6F3D024E2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7938" y="2176013"/>
                <a:ext cx="15024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31BA23B9-FB66-1947-97FE-89B9303EE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013" y="3354545"/>
              <a:ext cx="439587" cy="462148"/>
              <a:chOff x="3690692" y="1933677"/>
              <a:chExt cx="439587" cy="462277"/>
            </a:xfrm>
          </p:grpSpPr>
          <p:sp>
            <p:nvSpPr>
              <p:cNvPr id="11" name="textruta 8">
                <a:extLst>
                  <a:ext uri="{FF2B5EF4-FFF2-40B4-BE49-F238E27FC236}">
                    <a16:creationId xmlns:a16="http://schemas.microsoft.com/office/drawing/2014/main" id="{EE1977CC-8B17-7640-AD53-16A77D26A4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1299" y="1933677"/>
                <a:ext cx="428980" cy="307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i="1" dirty="0">
                    <a:latin typeface="+mn-lt"/>
                    <a:cs typeface="Bradley Hand Bold"/>
                  </a:rPr>
                  <a:t> </a:t>
                </a:r>
                <a:r>
                  <a:rPr lang="sv-SE" sz="1400" dirty="0">
                    <a:latin typeface="+mn-lt"/>
                    <a:cs typeface="Bradley Hand Bold"/>
                  </a:rPr>
                  <a:t>9</a:t>
                </a:r>
              </a:p>
            </p:txBody>
          </p:sp>
          <p:sp>
            <p:nvSpPr>
              <p:cNvPr id="12" name="textruta 9">
                <a:extLst>
                  <a:ext uri="{FF2B5EF4-FFF2-40B4-BE49-F238E27FC236}">
                    <a16:creationId xmlns:a16="http://schemas.microsoft.com/office/drawing/2014/main" id="{0725EED6-FF89-4C4B-ADEF-D501A432E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0692" y="2088090"/>
                <a:ext cx="364736" cy="307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dirty="0">
                    <a:latin typeface="+mn-lt"/>
                    <a:cs typeface="Bradley Hand Bold"/>
                  </a:rPr>
                  <a:t>12</a:t>
                </a:r>
              </a:p>
            </p:txBody>
          </p:sp>
          <p:cxnSp>
            <p:nvCxnSpPr>
              <p:cNvPr id="13" name="Rak 12">
                <a:extLst>
                  <a:ext uri="{FF2B5EF4-FFF2-40B4-BE49-F238E27FC236}">
                    <a16:creationId xmlns:a16="http://schemas.microsoft.com/office/drawing/2014/main" id="{CA118754-D4DD-ED46-9807-BCA7EC7A9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7937" y="2160381"/>
                <a:ext cx="15024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745C0D5-5129-EE4D-AE61-FDB729881EE5}"/>
              </a:ext>
            </a:extLst>
          </p:cNvPr>
          <p:cNvGrpSpPr/>
          <p:nvPr/>
        </p:nvGrpSpPr>
        <p:grpSpPr>
          <a:xfrm>
            <a:off x="4360016" y="3100602"/>
            <a:ext cx="1052207" cy="633686"/>
            <a:chOff x="4981678" y="3857475"/>
            <a:chExt cx="1052206" cy="633686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C6FC20FC-BBC3-8142-A93A-143B9A8C5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1678" y="3857475"/>
              <a:ext cx="322019" cy="631741"/>
              <a:chOff x="3945444" y="1890288"/>
              <a:chExt cx="322019" cy="631919"/>
            </a:xfrm>
          </p:grpSpPr>
          <p:sp>
            <p:nvSpPr>
              <p:cNvPr id="24" name="textruta 8">
                <a:extLst>
                  <a:ext uri="{FF2B5EF4-FFF2-40B4-BE49-F238E27FC236}">
                    <a16:creationId xmlns:a16="http://schemas.microsoft.com/office/drawing/2014/main" id="{821D4B79-92B4-5144-962C-BC0BD1C3A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189" y="1890288"/>
                <a:ext cx="29527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x</a:t>
                </a:r>
              </a:p>
            </p:txBody>
          </p:sp>
          <p:sp>
            <p:nvSpPr>
              <p:cNvPr id="25" name="textruta 9">
                <a:extLst>
                  <a:ext uri="{FF2B5EF4-FFF2-40B4-BE49-F238E27FC236}">
                    <a16:creationId xmlns:a16="http://schemas.microsoft.com/office/drawing/2014/main" id="{2C7D852E-C31D-CB45-8081-9E607F9DF7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5444" y="2152771"/>
                <a:ext cx="31451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8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DD1D3C19-6673-6D46-A48D-8A7685279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6635" y="2203709"/>
                <a:ext cx="2521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AD6FCF4D-B771-264A-B213-592FD449FDC4}"/>
                </a:ext>
              </a:extLst>
            </p:cNvPr>
            <p:cNvSpPr txBox="1"/>
            <p:nvPr/>
          </p:nvSpPr>
          <p:spPr>
            <a:xfrm>
              <a:off x="5280520" y="3986139"/>
              <a:ext cx="440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A2911EBF-F655-064D-837C-BACDB2235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6378" y="3859850"/>
              <a:ext cx="517506" cy="631311"/>
              <a:chOff x="3584155" y="1914132"/>
              <a:chExt cx="517506" cy="631488"/>
            </a:xfrm>
          </p:grpSpPr>
          <p:sp>
            <p:nvSpPr>
              <p:cNvPr id="21" name="textruta 8">
                <a:extLst>
                  <a:ext uri="{FF2B5EF4-FFF2-40B4-BE49-F238E27FC236}">
                    <a16:creationId xmlns:a16="http://schemas.microsoft.com/office/drawing/2014/main" id="{DBE1DEC5-4950-D048-85D1-B467A93CFE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9862" y="1914132"/>
                <a:ext cx="40179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9 </a:t>
                </a:r>
              </a:p>
            </p:txBody>
          </p:sp>
          <p:sp>
            <p:nvSpPr>
              <p:cNvPr id="22" name="textruta 9">
                <a:extLst>
                  <a:ext uri="{FF2B5EF4-FFF2-40B4-BE49-F238E27FC236}">
                    <a16:creationId xmlns:a16="http://schemas.microsoft.com/office/drawing/2014/main" id="{18CA985F-3C86-0441-A731-D53998B25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4155" y="2176185"/>
                <a:ext cx="450763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12</a:t>
                </a:r>
              </a:p>
            </p:txBody>
          </p:sp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F1B1D4C0-C988-704A-ACCC-0E092CB487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2808" y="2229337"/>
                <a:ext cx="28309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Rak pil 26">
            <a:extLst>
              <a:ext uri="{FF2B5EF4-FFF2-40B4-BE49-F238E27FC236}">
                <a16:creationId xmlns:a16="http://schemas.microsoft.com/office/drawing/2014/main" id="{C32FF345-EF8B-8B4D-8444-A56E46C6C9F6}"/>
              </a:ext>
            </a:extLst>
          </p:cNvPr>
          <p:cNvCxnSpPr>
            <a:cxnSpLocks/>
          </p:cNvCxnSpPr>
          <p:nvPr/>
        </p:nvCxnSpPr>
        <p:spPr>
          <a:xfrm flipH="1" flipV="1">
            <a:off x="4618163" y="3285882"/>
            <a:ext cx="366207" cy="256660"/>
          </a:xfrm>
          <a:prstGeom prst="straightConnector1">
            <a:avLst/>
          </a:prstGeom>
          <a:ln w="28575">
            <a:solidFill>
              <a:srgbClr val="8E250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>
            <a:extLst>
              <a:ext uri="{FF2B5EF4-FFF2-40B4-BE49-F238E27FC236}">
                <a16:creationId xmlns:a16="http://schemas.microsoft.com/office/drawing/2014/main" id="{B9BF6445-5F76-E543-A090-459D73684E7C}"/>
              </a:ext>
            </a:extLst>
          </p:cNvPr>
          <p:cNvCxnSpPr>
            <a:cxnSpLocks/>
          </p:cNvCxnSpPr>
          <p:nvPr/>
        </p:nvCxnSpPr>
        <p:spPr>
          <a:xfrm flipV="1">
            <a:off x="4689345" y="3277474"/>
            <a:ext cx="287715" cy="251045"/>
          </a:xfrm>
          <a:prstGeom prst="straightConnector1">
            <a:avLst/>
          </a:prstGeom>
          <a:ln w="28575">
            <a:solidFill>
              <a:srgbClr val="8E250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61FE04BF-4C83-584D-B804-375FB404DA22}"/>
              </a:ext>
            </a:extLst>
          </p:cNvPr>
          <p:cNvSpPr txBox="1"/>
          <p:nvPr/>
        </p:nvSpPr>
        <p:spPr>
          <a:xfrm>
            <a:off x="4090367" y="3887238"/>
            <a:ext cx="162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 ·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 · 9 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28FCB10-A97A-3D4D-999C-8A3CCE4D3A16}"/>
              </a:ext>
            </a:extLst>
          </p:cNvPr>
          <p:cNvSpPr txBox="1"/>
          <p:nvPr/>
        </p:nvSpPr>
        <p:spPr>
          <a:xfrm>
            <a:off x="4222849" y="4326161"/>
            <a:ext cx="148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72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AB72ED55-1020-6242-8FD2-18955C11DFC3}"/>
              </a:ext>
            </a:extLst>
          </p:cNvPr>
          <p:cNvGrpSpPr/>
          <p:nvPr/>
        </p:nvGrpSpPr>
        <p:grpSpPr>
          <a:xfrm>
            <a:off x="4271829" y="4668536"/>
            <a:ext cx="1115759" cy="603274"/>
            <a:chOff x="2771950" y="4434806"/>
            <a:chExt cx="1115760" cy="603274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F8D36855-B082-B746-AF84-94E1BBA337A3}"/>
                </a:ext>
              </a:extLst>
            </p:cNvPr>
            <p:cNvGrpSpPr/>
            <p:nvPr/>
          </p:nvGrpSpPr>
          <p:grpSpPr>
            <a:xfrm>
              <a:off x="2771950" y="4434806"/>
              <a:ext cx="1115760" cy="603274"/>
              <a:chOff x="5056596" y="3627283"/>
              <a:chExt cx="1115760" cy="603274"/>
            </a:xfrm>
          </p:grpSpPr>
          <p:grpSp>
            <p:nvGrpSpPr>
              <p:cNvPr id="35" name="Grupp 34">
                <a:extLst>
                  <a:ext uri="{FF2B5EF4-FFF2-40B4-BE49-F238E27FC236}">
                    <a16:creationId xmlns:a16="http://schemas.microsoft.com/office/drawing/2014/main" id="{82DF1C26-C9E6-E248-A318-C93DA6D7F4BE}"/>
                  </a:ext>
                </a:extLst>
              </p:cNvPr>
              <p:cNvGrpSpPr/>
              <p:nvPr/>
            </p:nvGrpSpPr>
            <p:grpSpPr>
              <a:xfrm>
                <a:off x="5056596" y="3627283"/>
                <a:ext cx="820130" cy="603274"/>
                <a:chOff x="910162" y="2981721"/>
                <a:chExt cx="820130" cy="603274"/>
              </a:xfrm>
            </p:grpSpPr>
            <p:grpSp>
              <p:nvGrpSpPr>
                <p:cNvPr id="37" name="Grupp 36">
                  <a:extLst>
                    <a:ext uri="{FF2B5EF4-FFF2-40B4-BE49-F238E27FC236}">
                      <a16:creationId xmlns:a16="http://schemas.microsoft.com/office/drawing/2014/main" id="{55AEB8CA-7096-A448-80D6-5D8A4194D4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0162" y="2981721"/>
                  <a:ext cx="561373" cy="603274"/>
                  <a:chOff x="3635699" y="1920034"/>
                  <a:chExt cx="561373" cy="603443"/>
                </a:xfrm>
              </p:grpSpPr>
              <p:sp>
                <p:nvSpPr>
                  <p:cNvPr id="39" name="textruta 8">
                    <a:extLst>
                      <a:ext uri="{FF2B5EF4-FFF2-40B4-BE49-F238E27FC236}">
                        <a16:creationId xmlns:a16="http://schemas.microsoft.com/office/drawing/2014/main" id="{E21736BA-D0A5-044D-A7D5-7CDC64C4A1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5699" y="1920034"/>
                    <a:ext cx="5613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12x</a:t>
                    </a:r>
                  </a:p>
                </p:txBody>
              </p:sp>
              <p:sp>
                <p:nvSpPr>
                  <p:cNvPr id="40" name="textruta 9">
                    <a:extLst>
                      <a:ext uri="{FF2B5EF4-FFF2-40B4-BE49-F238E27FC236}">
                        <a16:creationId xmlns:a16="http://schemas.microsoft.com/office/drawing/2014/main" id="{E48DBE80-AE15-6F43-B729-21D933DDF1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3036" y="2154041"/>
                    <a:ext cx="450765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12</a:t>
                    </a:r>
                  </a:p>
                </p:txBody>
              </p:sp>
              <p:cxnSp>
                <p:nvCxnSpPr>
                  <p:cNvPr id="41" name="Rak 40">
                    <a:extLst>
                      <a:ext uri="{FF2B5EF4-FFF2-40B4-BE49-F238E27FC236}">
                        <a16:creationId xmlns:a16="http://schemas.microsoft.com/office/drawing/2014/main" id="{90EBB665-2059-5547-8D19-D7DA8CA23C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4732" y="2224473"/>
                    <a:ext cx="407373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textruta 37">
                  <a:extLst>
                    <a:ext uri="{FF2B5EF4-FFF2-40B4-BE49-F238E27FC236}">
                      <a16:creationId xmlns:a16="http://schemas.microsoft.com/office/drawing/2014/main" id="{22C51F7D-796F-4C45-B07A-F1BFBB4A8E22}"/>
                    </a:ext>
                  </a:extLst>
                </p:cNvPr>
                <p:cNvSpPr txBox="1"/>
                <p:nvPr/>
              </p:nvSpPr>
              <p:spPr>
                <a:xfrm>
                  <a:off x="1289898" y="3121353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36" name="textruta 9">
                <a:extLst>
                  <a:ext uri="{FF2B5EF4-FFF2-40B4-BE49-F238E27FC236}">
                    <a16:creationId xmlns:a16="http://schemas.microsoft.com/office/drawing/2014/main" id="{02C745CA-45DF-BD4C-A1EE-3E9486C40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7014" y="3636713"/>
                <a:ext cx="5453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72</a:t>
                </a:r>
              </a:p>
            </p:txBody>
          </p:sp>
        </p:grpSp>
        <p:sp>
          <p:nvSpPr>
            <p:cNvPr id="33" name="textruta 9">
              <a:extLst>
                <a:ext uri="{FF2B5EF4-FFF2-40B4-BE49-F238E27FC236}">
                  <a16:creationId xmlns:a16="http://schemas.microsoft.com/office/drawing/2014/main" id="{67EE7DFE-8143-074D-98E9-5A00D324B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136" y="4661574"/>
              <a:ext cx="450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12</a:t>
              </a:r>
            </a:p>
          </p:txBody>
        </p: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191E3D3E-D198-A54F-9DD0-CA0DF82EF55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60120" y="4737524"/>
              <a:ext cx="322773" cy="1632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ruta 41">
            <a:extLst>
              <a:ext uri="{FF2B5EF4-FFF2-40B4-BE49-F238E27FC236}">
                <a16:creationId xmlns:a16="http://schemas.microsoft.com/office/drawing/2014/main" id="{D29BE568-013F-414A-9230-73A8109331D9}"/>
              </a:ext>
            </a:extLst>
          </p:cNvPr>
          <p:cNvSpPr txBox="1"/>
          <p:nvPr/>
        </p:nvSpPr>
        <p:spPr>
          <a:xfrm>
            <a:off x="4562168" y="5186853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6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6D8F4002-6973-E34C-A8BF-147EAAED4374}"/>
              </a:ext>
            </a:extLst>
          </p:cNvPr>
          <p:cNvSpPr/>
          <p:nvPr/>
        </p:nvSpPr>
        <p:spPr>
          <a:xfrm>
            <a:off x="6499424" y="3197145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7187C848-5B9B-6C43-94C2-CD1576A80A49}"/>
              </a:ext>
            </a:extLst>
          </p:cNvPr>
          <p:cNvGrpSpPr/>
          <p:nvPr/>
        </p:nvGrpSpPr>
        <p:grpSpPr>
          <a:xfrm>
            <a:off x="7293934" y="3079231"/>
            <a:ext cx="863625" cy="639909"/>
            <a:chOff x="8607206" y="2678606"/>
            <a:chExt cx="863624" cy="639907"/>
          </a:xfrm>
        </p:grpSpPr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41B51699-E4D8-094D-9F8D-383EFC3A359D}"/>
                </a:ext>
              </a:extLst>
            </p:cNvPr>
            <p:cNvGrpSpPr/>
            <p:nvPr/>
          </p:nvGrpSpPr>
          <p:grpSpPr>
            <a:xfrm>
              <a:off x="8607206" y="2678606"/>
              <a:ext cx="737210" cy="610677"/>
              <a:chOff x="5068268" y="3878545"/>
              <a:chExt cx="737210" cy="610677"/>
            </a:xfrm>
          </p:grpSpPr>
          <p:grpSp>
            <p:nvGrpSpPr>
              <p:cNvPr id="50" name="Grupp 49">
                <a:extLst>
                  <a:ext uri="{FF2B5EF4-FFF2-40B4-BE49-F238E27FC236}">
                    <a16:creationId xmlns:a16="http://schemas.microsoft.com/office/drawing/2014/main" id="{A7B27C3E-75E9-2440-B365-EF6A38489F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68268" y="3878545"/>
                <a:ext cx="710282" cy="610677"/>
                <a:chOff x="4032034" y="1911365"/>
                <a:chExt cx="710282" cy="610849"/>
              </a:xfrm>
            </p:grpSpPr>
            <p:sp>
              <p:nvSpPr>
                <p:cNvPr id="52" name="textruta 8">
                  <a:extLst>
                    <a:ext uri="{FF2B5EF4-FFF2-40B4-BE49-F238E27FC236}">
                      <a16:creationId xmlns:a16="http://schemas.microsoft.com/office/drawing/2014/main" id="{B4753525-7D3B-684D-9222-9BD0F9F0EE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56726" y="1911365"/>
                  <a:ext cx="332142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C00000"/>
                      </a:solidFill>
                      <a:latin typeface="Bradley Hand" pitchFamily="2" charset="77"/>
                      <a:cs typeface="Bradley Hand Bold"/>
                    </a:rPr>
                    <a:t>6</a:t>
                  </a:r>
                  <a:endParaRPr lang="sv-SE" sz="1800" dirty="0">
                    <a:latin typeface="Bradley Hand" pitchFamily="2" charset="77"/>
                    <a:cs typeface="Bradley Hand Bold"/>
                  </a:endParaRPr>
                </a:p>
              </p:txBody>
            </p:sp>
            <p:sp>
              <p:nvSpPr>
                <p:cNvPr id="53" name="textruta 9">
                  <a:extLst>
                    <a:ext uri="{FF2B5EF4-FFF2-40B4-BE49-F238E27FC236}">
                      <a16:creationId xmlns:a16="http://schemas.microsoft.com/office/drawing/2014/main" id="{C2947B63-1D6F-3F4B-818C-5B74558011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034" y="2152779"/>
                  <a:ext cx="710282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  <a:cs typeface="Bradley Hand Bold"/>
                    </a:rPr>
                    <a:t>8</a:t>
                  </a:r>
                </a:p>
              </p:txBody>
            </p:sp>
            <p:cxnSp>
              <p:nvCxnSpPr>
                <p:cNvPr id="54" name="Rak 53">
                  <a:extLst>
                    <a:ext uri="{FF2B5EF4-FFF2-40B4-BE49-F238E27FC236}">
                      <a16:creationId xmlns:a16="http://schemas.microsoft.com/office/drawing/2014/main" id="{8E7BB305-E463-C44F-BB5F-E69DCE4C45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6726" y="2216790"/>
                  <a:ext cx="310955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44C601FE-CD17-6042-84C9-E4DF6369C094}"/>
                  </a:ext>
                </a:extLst>
              </p:cNvPr>
              <p:cNvSpPr txBox="1"/>
              <p:nvPr/>
            </p:nvSpPr>
            <p:spPr>
              <a:xfrm>
                <a:off x="5365084" y="3996466"/>
                <a:ext cx="440394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grpSp>
          <p:nvGrpSpPr>
            <p:cNvPr id="46" name="Grupp 45">
              <a:extLst>
                <a:ext uri="{FF2B5EF4-FFF2-40B4-BE49-F238E27FC236}">
                  <a16:creationId xmlns:a16="http://schemas.microsoft.com/office/drawing/2014/main" id="{D6F73B89-9ACF-7B40-BFB4-0A015725D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1631" y="2683771"/>
              <a:ext cx="389199" cy="634742"/>
              <a:chOff x="3884064" y="1916533"/>
              <a:chExt cx="389199" cy="634921"/>
            </a:xfrm>
          </p:grpSpPr>
          <p:sp>
            <p:nvSpPr>
              <p:cNvPr id="47" name="textruta 8">
                <a:extLst>
                  <a:ext uri="{FF2B5EF4-FFF2-40B4-BE49-F238E27FC236}">
                    <a16:creationId xmlns:a16="http://schemas.microsoft.com/office/drawing/2014/main" id="{7A025D32-D4F6-5845-9C0B-8C544D8F6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1504" y="1916533"/>
                <a:ext cx="324127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sp>
            <p:nvSpPr>
              <p:cNvPr id="48" name="textruta 9">
                <a:extLst>
                  <a:ext uri="{FF2B5EF4-FFF2-40B4-BE49-F238E27FC236}">
                    <a16:creationId xmlns:a16="http://schemas.microsoft.com/office/drawing/2014/main" id="{6ABF0D60-AFEE-F941-BFA9-93F3314A6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4064" y="2182019"/>
                <a:ext cx="38919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4</a:t>
                </a:r>
              </a:p>
            </p:txBody>
          </p:sp>
          <p:cxnSp>
            <p:nvCxnSpPr>
              <p:cNvPr id="49" name="Rak 48">
                <a:extLst>
                  <a:ext uri="{FF2B5EF4-FFF2-40B4-BE49-F238E27FC236}">
                    <a16:creationId xmlns:a16="http://schemas.microsoft.com/office/drawing/2014/main" id="{3B7CA234-E0B8-A541-AD41-2450B24E7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9346" y="2221959"/>
                <a:ext cx="236595" cy="357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upp 54">
            <a:extLst>
              <a:ext uri="{FF2B5EF4-FFF2-40B4-BE49-F238E27FC236}">
                <a16:creationId xmlns:a16="http://schemas.microsoft.com/office/drawing/2014/main" id="{0B67E57C-3595-F44B-9800-1BF188A73405}"/>
              </a:ext>
            </a:extLst>
          </p:cNvPr>
          <p:cNvGrpSpPr/>
          <p:nvPr/>
        </p:nvGrpSpPr>
        <p:grpSpPr>
          <a:xfrm>
            <a:off x="6499424" y="3709509"/>
            <a:ext cx="1933241" cy="651320"/>
            <a:chOff x="7812701" y="3308887"/>
            <a:chExt cx="1933241" cy="651319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25FD04EB-9C8E-A04F-A465-40B6CC9F1F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5660" y="3347746"/>
              <a:ext cx="710282" cy="612460"/>
              <a:chOff x="4013670" y="1923905"/>
              <a:chExt cx="710282" cy="612632"/>
            </a:xfrm>
          </p:grpSpPr>
          <p:sp>
            <p:nvSpPr>
              <p:cNvPr id="65" name="textruta 8">
                <a:extLst>
                  <a:ext uri="{FF2B5EF4-FFF2-40B4-BE49-F238E27FC236}">
                    <a16:creationId xmlns:a16="http://schemas.microsoft.com/office/drawing/2014/main" id="{FEFFBB5C-70AB-B941-8BF6-403215D279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8397" y="1923905"/>
                <a:ext cx="32412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sp>
            <p:nvSpPr>
              <p:cNvPr id="66" name="textruta 9">
                <a:extLst>
                  <a:ext uri="{FF2B5EF4-FFF2-40B4-BE49-F238E27FC236}">
                    <a16:creationId xmlns:a16="http://schemas.microsoft.com/office/drawing/2014/main" id="{D16E8A30-CB09-6940-A039-46D5B5236B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3670" y="2167102"/>
                <a:ext cx="710282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4</a:t>
                </a:r>
              </a:p>
            </p:txBody>
          </p:sp>
          <p:cxnSp>
            <p:nvCxnSpPr>
              <p:cNvPr id="67" name="Rak 66">
                <a:extLst>
                  <a:ext uri="{FF2B5EF4-FFF2-40B4-BE49-F238E27FC236}">
                    <a16:creationId xmlns:a16="http://schemas.microsoft.com/office/drawing/2014/main" id="{48D0CD8E-B47B-C940-87A1-28FC153C3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568" y="2216790"/>
                <a:ext cx="236595" cy="357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075E2F60-C804-A944-A02E-F202C9C35A6E}"/>
                </a:ext>
              </a:extLst>
            </p:cNvPr>
            <p:cNvGrpSpPr/>
            <p:nvPr/>
          </p:nvGrpSpPr>
          <p:grpSpPr>
            <a:xfrm>
              <a:off x="7812701" y="3308887"/>
              <a:ext cx="1268930" cy="631018"/>
              <a:chOff x="7812701" y="3308887"/>
              <a:chExt cx="1268930" cy="631018"/>
            </a:xfrm>
          </p:grpSpPr>
          <p:grpSp>
            <p:nvGrpSpPr>
              <p:cNvPr id="58" name="Grupp 57">
                <a:extLst>
                  <a:ext uri="{FF2B5EF4-FFF2-40B4-BE49-F238E27FC236}">
                    <a16:creationId xmlns:a16="http://schemas.microsoft.com/office/drawing/2014/main" id="{2526EC1D-BF47-D641-B23A-74D390547519}"/>
                  </a:ext>
                </a:extLst>
              </p:cNvPr>
              <p:cNvGrpSpPr/>
              <p:nvPr/>
            </p:nvGrpSpPr>
            <p:grpSpPr>
              <a:xfrm>
                <a:off x="7812701" y="3308887"/>
                <a:ext cx="1121655" cy="631018"/>
                <a:chOff x="8639530" y="2604834"/>
                <a:chExt cx="1121655" cy="631018"/>
              </a:xfrm>
            </p:grpSpPr>
            <p:grpSp>
              <p:nvGrpSpPr>
                <p:cNvPr id="60" name="Grupp 59">
                  <a:extLst>
                    <a:ext uri="{FF2B5EF4-FFF2-40B4-BE49-F238E27FC236}">
                      <a16:creationId xmlns:a16="http://schemas.microsoft.com/office/drawing/2014/main" id="{A56DE22C-2126-D44B-BDE7-73BB9E6DE312}"/>
                    </a:ext>
                  </a:extLst>
                </p:cNvPr>
                <p:cNvGrpSpPr/>
                <p:nvPr/>
              </p:nvGrpSpPr>
              <p:grpSpPr>
                <a:xfrm>
                  <a:off x="8639530" y="2604834"/>
                  <a:ext cx="1071785" cy="507596"/>
                  <a:chOff x="7134191" y="3127117"/>
                  <a:chExt cx="1071785" cy="507596"/>
                </a:xfrm>
              </p:grpSpPr>
              <p:sp>
                <p:nvSpPr>
                  <p:cNvPr id="63" name="Rektangel 62">
                    <a:extLst>
                      <a:ext uri="{FF2B5EF4-FFF2-40B4-BE49-F238E27FC236}">
                        <a16:creationId xmlns:a16="http://schemas.microsoft.com/office/drawing/2014/main" id="{1F083A69-67A8-A542-9FD9-2E429E52D219}"/>
                      </a:ext>
                    </a:extLst>
                  </p:cNvPr>
                  <p:cNvSpPr/>
                  <p:nvPr/>
                </p:nvSpPr>
                <p:spPr>
                  <a:xfrm>
                    <a:off x="7134191" y="3265382"/>
                    <a:ext cx="862737" cy="369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dirty="0">
                        <a:latin typeface="Bradley Hand Bold"/>
                        <a:cs typeface="Bradley Hand Bold"/>
                      </a:rPr>
                      <a:t>H.L. </a:t>
                    </a:r>
                    <a:r>
                      <a:rPr lang="sv-SE" dirty="0">
                        <a:cs typeface="Bradley Hand Bold"/>
                      </a:rPr>
                      <a:t>=</a:t>
                    </a:r>
                    <a:r>
                      <a:rPr lang="sv-SE" dirty="0">
                        <a:latin typeface="Bradley Hand Bold"/>
                        <a:cs typeface="Bradley Hand Bold"/>
                      </a:rPr>
                      <a:t> </a:t>
                    </a:r>
                  </a:p>
                </p:txBody>
              </p:sp>
              <p:sp>
                <p:nvSpPr>
                  <p:cNvPr id="64" name="textruta 9">
                    <a:extLst>
                      <a:ext uri="{FF2B5EF4-FFF2-40B4-BE49-F238E27FC236}">
                        <a16:creationId xmlns:a16="http://schemas.microsoft.com/office/drawing/2014/main" id="{C1F96390-83DE-6C43-A57E-D450074AB2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94298" y="3127117"/>
                    <a:ext cx="31167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9</a:t>
                    </a:r>
                  </a:p>
                </p:txBody>
              </p:sp>
            </p:grpSp>
            <p:sp>
              <p:nvSpPr>
                <p:cNvPr id="61" name="textruta 9">
                  <a:extLst>
                    <a:ext uri="{FF2B5EF4-FFF2-40B4-BE49-F238E27FC236}">
                      <a16:creationId xmlns:a16="http://schemas.microsoft.com/office/drawing/2014/main" id="{A5ABAC1C-EBD8-B84F-9629-805DD757B4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84829" y="2866520"/>
                  <a:ext cx="47635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  <a:cs typeface="Bradley Hand Bold"/>
                    </a:rPr>
                    <a:t>12</a:t>
                  </a:r>
                </a:p>
              </p:txBody>
            </p:sp>
            <p:cxnSp>
              <p:nvCxnSpPr>
                <p:cNvPr id="62" name="Rak 61">
                  <a:extLst>
                    <a:ext uri="{FF2B5EF4-FFF2-40B4-BE49-F238E27FC236}">
                      <a16:creationId xmlns:a16="http://schemas.microsoft.com/office/drawing/2014/main" id="{1A617891-DBC9-CF4C-907D-2152FA63CD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394862" y="2927765"/>
                  <a:ext cx="25628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F828823-14C4-E348-826B-0573FE491BDE}"/>
                  </a:ext>
                </a:extLst>
              </p:cNvPr>
              <p:cNvSpPr txBox="1"/>
              <p:nvPr/>
            </p:nvSpPr>
            <p:spPr>
              <a:xfrm>
                <a:off x="8807883" y="3429000"/>
                <a:ext cx="273748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</p:grpSp>
      <p:sp>
        <p:nvSpPr>
          <p:cNvPr id="68" name="textruta 67">
            <a:extLst>
              <a:ext uri="{FF2B5EF4-FFF2-40B4-BE49-F238E27FC236}">
                <a16:creationId xmlns:a16="http://schemas.microsoft.com/office/drawing/2014/main" id="{75F8D84A-A047-CD4E-B527-311737AC1016}"/>
              </a:ext>
            </a:extLst>
          </p:cNvPr>
          <p:cNvSpPr txBox="1"/>
          <p:nvPr/>
        </p:nvSpPr>
        <p:spPr>
          <a:xfrm>
            <a:off x="6522450" y="4483870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39667D85-0939-8040-9A8B-93E02AA5483A}"/>
              </a:ext>
            </a:extLst>
          </p:cNvPr>
          <p:cNvSpPr txBox="1"/>
          <p:nvPr/>
        </p:nvSpPr>
        <p:spPr>
          <a:xfrm>
            <a:off x="3771008" y="6050961"/>
            <a:ext cx="369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Sträckan är 6 cm.</a:t>
            </a:r>
            <a:endParaRPr lang="sv-SE" u="sng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921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9" grpId="0"/>
      <p:bldP spid="30" grpId="0"/>
      <p:bldP spid="42" grpId="0"/>
      <p:bldP spid="43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ABA6F10-A7A8-014C-BFBA-AE49872443B3}"/>
              </a:ext>
            </a:extLst>
          </p:cNvPr>
          <p:cNvSpPr txBox="1"/>
          <p:nvPr/>
        </p:nvSpPr>
        <p:spPr>
          <a:xfrm>
            <a:off x="825655" y="287385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37BA6C7-1508-4946-BC9F-F439E45A1A5E}"/>
              </a:ext>
            </a:extLst>
          </p:cNvPr>
          <p:cNvGrpSpPr/>
          <p:nvPr/>
        </p:nvGrpSpPr>
        <p:grpSpPr>
          <a:xfrm>
            <a:off x="889748" y="785307"/>
            <a:ext cx="7911929" cy="2403092"/>
            <a:chOff x="2796038" y="165374"/>
            <a:chExt cx="7911929" cy="2403093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6FC64FD9-D1E0-8B40-A66B-7FEE301ABF68}"/>
                </a:ext>
              </a:extLst>
            </p:cNvPr>
            <p:cNvGrpSpPr/>
            <p:nvPr/>
          </p:nvGrpSpPr>
          <p:grpSpPr>
            <a:xfrm>
              <a:off x="5228931" y="165374"/>
              <a:ext cx="5479036" cy="2320129"/>
              <a:chOff x="5228931" y="165374"/>
              <a:chExt cx="5479036" cy="2320129"/>
            </a:xfrm>
          </p:grpSpPr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FFFD6BBC-E3A2-CA40-92F2-3C31D521D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28931" y="165374"/>
                <a:ext cx="5479036" cy="2320129"/>
              </a:xfrm>
              <a:prstGeom prst="rect">
                <a:avLst/>
              </a:prstGeom>
            </p:spPr>
          </p:pic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4C54CE09-4D3E-7A4D-9944-2A85041A3AD8}"/>
                  </a:ext>
                </a:extLst>
              </p:cNvPr>
              <p:cNvSpPr/>
              <p:nvPr/>
            </p:nvSpPr>
            <p:spPr>
              <a:xfrm>
                <a:off x="8162094" y="1325438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0B182C6E-DAE5-E14F-B73D-9A4CC669CB97}"/>
                  </a:ext>
                </a:extLst>
              </p:cNvPr>
              <p:cNvSpPr/>
              <p:nvPr/>
            </p:nvSpPr>
            <p:spPr>
              <a:xfrm>
                <a:off x="6065415" y="642939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55CD84-3C69-074C-9A14-409B29852233}"/>
                  </a:ext>
                </a:extLst>
              </p:cNvPr>
              <p:cNvSpPr/>
              <p:nvPr/>
            </p:nvSpPr>
            <p:spPr>
              <a:xfrm>
                <a:off x="7493977" y="642939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A36C168-301D-F548-8265-7E90FE807CCA}"/>
                  </a:ext>
                </a:extLst>
              </p:cNvPr>
              <p:cNvSpPr/>
              <p:nvPr/>
            </p:nvSpPr>
            <p:spPr>
              <a:xfrm>
                <a:off x="6494599" y="1338467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131F2D1-0BCF-FE47-831D-FACFC4981A13}"/>
                  </a:ext>
                </a:extLst>
              </p:cNvPr>
              <p:cNvSpPr/>
              <p:nvPr/>
            </p:nvSpPr>
            <p:spPr>
              <a:xfrm>
                <a:off x="8686819" y="2343655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5EDDF572-F52A-0341-B250-EFD1ED7947B2}"/>
                  </a:ext>
                </a:extLst>
              </p:cNvPr>
              <p:cNvSpPr/>
              <p:nvPr/>
            </p:nvSpPr>
            <p:spPr>
              <a:xfrm>
                <a:off x="10116313" y="1420688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8A8E2D1-E942-944A-9B8C-4E369237E68D}"/>
                </a:ext>
              </a:extLst>
            </p:cNvPr>
            <p:cNvSpPr/>
            <p:nvPr/>
          </p:nvSpPr>
          <p:spPr>
            <a:xfrm>
              <a:off x="2796038" y="319774"/>
              <a:ext cx="28645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Är trianglarna likformiga? Förklara hur du tänker. </a:t>
              </a: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4CCCC596-B1F9-914C-9B75-C5B554694104}"/>
                </a:ext>
              </a:extLst>
            </p:cNvPr>
            <p:cNvSpPr/>
            <p:nvPr/>
          </p:nvSpPr>
          <p:spPr>
            <a:xfrm>
              <a:off x="6001493" y="550607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E48FC762-D27E-494D-A61D-1D6A856D9031}"/>
                </a:ext>
              </a:extLst>
            </p:cNvPr>
            <p:cNvSpPr/>
            <p:nvPr/>
          </p:nvSpPr>
          <p:spPr>
            <a:xfrm>
              <a:off x="7386516" y="550606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3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49D2300-4988-4A41-A4C6-9ACD4147F3C3}"/>
                </a:ext>
              </a:extLst>
            </p:cNvPr>
            <p:cNvSpPr/>
            <p:nvPr/>
          </p:nvSpPr>
          <p:spPr>
            <a:xfrm>
              <a:off x="6516141" y="1266799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6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2182A79-BB2F-314F-AA17-C8C9292ED4C2}"/>
                </a:ext>
              </a:extLst>
            </p:cNvPr>
            <p:cNvSpPr/>
            <p:nvPr/>
          </p:nvSpPr>
          <p:spPr>
            <a:xfrm>
              <a:off x="8708360" y="2260690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9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F286BAD-DAA3-5749-A546-E0016486BA2E}"/>
                </a:ext>
              </a:extLst>
            </p:cNvPr>
            <p:cNvSpPr/>
            <p:nvPr/>
          </p:nvSpPr>
          <p:spPr>
            <a:xfrm>
              <a:off x="9975971" y="1242470"/>
              <a:ext cx="41229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1400" dirty="0"/>
                <a:t>4,5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3D0F1BD-023F-7D46-9DEC-EB5C950AAE63}"/>
                </a:ext>
              </a:extLst>
            </p:cNvPr>
            <p:cNvSpPr/>
            <p:nvPr/>
          </p:nvSpPr>
          <p:spPr>
            <a:xfrm>
              <a:off x="8035728" y="1242473"/>
              <a:ext cx="4122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7,5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BF4321EC-AC41-6440-BC6B-2B6058ADE0EC}"/>
              </a:ext>
            </a:extLst>
          </p:cNvPr>
          <p:cNvSpPr/>
          <p:nvPr/>
        </p:nvSpPr>
        <p:spPr>
          <a:xfrm>
            <a:off x="1953102" y="3550778"/>
            <a:ext cx="366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Proportionen mellan sidorna är: 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E775B169-4BA4-3849-A81F-4C882B71D6C2}"/>
              </a:ext>
            </a:extLst>
          </p:cNvPr>
          <p:cNvGrpSpPr/>
          <p:nvPr/>
        </p:nvGrpSpPr>
        <p:grpSpPr>
          <a:xfrm>
            <a:off x="2007209" y="4154728"/>
            <a:ext cx="1122351" cy="622821"/>
            <a:chOff x="4888334" y="3868346"/>
            <a:chExt cx="1122350" cy="622821"/>
          </a:xfrm>
        </p:grpSpPr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2681E6FB-C7A6-C04E-B30E-16D11E93C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8334" y="3868346"/>
              <a:ext cx="530914" cy="622821"/>
              <a:chOff x="3852100" y="1901163"/>
              <a:chExt cx="530914" cy="622997"/>
            </a:xfrm>
          </p:grpSpPr>
          <p:sp>
            <p:nvSpPr>
              <p:cNvPr id="24" name="textruta 8">
                <a:extLst>
                  <a:ext uri="{FF2B5EF4-FFF2-40B4-BE49-F238E27FC236}">
                    <a16:creationId xmlns:a16="http://schemas.microsoft.com/office/drawing/2014/main" id="{598F163D-A942-C44D-BED2-755800A1A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100" y="1901163"/>
                <a:ext cx="53091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4,5</a:t>
                </a:r>
              </a:p>
            </p:txBody>
          </p:sp>
          <p:sp>
            <p:nvSpPr>
              <p:cNvPr id="25" name="textruta 9">
                <a:extLst>
                  <a:ext uri="{FF2B5EF4-FFF2-40B4-BE49-F238E27FC236}">
                    <a16:creationId xmlns:a16="http://schemas.microsoft.com/office/drawing/2014/main" id="{709E26D6-8E36-5B43-AA18-9A23FA900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3483" y="2154724"/>
                <a:ext cx="32412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328E8EDA-170A-E24F-98BE-7D341B13E7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0182" y="2203709"/>
                <a:ext cx="328580" cy="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023FE953-C5D4-824E-86B9-7E1F6C017443}"/>
                </a:ext>
              </a:extLst>
            </p:cNvPr>
            <p:cNvSpPr txBox="1"/>
            <p:nvPr/>
          </p:nvSpPr>
          <p:spPr>
            <a:xfrm>
              <a:off x="5280520" y="3986138"/>
              <a:ext cx="440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sp>
          <p:nvSpPr>
            <p:cNvPr id="23" name="textruta 9">
              <a:extLst>
                <a:ext uri="{FF2B5EF4-FFF2-40B4-BE49-F238E27FC236}">
                  <a16:creationId xmlns:a16="http://schemas.microsoft.com/office/drawing/2014/main" id="{91A0FB39-3BF8-7F44-9777-6D0BAB748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211" y="3986137"/>
              <a:ext cx="508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1,5</a:t>
              </a: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851E8FBA-1D0C-1148-A1A8-75B437FF5CC3}"/>
              </a:ext>
            </a:extLst>
          </p:cNvPr>
          <p:cNvGrpSpPr/>
          <p:nvPr/>
        </p:nvGrpSpPr>
        <p:grpSpPr>
          <a:xfrm>
            <a:off x="3545742" y="4163679"/>
            <a:ext cx="1122351" cy="622821"/>
            <a:chOff x="4888334" y="3868346"/>
            <a:chExt cx="1122350" cy="622821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7A320BBC-F3AC-EC43-BE77-6AB79E923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8334" y="3868346"/>
              <a:ext cx="543738" cy="622821"/>
              <a:chOff x="3852100" y="1901163"/>
              <a:chExt cx="543738" cy="622997"/>
            </a:xfrm>
          </p:grpSpPr>
          <p:sp>
            <p:nvSpPr>
              <p:cNvPr id="31" name="textruta 8">
                <a:extLst>
                  <a:ext uri="{FF2B5EF4-FFF2-40B4-BE49-F238E27FC236}">
                    <a16:creationId xmlns:a16="http://schemas.microsoft.com/office/drawing/2014/main" id="{0DDCC257-45FD-3642-A0E6-EC2469436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100" y="1901163"/>
                <a:ext cx="54373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7,5</a:t>
                </a:r>
              </a:p>
            </p:txBody>
          </p:sp>
          <p:sp>
            <p:nvSpPr>
              <p:cNvPr id="32" name="textruta 9">
                <a:extLst>
                  <a:ext uri="{FF2B5EF4-FFF2-40B4-BE49-F238E27FC236}">
                    <a16:creationId xmlns:a16="http://schemas.microsoft.com/office/drawing/2014/main" id="{BBC9E5C2-E05E-B144-AB6C-F9BBD8C932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3483" y="2154724"/>
                <a:ext cx="32573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5</a:t>
                </a:r>
              </a:p>
            </p:txBody>
          </p:sp>
          <p:cxnSp>
            <p:nvCxnSpPr>
              <p:cNvPr id="33" name="Rak 32">
                <a:extLst>
                  <a:ext uri="{FF2B5EF4-FFF2-40B4-BE49-F238E27FC236}">
                    <a16:creationId xmlns:a16="http://schemas.microsoft.com/office/drawing/2014/main" id="{941221ED-B987-274E-9699-C3EAE2CBED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0182" y="2203709"/>
                <a:ext cx="328580" cy="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23CBF7DC-C85A-7040-8EFC-965F882E8BAA}"/>
                </a:ext>
              </a:extLst>
            </p:cNvPr>
            <p:cNvSpPr txBox="1"/>
            <p:nvPr/>
          </p:nvSpPr>
          <p:spPr>
            <a:xfrm>
              <a:off x="5280520" y="3986138"/>
              <a:ext cx="440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sp>
          <p:nvSpPr>
            <p:cNvPr id="30" name="textruta 9">
              <a:extLst>
                <a:ext uri="{FF2B5EF4-FFF2-40B4-BE49-F238E27FC236}">
                  <a16:creationId xmlns:a16="http://schemas.microsoft.com/office/drawing/2014/main" id="{F2D82F87-3637-584C-B7F9-0EC76DECF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211" y="3986137"/>
              <a:ext cx="508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1,5</a:t>
              </a: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7B089F5A-0983-CA4E-AF57-6AFA7E5342CF}"/>
              </a:ext>
            </a:extLst>
          </p:cNvPr>
          <p:cNvGrpSpPr/>
          <p:nvPr/>
        </p:nvGrpSpPr>
        <p:grpSpPr>
          <a:xfrm>
            <a:off x="5130330" y="4114704"/>
            <a:ext cx="1074268" cy="680743"/>
            <a:chOff x="4936416" y="3810422"/>
            <a:chExt cx="1074268" cy="680743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A704FAD2-F991-2D48-8478-8FFA47603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6416" y="3810422"/>
              <a:ext cx="377443" cy="680743"/>
              <a:chOff x="3900182" y="1843225"/>
              <a:chExt cx="377443" cy="680936"/>
            </a:xfrm>
          </p:grpSpPr>
          <p:sp>
            <p:nvSpPr>
              <p:cNvPr id="38" name="textruta 8">
                <a:extLst>
                  <a:ext uri="{FF2B5EF4-FFF2-40B4-BE49-F238E27FC236}">
                    <a16:creationId xmlns:a16="http://schemas.microsoft.com/office/drawing/2014/main" id="{EDE14F76-8945-B249-BB57-B30F01597C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7925" y="1843225"/>
                <a:ext cx="309700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9</a:t>
                </a:r>
              </a:p>
            </p:txBody>
          </p:sp>
          <p:sp>
            <p:nvSpPr>
              <p:cNvPr id="39" name="textruta 9">
                <a:extLst>
                  <a:ext uri="{FF2B5EF4-FFF2-40B4-BE49-F238E27FC236}">
                    <a16:creationId xmlns:a16="http://schemas.microsoft.com/office/drawing/2014/main" id="{305E5C4E-B8F4-3F49-AA35-9D9920453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3482" y="2154724"/>
                <a:ext cx="332142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6</a:t>
                </a:r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83E765EF-C68C-2641-96CF-07D4E47141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0182" y="2203709"/>
                <a:ext cx="328580" cy="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921D8E97-22A9-6A49-B4F0-5DFCCE44C480}"/>
                </a:ext>
              </a:extLst>
            </p:cNvPr>
            <p:cNvSpPr txBox="1"/>
            <p:nvPr/>
          </p:nvSpPr>
          <p:spPr>
            <a:xfrm>
              <a:off x="5280521" y="3986139"/>
              <a:ext cx="440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sp>
          <p:nvSpPr>
            <p:cNvPr id="37" name="textruta 9">
              <a:extLst>
                <a:ext uri="{FF2B5EF4-FFF2-40B4-BE49-F238E27FC236}">
                  <a16:creationId xmlns:a16="http://schemas.microsoft.com/office/drawing/2014/main" id="{51193E73-C578-2340-8C63-6F23A0112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211" y="3986137"/>
              <a:ext cx="508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1,5</a:t>
              </a:r>
            </a:p>
          </p:txBody>
        </p:sp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A603412A-A1A1-914E-95E9-3B95256E4D77}"/>
              </a:ext>
            </a:extLst>
          </p:cNvPr>
          <p:cNvSpPr txBox="1"/>
          <p:nvPr/>
        </p:nvSpPr>
        <p:spPr>
          <a:xfrm>
            <a:off x="1927910" y="5730699"/>
            <a:ext cx="432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Eftersom alla proportioner är </a:t>
            </a:r>
          </a:p>
          <a:p>
            <a:r>
              <a:rPr lang="sv-SE" dirty="0">
                <a:latin typeface="Bradley Hand Bold"/>
                <a:cs typeface="Bradley Hand Bold"/>
              </a:rPr>
              <a:t>            lika så är trianglarna likformiga.</a:t>
            </a:r>
            <a:endParaRPr lang="sv-SE" u="sng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5990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41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13147</TotalTime>
  <Words>530</Words>
  <Application>Microsoft Macintosh PowerPoint</Application>
  <PresentationFormat>Bildspel på skärmen (4:3)</PresentationFormat>
  <Paragraphs>158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Bradley Hand</vt:lpstr>
      <vt:lpstr>Bradley Hand Bold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34</cp:revision>
  <dcterms:created xsi:type="dcterms:W3CDTF">2020-02-03T15:42:10Z</dcterms:created>
  <dcterms:modified xsi:type="dcterms:W3CDTF">2021-10-26T05:56:41Z</dcterms:modified>
</cp:coreProperties>
</file>