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83" r:id="rId3"/>
    <p:sldId id="280" r:id="rId4"/>
    <p:sldId id="281" r:id="rId5"/>
    <p:sldId id="285" r:id="rId6"/>
    <p:sldId id="284" r:id="rId7"/>
    <p:sldId id="271" r:id="rId8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9512" autoAdjust="0"/>
  </p:normalViewPr>
  <p:slideViewPr>
    <p:cSldViewPr snapToGrid="0" snapToObjects="1">
      <p:cViewPr>
        <p:scale>
          <a:sx n="112" d="100"/>
          <a:sy n="112" d="100"/>
        </p:scale>
        <p:origin x="2184" y="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459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35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44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219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7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51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751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46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023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9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37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9CE5C-5EEE-0B4F-A290-7E6C8B589B13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34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11257" y="71473"/>
            <a:ext cx="8801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5.1				                               Volym 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65D435AC-EBA8-3343-BBFD-B7D05E7E7273}"/>
              </a:ext>
            </a:extLst>
          </p:cNvPr>
          <p:cNvSpPr txBox="1"/>
          <p:nvPr/>
        </p:nvSpPr>
        <p:spPr>
          <a:xfrm>
            <a:off x="480243" y="4812334"/>
            <a:ext cx="3896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</a:t>
            </a:r>
            <a:r>
              <a:rPr lang="sv-SE" i="1" dirty="0">
                <a:solidFill>
                  <a:srgbClr val="C00000"/>
                </a:solidFill>
              </a:rPr>
              <a:t>kropp</a:t>
            </a:r>
            <a:r>
              <a:rPr lang="sv-SE" i="1" dirty="0"/>
              <a:t> </a:t>
            </a:r>
            <a:r>
              <a:rPr lang="sv-SE" dirty="0"/>
              <a:t>har tre dimensioner. Den har en </a:t>
            </a:r>
            <a:r>
              <a:rPr lang="sv-SE" i="1" dirty="0">
                <a:solidFill>
                  <a:srgbClr val="C00000"/>
                </a:solidFill>
              </a:rPr>
              <a:t>volym</a:t>
            </a:r>
            <a:r>
              <a:rPr lang="sv-SE" dirty="0"/>
              <a:t> som kan anges i till exempel enheten en </a:t>
            </a:r>
            <a:r>
              <a:rPr lang="sv-SE" i="1" dirty="0">
                <a:solidFill>
                  <a:srgbClr val="C00000"/>
                </a:solidFill>
              </a:rPr>
              <a:t>kubikcentimeter</a:t>
            </a:r>
            <a:r>
              <a:rPr lang="sv-SE" i="1" dirty="0"/>
              <a:t> </a:t>
            </a:r>
            <a:r>
              <a:rPr lang="sv-SE" dirty="0"/>
              <a:t>(1 cm</a:t>
            </a:r>
            <a:r>
              <a:rPr lang="sv-SE" baseline="30000" dirty="0"/>
              <a:t>3</a:t>
            </a:r>
            <a:r>
              <a:rPr lang="sv-SE" dirty="0"/>
              <a:t>). 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DB3002E7-E1EE-E54C-B3C7-6BC424D2BA3F}"/>
              </a:ext>
            </a:extLst>
          </p:cNvPr>
          <p:cNvSpPr txBox="1"/>
          <p:nvPr/>
        </p:nvSpPr>
        <p:spPr>
          <a:xfrm>
            <a:off x="477689" y="2880592"/>
            <a:ext cx="4396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</a:t>
            </a:r>
            <a:r>
              <a:rPr lang="sv-SE" i="1" dirty="0">
                <a:solidFill>
                  <a:srgbClr val="C00000"/>
                </a:solidFill>
              </a:rPr>
              <a:t>yta</a:t>
            </a:r>
            <a:r>
              <a:rPr lang="sv-SE" i="1" dirty="0"/>
              <a:t> </a:t>
            </a:r>
            <a:r>
              <a:rPr lang="sv-SE" dirty="0"/>
              <a:t>har </a:t>
            </a:r>
            <a:r>
              <a:rPr lang="sv-SE" dirty="0">
                <a:solidFill>
                  <a:srgbClr val="C00000"/>
                </a:solidFill>
              </a:rPr>
              <a:t>två dimensioner</a:t>
            </a:r>
            <a:r>
              <a:rPr lang="sv-SE" dirty="0"/>
              <a:t>. Om ytan är begränsad så har den en </a:t>
            </a:r>
            <a:r>
              <a:rPr lang="sv-SE" i="1" dirty="0">
                <a:solidFill>
                  <a:srgbClr val="C00000"/>
                </a:solidFill>
              </a:rPr>
              <a:t>area</a:t>
            </a:r>
            <a:r>
              <a:rPr lang="sv-SE" i="1" dirty="0"/>
              <a:t> </a:t>
            </a:r>
            <a:r>
              <a:rPr lang="sv-SE" dirty="0"/>
              <a:t>som kan anges i t ex enheten en </a:t>
            </a:r>
            <a:r>
              <a:rPr lang="sv-SE" i="1" dirty="0">
                <a:solidFill>
                  <a:srgbClr val="C00000"/>
                </a:solidFill>
              </a:rPr>
              <a:t>kvadratcentimeter</a:t>
            </a:r>
            <a:r>
              <a:rPr lang="sv-SE" i="1" dirty="0"/>
              <a:t> </a:t>
            </a:r>
            <a:r>
              <a:rPr lang="sv-SE" dirty="0"/>
              <a:t>(1 cm</a:t>
            </a:r>
            <a:r>
              <a:rPr lang="sv-SE" baseline="30000" dirty="0"/>
              <a:t>2</a:t>
            </a:r>
            <a:r>
              <a:rPr lang="sv-SE" dirty="0"/>
              <a:t>). 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A6410C7D-21BA-D343-869E-3F7EBA0604F6}"/>
              </a:ext>
            </a:extLst>
          </p:cNvPr>
          <p:cNvSpPr txBox="1"/>
          <p:nvPr/>
        </p:nvSpPr>
        <p:spPr>
          <a:xfrm>
            <a:off x="477689" y="1531919"/>
            <a:ext cx="5131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</a:t>
            </a:r>
            <a:r>
              <a:rPr lang="sv-SE" i="1" dirty="0">
                <a:solidFill>
                  <a:srgbClr val="C00000"/>
                </a:solidFill>
              </a:rPr>
              <a:t>sträcka</a:t>
            </a:r>
            <a:r>
              <a:rPr lang="sv-SE" i="1" dirty="0"/>
              <a:t> </a:t>
            </a:r>
            <a:r>
              <a:rPr lang="sv-SE" dirty="0"/>
              <a:t>har </a:t>
            </a:r>
            <a:r>
              <a:rPr lang="sv-SE" dirty="0">
                <a:solidFill>
                  <a:srgbClr val="C00000"/>
                </a:solidFill>
              </a:rPr>
              <a:t>en dimension</a:t>
            </a:r>
            <a:r>
              <a:rPr lang="sv-SE" dirty="0"/>
              <a:t>. Den har en längd som kan anges i t ex enheten en </a:t>
            </a:r>
            <a:r>
              <a:rPr lang="sv-SE" i="1" dirty="0">
                <a:solidFill>
                  <a:srgbClr val="C00000"/>
                </a:solidFill>
              </a:rPr>
              <a:t>centimeter</a:t>
            </a:r>
            <a:r>
              <a:rPr lang="sv-SE" i="1" dirty="0"/>
              <a:t> </a:t>
            </a:r>
            <a:r>
              <a:rPr lang="sv-SE" dirty="0"/>
              <a:t>(1 cm). </a:t>
            </a:r>
          </a:p>
        </p:txBody>
      </p:sp>
      <p:grpSp>
        <p:nvGrpSpPr>
          <p:cNvPr id="23" name="Grupp 22">
            <a:extLst>
              <a:ext uri="{FF2B5EF4-FFF2-40B4-BE49-F238E27FC236}">
                <a16:creationId xmlns:a16="http://schemas.microsoft.com/office/drawing/2014/main" id="{D4C301DC-66D4-5E4A-A960-C322FC21CCC4}"/>
              </a:ext>
            </a:extLst>
          </p:cNvPr>
          <p:cNvGrpSpPr/>
          <p:nvPr/>
        </p:nvGrpSpPr>
        <p:grpSpPr>
          <a:xfrm>
            <a:off x="5719804" y="1656784"/>
            <a:ext cx="940168" cy="425042"/>
            <a:chOff x="3813407" y="2857598"/>
            <a:chExt cx="1394213" cy="425042"/>
          </a:xfrm>
        </p:grpSpPr>
        <p:pic>
          <p:nvPicPr>
            <p:cNvPr id="25" name="Bildobjekt 24">
              <a:extLst>
                <a:ext uri="{FF2B5EF4-FFF2-40B4-BE49-F238E27FC236}">
                  <a16:creationId xmlns:a16="http://schemas.microsoft.com/office/drawing/2014/main" id="{B6EA1090-3F6E-0E42-9F3D-65F2166B3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3407" y="2857598"/>
              <a:ext cx="1394213" cy="141033"/>
            </a:xfrm>
            <a:prstGeom prst="rect">
              <a:avLst/>
            </a:prstGeom>
          </p:spPr>
        </p:pic>
        <p:sp>
          <p:nvSpPr>
            <p:cNvPr id="26" name="textruta 25">
              <a:extLst>
                <a:ext uri="{FF2B5EF4-FFF2-40B4-BE49-F238E27FC236}">
                  <a16:creationId xmlns:a16="http://schemas.microsoft.com/office/drawing/2014/main" id="{7DBE492B-B660-DA40-81DD-F0079E6A2C09}"/>
                </a:ext>
              </a:extLst>
            </p:cNvPr>
            <p:cNvSpPr txBox="1"/>
            <p:nvPr/>
          </p:nvSpPr>
          <p:spPr>
            <a:xfrm>
              <a:off x="4018799" y="2913308"/>
              <a:ext cx="983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1 cm</a:t>
              </a:r>
            </a:p>
          </p:txBody>
        </p:sp>
      </p:grpSp>
      <p:grpSp>
        <p:nvGrpSpPr>
          <p:cNvPr id="6" name="Grupp 5">
            <a:extLst>
              <a:ext uri="{FF2B5EF4-FFF2-40B4-BE49-F238E27FC236}">
                <a16:creationId xmlns:a16="http://schemas.microsoft.com/office/drawing/2014/main" id="{6A98F1AC-9983-6243-8A7B-166F3A601238}"/>
              </a:ext>
            </a:extLst>
          </p:cNvPr>
          <p:cNvGrpSpPr/>
          <p:nvPr/>
        </p:nvGrpSpPr>
        <p:grpSpPr>
          <a:xfrm>
            <a:off x="5778562" y="2880592"/>
            <a:ext cx="1762683" cy="1175958"/>
            <a:chOff x="6011471" y="1961271"/>
            <a:chExt cx="1762683" cy="1175958"/>
          </a:xfrm>
        </p:grpSpPr>
        <p:grpSp>
          <p:nvGrpSpPr>
            <p:cNvPr id="40" name="Grupp 39">
              <a:extLst>
                <a:ext uri="{FF2B5EF4-FFF2-40B4-BE49-F238E27FC236}">
                  <a16:creationId xmlns:a16="http://schemas.microsoft.com/office/drawing/2014/main" id="{0DD47966-BF96-B645-851B-BD491103EE5A}"/>
                </a:ext>
              </a:extLst>
            </p:cNvPr>
            <p:cNvGrpSpPr/>
            <p:nvPr/>
          </p:nvGrpSpPr>
          <p:grpSpPr>
            <a:xfrm>
              <a:off x="6149507" y="2179918"/>
              <a:ext cx="1624647" cy="957311"/>
              <a:chOff x="4592665" y="5074524"/>
              <a:chExt cx="1624647" cy="957311"/>
            </a:xfrm>
          </p:grpSpPr>
          <p:sp>
            <p:nvSpPr>
              <p:cNvPr id="42" name="textruta 41">
                <a:extLst>
                  <a:ext uri="{FF2B5EF4-FFF2-40B4-BE49-F238E27FC236}">
                    <a16:creationId xmlns:a16="http://schemas.microsoft.com/office/drawing/2014/main" id="{557A2466-7B51-FE44-87A8-1302681F3644}"/>
                  </a:ext>
                </a:extLst>
              </p:cNvPr>
              <p:cNvSpPr txBox="1"/>
              <p:nvPr/>
            </p:nvSpPr>
            <p:spPr>
              <a:xfrm>
                <a:off x="4592665" y="5662503"/>
                <a:ext cx="6412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1 cm</a:t>
                </a:r>
              </a:p>
            </p:txBody>
          </p:sp>
          <p:sp>
            <p:nvSpPr>
              <p:cNvPr id="43" name="textruta 42">
                <a:extLst>
                  <a:ext uri="{FF2B5EF4-FFF2-40B4-BE49-F238E27FC236}">
                    <a16:creationId xmlns:a16="http://schemas.microsoft.com/office/drawing/2014/main" id="{77CF869C-0A32-364A-AD06-8DEEFD095E45}"/>
                  </a:ext>
                </a:extLst>
              </p:cNvPr>
              <p:cNvSpPr txBox="1"/>
              <p:nvPr/>
            </p:nvSpPr>
            <p:spPr>
              <a:xfrm>
                <a:off x="5233884" y="5074524"/>
                <a:ext cx="9834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1 cm</a:t>
                </a:r>
              </a:p>
            </p:txBody>
          </p:sp>
        </p:grp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88219FF8-A8F4-2A48-B0F9-130D22C01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1471" y="1961271"/>
              <a:ext cx="870644" cy="878383"/>
            </a:xfrm>
            <a:prstGeom prst="rect">
              <a:avLst/>
            </a:prstGeom>
          </p:spPr>
        </p:pic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81AA952D-733E-1A42-8076-0C6D5FC8FA55}"/>
              </a:ext>
            </a:extLst>
          </p:cNvPr>
          <p:cNvGrpSpPr/>
          <p:nvPr/>
        </p:nvGrpSpPr>
        <p:grpSpPr>
          <a:xfrm>
            <a:off x="5738394" y="4557741"/>
            <a:ext cx="1638845" cy="1407346"/>
            <a:chOff x="6011471" y="3470406"/>
            <a:chExt cx="1638845" cy="1407346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A50912A9-6144-524C-A60A-E2B99D285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8" b="98225" l="1858" r="99381">
                          <a14:foregroundMark x1="21672" y1="1183" x2="9907" y2="7692"/>
                          <a14:foregroundMark x1="9907" y1="7692" x2="929" y2="20710"/>
                          <a14:foregroundMark x1="929" y1="20710" x2="0" y2="88166"/>
                          <a14:foregroundMark x1="0" y1="88166" x2="9598" y2="99408"/>
                          <a14:foregroundMark x1="9598" y1="99408" x2="23839" y2="98817"/>
                          <a14:foregroundMark x1="23839" y1="98817" x2="36223" y2="98817"/>
                          <a14:foregroundMark x1="36223" y1="98817" x2="80495" y2="94675"/>
                          <a14:foregroundMark x1="89309" y1="83905" x2="99381" y2="71598"/>
                          <a14:foregroundMark x1="80495" y1="94675" x2="84964" y2="89214"/>
                          <a14:foregroundMark x1="59752" y1="94675" x2="68421" y2="85503"/>
                          <a14:foregroundMark x1="68421" y1="85503" x2="31269" y2="93787"/>
                          <a14:foregroundMark x1="31269" y1="93787" x2="36842" y2="79586"/>
                          <a14:foregroundMark x1="36842" y1="79586" x2="23220" y2="80473"/>
                          <a14:foregroundMark x1="23220" y1="80473" x2="12384" y2="91420"/>
                          <a14:foregroundMark x1="12384" y1="91420" x2="5573" y2="78402"/>
                          <a14:foregroundMark x1="5573" y1="78402" x2="5573" y2="30769"/>
                          <a14:foregroundMark x1="5573" y1="30769" x2="11146" y2="18343"/>
                          <a14:foregroundMark x1="11146" y1="18343" x2="21672" y2="8284"/>
                          <a14:foregroundMark x1="21672" y1="8284" x2="28483" y2="6805"/>
                          <a14:foregroundMark x1="1858" y1="97041" x2="0" y2="27811"/>
                          <a14:foregroundMark x1="0" y1="27811" x2="17028" y2="9172"/>
                          <a14:foregroundMark x1="17028" y1="9172" x2="34365" y2="1479"/>
                          <a14:foregroundMark x1="3406" y1="26331" x2="1858" y2="37870"/>
                          <a14:foregroundMark x1="2167" y1="38757" x2="2167" y2="38757"/>
                          <a14:foregroundMark x1="98142" y1="69527" x2="93808" y2="14497"/>
                          <a14:foregroundMark x1="93808" y1="14497" x2="95666" y2="3550"/>
                          <a14:foregroundMark x1="95666" y1="3550" x2="99690" y2="888"/>
                          <a14:foregroundMark x1="98762" y1="59763" x2="97833" y2="5030"/>
                          <a14:foregroundMark x1="31269" y1="7692" x2="57895" y2="6509"/>
                          <a14:foregroundMark x1="57895" y1="6509" x2="99690" y2="7101"/>
                          <a14:foregroundMark x1="91331" y1="1479" x2="91331" y2="1479"/>
                          <a14:foregroundMark x1="89164" y1="7101" x2="95666" y2="6805"/>
                          <a14:foregroundMark x1="89164" y1="6213" x2="92260" y2="6213"/>
                          <a14:foregroundMark x1="29412" y1="7101" x2="46440" y2="5917"/>
                          <a14:foregroundMark x1="8359" y1="98521" x2="23220" y2="97337"/>
                          <a14:foregroundMark x1="23220" y1="97337" x2="40557" y2="97337"/>
                          <a14:foregroundMark x1="61300" y1="31065" x2="61300" y2="31065"/>
                          <a14:foregroundMark x1="4334" y1="31361" x2="71827" y2="31953"/>
                          <a14:foregroundMark x1="71827" y1="31953" x2="73065" y2="95562"/>
                          <a14:foregroundMark x1="73065" y1="27811" x2="73065" y2="27811"/>
                          <a14:foregroundMark x1="41486" y1="31361" x2="41486" y2="31361"/>
                          <a14:foregroundMark x1="3096" y1="36686" x2="3096" y2="36686"/>
                          <a14:foregroundMark x1="3096" y1="36686" x2="3096" y2="93491"/>
                          <a14:foregroundMark x1="81115" y1="89349" x2="86687" y2="83728"/>
                          <a14:foregroundMark x1="78638" y1="85503" x2="67492" y2="91124"/>
                          <a14:foregroundMark x1="67492" y1="91124" x2="66254" y2="91124"/>
                          <a14:foregroundMark x1="57276" y1="98225" x2="72136" y2="97041"/>
                          <a14:foregroundMark x1="70588" y1="97633" x2="74613" y2="96154"/>
                          <a14:backgroundMark x1="90712" y1="88462" x2="97214" y2="97929"/>
                          <a14:backgroundMark x1="97214" y1="97929" x2="91950" y2="87870"/>
                          <a14:backgroundMark x1="91950" y1="87870" x2="91641" y2="87870"/>
                          <a14:backgroundMark x1="90712" y1="87870" x2="99381" y2="90237"/>
                          <a14:backgroundMark x1="94737" y1="88462" x2="99690" y2="87870"/>
                          <a14:backgroundMark x1="87616" y1="87574" x2="98452" y2="87278"/>
                          <a14:backgroundMark x1="87926" y1="85207" x2="91331" y2="8668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11471" y="3470406"/>
              <a:ext cx="1101543" cy="1152698"/>
            </a:xfrm>
            <a:prstGeom prst="rect">
              <a:avLst/>
            </a:prstGeom>
          </p:spPr>
        </p:pic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B0EEAF45-172F-3C4D-BA9B-68E3DC741345}"/>
                </a:ext>
              </a:extLst>
            </p:cNvPr>
            <p:cNvSpPr txBox="1"/>
            <p:nvPr/>
          </p:nvSpPr>
          <p:spPr>
            <a:xfrm>
              <a:off x="6149507" y="4508420"/>
              <a:ext cx="641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1 cm</a:t>
              </a:r>
            </a:p>
          </p:txBody>
        </p:sp>
        <p:sp>
          <p:nvSpPr>
            <p:cNvPr id="45" name="textruta 44">
              <a:extLst>
                <a:ext uri="{FF2B5EF4-FFF2-40B4-BE49-F238E27FC236}">
                  <a16:creationId xmlns:a16="http://schemas.microsoft.com/office/drawing/2014/main" id="{D0F71F7E-3DE0-5243-A0A2-E613B189B518}"/>
                </a:ext>
              </a:extLst>
            </p:cNvPr>
            <p:cNvSpPr txBox="1"/>
            <p:nvPr/>
          </p:nvSpPr>
          <p:spPr>
            <a:xfrm>
              <a:off x="6882115" y="4323754"/>
              <a:ext cx="641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1 cm</a:t>
              </a:r>
            </a:p>
          </p:txBody>
        </p:sp>
        <p:sp>
          <p:nvSpPr>
            <p:cNvPr id="46" name="textruta 45">
              <a:extLst>
                <a:ext uri="{FF2B5EF4-FFF2-40B4-BE49-F238E27FC236}">
                  <a16:creationId xmlns:a16="http://schemas.microsoft.com/office/drawing/2014/main" id="{02EF7790-5264-8842-825B-276744691D92}"/>
                </a:ext>
              </a:extLst>
            </p:cNvPr>
            <p:cNvSpPr txBox="1"/>
            <p:nvPr/>
          </p:nvSpPr>
          <p:spPr>
            <a:xfrm>
              <a:off x="7009097" y="3724999"/>
              <a:ext cx="641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1 cm</a:t>
              </a:r>
            </a:p>
          </p:txBody>
        </p:sp>
      </p:grpSp>
      <p:sp>
        <p:nvSpPr>
          <p:cNvPr id="19" name="Rektangel 18">
            <a:extLst>
              <a:ext uri="{FF2B5EF4-FFF2-40B4-BE49-F238E27FC236}">
                <a16:creationId xmlns:a16="http://schemas.microsoft.com/office/drawing/2014/main" id="{DFFA8442-1BFA-2A46-9121-9EFAB534DFA2}"/>
              </a:ext>
            </a:extLst>
          </p:cNvPr>
          <p:cNvSpPr/>
          <p:nvPr/>
        </p:nvSpPr>
        <p:spPr>
          <a:xfrm>
            <a:off x="3560932" y="739774"/>
            <a:ext cx="26762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Längd, area och volym</a:t>
            </a:r>
          </a:p>
        </p:txBody>
      </p:sp>
    </p:spTree>
    <p:extLst>
      <p:ext uri="{BB962C8B-B14F-4D97-AF65-F5344CB8AC3E}">
        <p14:creationId xmlns:p14="http://schemas.microsoft.com/office/powerpoint/2010/main" val="300268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22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AA69D52-0296-B24A-94D3-1B281F0BB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571" y="1070102"/>
            <a:ext cx="2110948" cy="2026363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878C6394-4DEB-9842-B633-C7788A5A2D7D}"/>
              </a:ext>
            </a:extLst>
          </p:cNvPr>
          <p:cNvSpPr txBox="1"/>
          <p:nvPr/>
        </p:nvSpPr>
        <p:spPr>
          <a:xfrm>
            <a:off x="1555373" y="900870"/>
            <a:ext cx="3016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Kuben har volymen 1 dm</a:t>
            </a:r>
            <a:r>
              <a:rPr lang="sv-SE" baseline="30000" dirty="0"/>
              <a:t>3</a:t>
            </a:r>
            <a:r>
              <a:rPr lang="sv-SE" dirty="0"/>
              <a:t>. 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0FEC9FB-1C72-1342-8FF8-FFAFB9FCDBDC}"/>
              </a:ext>
            </a:extLst>
          </p:cNvPr>
          <p:cNvSpPr txBox="1"/>
          <p:nvPr/>
        </p:nvSpPr>
        <p:spPr>
          <a:xfrm>
            <a:off x="1563568" y="1308158"/>
            <a:ext cx="2907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Den är indelad i mindre kuber som var och en har volymen 1 cm</a:t>
            </a:r>
            <a:r>
              <a:rPr lang="sv-SE" baseline="30000" dirty="0"/>
              <a:t>3</a:t>
            </a:r>
            <a:r>
              <a:rPr lang="sv-SE" dirty="0"/>
              <a:t>.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8073C71-7F6F-0E4B-8AFD-CDD776144308}"/>
              </a:ext>
            </a:extLst>
          </p:cNvPr>
          <p:cNvSpPr txBox="1"/>
          <p:nvPr/>
        </p:nvSpPr>
        <p:spPr>
          <a:xfrm>
            <a:off x="1555373" y="2269444"/>
            <a:ext cx="2907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Sammanlagt är antalet kuber 10 ∙ 10 ∙ 10 = 1 000.  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C22C973-18F3-2C4B-91E6-0190F48B678C}"/>
              </a:ext>
            </a:extLst>
          </p:cNvPr>
          <p:cNvSpPr txBox="1"/>
          <p:nvPr/>
        </p:nvSpPr>
        <p:spPr>
          <a:xfrm>
            <a:off x="1555372" y="2953731"/>
            <a:ext cx="2907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Alltså är </a:t>
            </a:r>
            <a:r>
              <a:rPr lang="sv-SE" b="1" dirty="0">
                <a:solidFill>
                  <a:srgbClr val="980002"/>
                </a:solidFill>
              </a:rPr>
              <a:t>1 dm</a:t>
            </a:r>
            <a:r>
              <a:rPr lang="sv-SE" b="1" baseline="30000" dirty="0">
                <a:solidFill>
                  <a:srgbClr val="980002"/>
                </a:solidFill>
              </a:rPr>
              <a:t>3</a:t>
            </a:r>
            <a:r>
              <a:rPr lang="sv-SE" b="1" dirty="0">
                <a:solidFill>
                  <a:srgbClr val="980002"/>
                </a:solidFill>
              </a:rPr>
              <a:t> = 1 000 cm</a:t>
            </a:r>
            <a:r>
              <a:rPr lang="sv-SE" b="1" baseline="30000" dirty="0">
                <a:solidFill>
                  <a:srgbClr val="980002"/>
                </a:solidFill>
              </a:rPr>
              <a:t>3</a:t>
            </a:r>
            <a:r>
              <a:rPr lang="sv-SE" dirty="0"/>
              <a:t>. 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7467583-FFB8-E943-BFAA-FC4E4C102B34}"/>
              </a:ext>
            </a:extLst>
          </p:cNvPr>
          <p:cNvSpPr txBox="1"/>
          <p:nvPr/>
        </p:nvSpPr>
        <p:spPr>
          <a:xfrm>
            <a:off x="2965020" y="4137237"/>
            <a:ext cx="2028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 cm</a:t>
            </a:r>
            <a:r>
              <a:rPr lang="sv-SE" baseline="30000" dirty="0"/>
              <a:t>3</a:t>
            </a:r>
            <a:r>
              <a:rPr lang="sv-SE" dirty="0"/>
              <a:t> = 1 000 mm</a:t>
            </a:r>
            <a:r>
              <a:rPr lang="sv-SE" baseline="30000" dirty="0"/>
              <a:t>3</a:t>
            </a:r>
            <a:r>
              <a:rPr lang="sv-SE" dirty="0"/>
              <a:t> 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050C5C2-C38F-194F-B5AE-BBE91B0E3ED2}"/>
              </a:ext>
            </a:extLst>
          </p:cNvPr>
          <p:cNvSpPr txBox="1"/>
          <p:nvPr/>
        </p:nvSpPr>
        <p:spPr>
          <a:xfrm>
            <a:off x="2965020" y="4561750"/>
            <a:ext cx="365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 dm</a:t>
            </a:r>
            <a:r>
              <a:rPr lang="sv-SE" baseline="30000" dirty="0"/>
              <a:t>3</a:t>
            </a:r>
            <a:r>
              <a:rPr lang="sv-SE" dirty="0"/>
              <a:t> = 1 000 cm</a:t>
            </a:r>
            <a:r>
              <a:rPr lang="sv-SE" baseline="30000" dirty="0"/>
              <a:t>3</a:t>
            </a:r>
            <a:r>
              <a:rPr lang="sv-SE" dirty="0"/>
              <a:t> = 1 000 000 mm</a:t>
            </a:r>
            <a:r>
              <a:rPr lang="sv-SE" baseline="30000" dirty="0"/>
              <a:t>3</a:t>
            </a:r>
            <a:r>
              <a:rPr lang="sv-SE" dirty="0"/>
              <a:t> 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FD1E3B4-5F90-E04F-B60A-0E8117952C34}"/>
              </a:ext>
            </a:extLst>
          </p:cNvPr>
          <p:cNvSpPr txBox="1"/>
          <p:nvPr/>
        </p:nvSpPr>
        <p:spPr>
          <a:xfrm>
            <a:off x="2965020" y="4986263"/>
            <a:ext cx="365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 m</a:t>
            </a:r>
            <a:r>
              <a:rPr lang="sv-SE" baseline="30000" dirty="0"/>
              <a:t>3</a:t>
            </a:r>
            <a:r>
              <a:rPr lang="sv-SE" dirty="0"/>
              <a:t> = 1 000 dm</a:t>
            </a:r>
            <a:r>
              <a:rPr lang="sv-SE" baseline="30000" dirty="0"/>
              <a:t>3</a:t>
            </a:r>
            <a:r>
              <a:rPr lang="sv-SE" dirty="0"/>
              <a:t> = 1 000 000 cm</a:t>
            </a:r>
            <a:r>
              <a:rPr lang="sv-SE" baseline="30000" dirty="0"/>
              <a:t>3 </a:t>
            </a:r>
            <a:r>
              <a:rPr lang="sv-SE" dirty="0"/>
              <a:t>=</a:t>
            </a:r>
          </a:p>
          <a:p>
            <a:r>
              <a:rPr lang="sv-SE" dirty="0"/>
              <a:t>         = 1 000 000 0000 mm</a:t>
            </a:r>
            <a:r>
              <a:rPr lang="sv-SE" baseline="30000" dirty="0"/>
              <a:t>3</a:t>
            </a:r>
            <a:r>
              <a:rPr lang="sv-S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4623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objekt 20">
            <a:extLst>
              <a:ext uri="{FF2B5EF4-FFF2-40B4-BE49-F238E27FC236}">
                <a16:creationId xmlns:a16="http://schemas.microsoft.com/office/drawing/2014/main" id="{3E5902B7-8EAF-3943-A8A4-141243694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545" y="4111423"/>
            <a:ext cx="1297291" cy="105062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E51EB96-08D2-D44E-982A-D64108B7F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063" y="1466268"/>
            <a:ext cx="2088103" cy="1378421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D7A59557-163D-2648-A2E0-AFDC719ED1A8}"/>
              </a:ext>
            </a:extLst>
          </p:cNvPr>
          <p:cNvSpPr/>
          <p:nvPr/>
        </p:nvSpPr>
        <p:spPr>
          <a:xfrm>
            <a:off x="211259" y="191960"/>
            <a:ext cx="8598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								</a:t>
            </a:r>
            <a:r>
              <a:rPr lang="sv-SE" sz="2400" b="1" dirty="0">
                <a:solidFill>
                  <a:srgbClr val="800000"/>
                </a:solidFill>
              </a:rPr>
              <a:t>Rätblock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B220A76-2DDC-E349-8DBC-B9FE48949272}"/>
              </a:ext>
            </a:extLst>
          </p:cNvPr>
          <p:cNvSpPr txBox="1"/>
          <p:nvPr/>
        </p:nvSpPr>
        <p:spPr>
          <a:xfrm>
            <a:off x="1819363" y="728124"/>
            <a:ext cx="615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rektangel har två dimensioner, </a:t>
            </a:r>
            <a:r>
              <a:rPr lang="sv-SE" i="1" dirty="0">
                <a:solidFill>
                  <a:srgbClr val="980002"/>
                </a:solidFill>
              </a:rPr>
              <a:t>längd </a:t>
            </a:r>
            <a:r>
              <a:rPr lang="sv-SE" dirty="0"/>
              <a:t>och </a:t>
            </a:r>
            <a:r>
              <a:rPr lang="sv-SE" i="1" dirty="0">
                <a:solidFill>
                  <a:srgbClr val="980002"/>
                </a:solidFill>
              </a:rPr>
              <a:t>bredd</a:t>
            </a:r>
            <a:r>
              <a:rPr lang="sv-SE" dirty="0"/>
              <a:t>. Om vi lägger till en tredje dimension</a:t>
            </a:r>
            <a:r>
              <a:rPr lang="sv-SE" dirty="0">
                <a:solidFill>
                  <a:srgbClr val="980002"/>
                </a:solidFill>
              </a:rPr>
              <a:t>, </a:t>
            </a:r>
            <a:r>
              <a:rPr lang="sv-SE" i="1" dirty="0">
                <a:solidFill>
                  <a:srgbClr val="980002"/>
                </a:solidFill>
              </a:rPr>
              <a:t>höjd</a:t>
            </a:r>
            <a:r>
              <a:rPr lang="sv-SE" dirty="0"/>
              <a:t>, får vi ett så kallat </a:t>
            </a:r>
            <a:r>
              <a:rPr lang="sv-SE" b="1" i="1" dirty="0">
                <a:solidFill>
                  <a:srgbClr val="980002"/>
                </a:solidFill>
              </a:rPr>
              <a:t>rätblock</a:t>
            </a:r>
            <a:r>
              <a:rPr lang="sv-SE" dirty="0"/>
              <a:t>. 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B8AA866-8FDF-CE46-BD6B-977A83C27563}"/>
              </a:ext>
            </a:extLst>
          </p:cNvPr>
          <p:cNvSpPr txBox="1"/>
          <p:nvPr/>
        </p:nvSpPr>
        <p:spPr>
          <a:xfrm>
            <a:off x="540031" y="1446285"/>
            <a:ext cx="2842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 ett </a:t>
            </a:r>
            <a:r>
              <a:rPr lang="sv-SE" b="1" i="1" dirty="0">
                <a:solidFill>
                  <a:srgbClr val="980002"/>
                </a:solidFill>
              </a:rPr>
              <a:t>rätblock</a:t>
            </a:r>
            <a:r>
              <a:rPr lang="sv-SE" dirty="0"/>
              <a:t> är att alla vinklar mellan </a:t>
            </a:r>
            <a:r>
              <a:rPr lang="sv-SE" i="1" dirty="0">
                <a:solidFill>
                  <a:srgbClr val="980002"/>
                </a:solidFill>
              </a:rPr>
              <a:t>sidoytorna</a:t>
            </a:r>
            <a:r>
              <a:rPr lang="sv-SE" i="1" dirty="0"/>
              <a:t> </a:t>
            </a:r>
            <a:r>
              <a:rPr lang="sv-SE" dirty="0"/>
              <a:t>är räta. Den yta som rätblocket står på kallas </a:t>
            </a:r>
            <a:r>
              <a:rPr lang="sv-SE" i="1" dirty="0">
                <a:solidFill>
                  <a:srgbClr val="980002"/>
                </a:solidFill>
              </a:rPr>
              <a:t>basyta</a:t>
            </a:r>
            <a:r>
              <a:rPr lang="sv-SE" dirty="0"/>
              <a:t>.  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27F51429-A4D8-4C45-90A9-C70F1263A157}"/>
              </a:ext>
            </a:extLst>
          </p:cNvPr>
          <p:cNvSpPr txBox="1"/>
          <p:nvPr/>
        </p:nvSpPr>
        <p:spPr>
          <a:xfrm>
            <a:off x="5262048" y="2699516"/>
            <a:ext cx="3400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Om alla </a:t>
            </a:r>
            <a:r>
              <a:rPr lang="sv-SE" i="1" dirty="0">
                <a:solidFill>
                  <a:srgbClr val="980002"/>
                </a:solidFill>
              </a:rPr>
              <a:t>kanter</a:t>
            </a:r>
            <a:r>
              <a:rPr lang="sv-SE" i="1" dirty="0"/>
              <a:t> </a:t>
            </a:r>
            <a:r>
              <a:rPr lang="sv-SE" dirty="0"/>
              <a:t>i ett rätblock är </a:t>
            </a:r>
            <a:r>
              <a:rPr lang="sv-SE" dirty="0">
                <a:solidFill>
                  <a:srgbClr val="980002"/>
                </a:solidFill>
              </a:rPr>
              <a:t>lika långa </a:t>
            </a:r>
            <a:r>
              <a:rPr lang="sv-SE" dirty="0"/>
              <a:t>så är sidoytorna </a:t>
            </a:r>
            <a:r>
              <a:rPr lang="sv-SE" dirty="0">
                <a:solidFill>
                  <a:srgbClr val="980002"/>
                </a:solidFill>
              </a:rPr>
              <a:t>kvadrater</a:t>
            </a:r>
            <a:r>
              <a:rPr lang="sv-SE" dirty="0"/>
              <a:t>. Rätblocket kallas då för en </a:t>
            </a:r>
            <a:r>
              <a:rPr lang="sv-SE" b="1" i="1" dirty="0">
                <a:solidFill>
                  <a:srgbClr val="980002"/>
                </a:solidFill>
              </a:rPr>
              <a:t>kub</a:t>
            </a:r>
            <a:r>
              <a:rPr lang="sv-SE" dirty="0"/>
              <a:t>. 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F44985AA-F573-2E4C-8265-7512C333DB50}"/>
              </a:ext>
            </a:extLst>
          </p:cNvPr>
          <p:cNvSpPr txBox="1"/>
          <p:nvPr/>
        </p:nvSpPr>
        <p:spPr>
          <a:xfrm>
            <a:off x="540031" y="4415465"/>
            <a:ext cx="353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När man beräknar en kropps volym utgår man från en kub där kanterna är 1 cm. 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E4B2B2B8-2E14-3543-8F47-E5CAB7464EFD}"/>
              </a:ext>
            </a:extLst>
          </p:cNvPr>
          <p:cNvSpPr txBox="1"/>
          <p:nvPr/>
        </p:nvSpPr>
        <p:spPr>
          <a:xfrm>
            <a:off x="5624528" y="4214068"/>
            <a:ext cx="3220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sådan kub har volymen 1 cm</a:t>
            </a:r>
            <a:r>
              <a:rPr lang="sv-SE" baseline="30000" dirty="0"/>
              <a:t>3</a:t>
            </a:r>
            <a:r>
              <a:rPr lang="sv-SE" dirty="0"/>
              <a:t> (</a:t>
            </a:r>
            <a:r>
              <a:rPr lang="sv-SE" dirty="0">
                <a:solidFill>
                  <a:srgbClr val="980002"/>
                </a:solidFill>
              </a:rPr>
              <a:t>en </a:t>
            </a:r>
            <a:r>
              <a:rPr lang="sv-SE" i="1" dirty="0">
                <a:solidFill>
                  <a:srgbClr val="980002"/>
                </a:solidFill>
              </a:rPr>
              <a:t>kubikcentimeter</a:t>
            </a:r>
            <a:r>
              <a:rPr lang="sv-SE" dirty="0"/>
              <a:t>). 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D70B157C-93A8-C041-8FE8-4D227C47415F}"/>
              </a:ext>
            </a:extLst>
          </p:cNvPr>
          <p:cNvSpPr txBox="1"/>
          <p:nvPr/>
        </p:nvSpPr>
        <p:spPr>
          <a:xfrm>
            <a:off x="3263872" y="3559761"/>
            <a:ext cx="2493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980002"/>
                </a:solidFill>
              </a:rPr>
              <a:t>Volymen av ett rätblock</a:t>
            </a:r>
            <a:endParaRPr lang="sv-SE" dirty="0"/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2D990CC3-C22C-5742-A468-DA44DEB38A94}"/>
              </a:ext>
            </a:extLst>
          </p:cNvPr>
          <p:cNvSpPr txBox="1"/>
          <p:nvPr/>
        </p:nvSpPr>
        <p:spPr>
          <a:xfrm>
            <a:off x="85954" y="3967181"/>
            <a:ext cx="401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Med </a:t>
            </a:r>
            <a:r>
              <a:rPr lang="sv-SE" i="1" dirty="0">
                <a:solidFill>
                  <a:srgbClr val="980002"/>
                </a:solidFill>
              </a:rPr>
              <a:t>volym</a:t>
            </a:r>
            <a:r>
              <a:rPr lang="sv-SE" i="1" dirty="0"/>
              <a:t> </a:t>
            </a:r>
            <a:r>
              <a:rPr lang="sv-SE" dirty="0"/>
              <a:t>menas hur stor en kropp är. 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F83D941-B64A-2E4B-B2C2-5B0358B20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2039" y="1521210"/>
            <a:ext cx="2309548" cy="1229577"/>
          </a:xfrm>
          <a:prstGeom prst="rect">
            <a:avLst/>
          </a:prstGeom>
        </p:spPr>
      </p:pic>
      <p:sp>
        <p:nvSpPr>
          <p:cNvPr id="24" name="textruta 23">
            <a:extLst>
              <a:ext uri="{FF2B5EF4-FFF2-40B4-BE49-F238E27FC236}">
                <a16:creationId xmlns:a16="http://schemas.microsoft.com/office/drawing/2014/main" id="{C33FA03E-0387-EC45-A63A-8886D3CE4D6E}"/>
              </a:ext>
            </a:extLst>
          </p:cNvPr>
          <p:cNvSpPr txBox="1"/>
          <p:nvPr/>
        </p:nvSpPr>
        <p:spPr>
          <a:xfrm>
            <a:off x="1222023" y="5489319"/>
            <a:ext cx="1194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Volymen =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CDBABB94-179E-DC40-B42F-835063D21B20}"/>
              </a:ext>
            </a:extLst>
          </p:cNvPr>
          <p:cNvSpPr txBox="1"/>
          <p:nvPr/>
        </p:nvSpPr>
        <p:spPr>
          <a:xfrm>
            <a:off x="2304088" y="5489319"/>
            <a:ext cx="215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 cm </a:t>
            </a:r>
            <a:r>
              <a:rPr lang="is-IS" dirty="0">
                <a:cs typeface="Bradley Hand Bold"/>
              </a:rPr>
              <a:t>∙ 1 cm ∙ 1 cm =</a:t>
            </a:r>
            <a:endParaRPr lang="sv-SE" dirty="0"/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EA9B3D73-D043-5F40-BF5D-B860C77C6D09}"/>
              </a:ext>
            </a:extLst>
          </p:cNvPr>
          <p:cNvSpPr txBox="1"/>
          <p:nvPr/>
        </p:nvSpPr>
        <p:spPr>
          <a:xfrm>
            <a:off x="4189671" y="5484071"/>
            <a:ext cx="264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 </a:t>
            </a:r>
            <a:r>
              <a:rPr lang="is-IS" dirty="0">
                <a:cs typeface="Bradley Hand Bold"/>
              </a:rPr>
              <a:t>∙ 1 ∙ 1 ∙ cm ∙ </a:t>
            </a:r>
            <a:r>
              <a:rPr lang="sv-SE" dirty="0"/>
              <a:t>cm </a:t>
            </a:r>
            <a:r>
              <a:rPr lang="is-IS" dirty="0">
                <a:cs typeface="Bradley Hand Bold"/>
              </a:rPr>
              <a:t>∙ </a:t>
            </a:r>
            <a:r>
              <a:rPr lang="sv-SE" dirty="0"/>
              <a:t>cm </a:t>
            </a:r>
            <a:r>
              <a:rPr lang="is-IS" dirty="0">
                <a:cs typeface="Bradley Hand Bold"/>
              </a:rPr>
              <a:t>=</a:t>
            </a:r>
            <a:endParaRPr lang="sv-SE" dirty="0"/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8A651361-88C4-F141-A9B9-EE2ABEA9FF76}"/>
              </a:ext>
            </a:extLst>
          </p:cNvPr>
          <p:cNvSpPr txBox="1"/>
          <p:nvPr/>
        </p:nvSpPr>
        <p:spPr>
          <a:xfrm>
            <a:off x="6452458" y="5471098"/>
            <a:ext cx="133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</a:t>
            </a:r>
            <a:r>
              <a:rPr lang="sv-SE" baseline="30000" dirty="0"/>
              <a:t>3</a:t>
            </a:r>
            <a:r>
              <a:rPr lang="sv-SE" dirty="0"/>
              <a:t> cm</a:t>
            </a:r>
            <a:r>
              <a:rPr lang="sv-SE" baseline="30000" dirty="0"/>
              <a:t>3 </a:t>
            </a:r>
            <a:r>
              <a:rPr lang="sv-SE" dirty="0"/>
              <a:t>=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E4E84022-A533-6740-81F9-3EF85089687C}"/>
              </a:ext>
            </a:extLst>
          </p:cNvPr>
          <p:cNvSpPr txBox="1"/>
          <p:nvPr/>
        </p:nvSpPr>
        <p:spPr>
          <a:xfrm>
            <a:off x="7292547" y="5451621"/>
            <a:ext cx="98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980002"/>
                </a:solidFill>
              </a:rPr>
              <a:t>1 cm</a:t>
            </a:r>
            <a:r>
              <a:rPr lang="sv-SE" sz="2000" b="1" baseline="30000" dirty="0">
                <a:solidFill>
                  <a:srgbClr val="980002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2716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/>
      <p:bldP spid="16" grpId="0"/>
      <p:bldP spid="17" grpId="0"/>
      <p:bldP spid="19" grpId="0"/>
      <p:bldP spid="23" grpId="0"/>
      <p:bldP spid="24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9912AB8-0871-3544-8C1B-EF13B1A14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53" y="197088"/>
            <a:ext cx="1931020" cy="147601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D990F6F7-39C6-BD44-8785-6B2304AEB2FD}"/>
              </a:ext>
            </a:extLst>
          </p:cNvPr>
          <p:cNvSpPr txBox="1"/>
          <p:nvPr/>
        </p:nvSpPr>
        <p:spPr>
          <a:xfrm>
            <a:off x="2617973" y="750427"/>
            <a:ext cx="6158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Det här rätblocket har en </a:t>
            </a:r>
            <a:r>
              <a:rPr lang="sv-SE" i="1" dirty="0">
                <a:solidFill>
                  <a:srgbClr val="980002"/>
                </a:solidFill>
              </a:rPr>
              <a:t>basyta</a:t>
            </a:r>
            <a:r>
              <a:rPr lang="sv-SE" dirty="0"/>
              <a:t> med arean 5 · 3 cm</a:t>
            </a:r>
            <a:r>
              <a:rPr lang="sv-SE" baseline="30000" dirty="0"/>
              <a:t>2</a:t>
            </a:r>
            <a:r>
              <a:rPr lang="sv-SE" dirty="0"/>
              <a:t> = </a:t>
            </a:r>
            <a:r>
              <a:rPr lang="sv-SE" dirty="0">
                <a:solidFill>
                  <a:srgbClr val="980002"/>
                </a:solidFill>
              </a:rPr>
              <a:t>15 cm</a:t>
            </a:r>
            <a:r>
              <a:rPr lang="sv-SE" baseline="30000" dirty="0">
                <a:solidFill>
                  <a:srgbClr val="980002"/>
                </a:solidFill>
              </a:rPr>
              <a:t>2</a:t>
            </a:r>
            <a:r>
              <a:rPr lang="sv-SE" dirty="0"/>
              <a:t>. 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4B969C8-CE0C-FB42-955C-56A0A6252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64" y="1673098"/>
            <a:ext cx="2012198" cy="1618321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0B74D002-8780-0345-861E-DCA0217B1959}"/>
              </a:ext>
            </a:extLst>
          </p:cNvPr>
          <p:cNvSpPr txBox="1"/>
          <p:nvPr/>
        </p:nvSpPr>
        <p:spPr>
          <a:xfrm>
            <a:off x="2740637" y="1546075"/>
            <a:ext cx="6158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På den ytan kan vi lägga 15 kuber med volymen 1 cm</a:t>
            </a:r>
            <a:r>
              <a:rPr lang="sv-SE" baseline="30000" dirty="0"/>
              <a:t>3</a:t>
            </a:r>
            <a:r>
              <a:rPr lang="sv-SE" dirty="0"/>
              <a:t>.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AB3099E-BB78-4E43-8C3F-61BB51237831}"/>
              </a:ext>
            </a:extLst>
          </p:cNvPr>
          <p:cNvSpPr txBox="1"/>
          <p:nvPr/>
        </p:nvSpPr>
        <p:spPr>
          <a:xfrm>
            <a:off x="2740637" y="1950742"/>
            <a:ext cx="6158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Eftersom rätblockets höjd är 4 cm så får det sammanlagt plats: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0026006-465A-C54E-A377-047652263AF3}"/>
              </a:ext>
            </a:extLst>
          </p:cNvPr>
          <p:cNvSpPr txBox="1"/>
          <p:nvPr/>
        </p:nvSpPr>
        <p:spPr>
          <a:xfrm>
            <a:off x="2740637" y="2390745"/>
            <a:ext cx="173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15 · 4 kuber = 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26CF51B-C9BA-A64C-A2AB-1F894EDEB8A9}"/>
              </a:ext>
            </a:extLst>
          </p:cNvPr>
          <p:cNvSpPr txBox="1"/>
          <p:nvPr/>
        </p:nvSpPr>
        <p:spPr>
          <a:xfrm>
            <a:off x="4114800" y="2407622"/>
            <a:ext cx="3984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60 kuber med volymen 1 cm</a:t>
            </a:r>
            <a:r>
              <a:rPr lang="sv-SE" baseline="30000" dirty="0"/>
              <a:t>3</a:t>
            </a:r>
            <a:r>
              <a:rPr lang="sv-SE" dirty="0"/>
              <a:t>.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ABD461E-3F03-E044-977C-9AD32F3A44E8}"/>
              </a:ext>
            </a:extLst>
          </p:cNvPr>
          <p:cNvSpPr txBox="1"/>
          <p:nvPr/>
        </p:nvSpPr>
        <p:spPr>
          <a:xfrm>
            <a:off x="3275894" y="2864502"/>
            <a:ext cx="400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Rätblockets volym är alltså </a:t>
            </a:r>
            <a:r>
              <a:rPr lang="sv-SE" b="1" dirty="0">
                <a:solidFill>
                  <a:srgbClr val="980002"/>
                </a:solidFill>
              </a:rPr>
              <a:t>60 cm</a:t>
            </a:r>
            <a:r>
              <a:rPr lang="sv-SE" b="1" baseline="30000" dirty="0">
                <a:solidFill>
                  <a:srgbClr val="980002"/>
                </a:solidFill>
              </a:rPr>
              <a:t>3</a:t>
            </a:r>
            <a:r>
              <a:rPr lang="sv-SE" dirty="0"/>
              <a:t>. 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E928DFC-11E2-124A-99DE-FA5D68615B45}"/>
              </a:ext>
            </a:extLst>
          </p:cNvPr>
          <p:cNvSpPr txBox="1"/>
          <p:nvPr/>
        </p:nvSpPr>
        <p:spPr>
          <a:xfrm>
            <a:off x="2393859" y="3853468"/>
            <a:ext cx="5151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 ser att vi kan räkna ut </a:t>
            </a:r>
            <a:r>
              <a:rPr lang="sv-SE" dirty="0">
                <a:solidFill>
                  <a:srgbClr val="980002"/>
                </a:solidFill>
              </a:rPr>
              <a:t>volymen (</a:t>
            </a:r>
            <a:r>
              <a:rPr lang="sv-SE" i="1" dirty="0">
                <a:solidFill>
                  <a:srgbClr val="980002"/>
                </a:solidFill>
              </a:rPr>
              <a:t>V</a:t>
            </a:r>
            <a:r>
              <a:rPr lang="sv-SE" dirty="0">
                <a:solidFill>
                  <a:srgbClr val="980002"/>
                </a:solidFill>
              </a:rPr>
              <a:t>) </a:t>
            </a:r>
            <a:r>
              <a:rPr lang="sv-SE" dirty="0"/>
              <a:t>genom att multiplicera </a:t>
            </a:r>
            <a:r>
              <a:rPr lang="sv-SE" dirty="0">
                <a:solidFill>
                  <a:srgbClr val="980002"/>
                </a:solidFill>
              </a:rPr>
              <a:t>basytans area (</a:t>
            </a:r>
            <a:r>
              <a:rPr lang="sv-SE" i="1" dirty="0">
                <a:solidFill>
                  <a:srgbClr val="980002"/>
                </a:solidFill>
              </a:rPr>
              <a:t>B</a:t>
            </a:r>
            <a:r>
              <a:rPr lang="sv-SE" dirty="0">
                <a:solidFill>
                  <a:srgbClr val="980002"/>
                </a:solidFill>
              </a:rPr>
              <a:t>) </a:t>
            </a:r>
            <a:r>
              <a:rPr lang="sv-SE" dirty="0"/>
              <a:t>med </a:t>
            </a:r>
            <a:r>
              <a:rPr lang="sv-SE" dirty="0">
                <a:solidFill>
                  <a:srgbClr val="980002"/>
                </a:solidFill>
              </a:rPr>
              <a:t>höjden (</a:t>
            </a:r>
            <a:r>
              <a:rPr lang="sv-SE" i="1" dirty="0">
                <a:solidFill>
                  <a:srgbClr val="980002"/>
                </a:solidFill>
              </a:rPr>
              <a:t>h</a:t>
            </a:r>
            <a:r>
              <a:rPr lang="sv-SE" dirty="0">
                <a:solidFill>
                  <a:srgbClr val="980002"/>
                </a:solidFill>
              </a:rPr>
              <a:t>)</a:t>
            </a:r>
            <a:r>
              <a:rPr lang="sv-SE" dirty="0"/>
              <a:t>. 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D926B41-CABC-AF4D-90EB-AB56D0E5E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107" y="4767228"/>
            <a:ext cx="2005980" cy="105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8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6D4F0F5E-5E3B-FC4C-A856-09376C420EEC}"/>
              </a:ext>
            </a:extLst>
          </p:cNvPr>
          <p:cNvSpPr/>
          <p:nvPr/>
        </p:nvSpPr>
        <p:spPr>
          <a:xfrm>
            <a:off x="3486281" y="541716"/>
            <a:ext cx="27775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Fler enheter för volym</a:t>
            </a:r>
          </a:p>
        </p:txBody>
      </p:sp>
      <p:grpSp>
        <p:nvGrpSpPr>
          <p:cNvPr id="30" name="Grupp 29">
            <a:extLst>
              <a:ext uri="{FF2B5EF4-FFF2-40B4-BE49-F238E27FC236}">
                <a16:creationId xmlns:a16="http://schemas.microsoft.com/office/drawing/2014/main" id="{0515286B-D26C-6E48-96CD-4E50D16FC600}"/>
              </a:ext>
            </a:extLst>
          </p:cNvPr>
          <p:cNvGrpSpPr/>
          <p:nvPr/>
        </p:nvGrpSpPr>
        <p:grpSpPr>
          <a:xfrm>
            <a:off x="839919" y="2491513"/>
            <a:ext cx="1725707" cy="2026430"/>
            <a:chOff x="3564036" y="3339168"/>
            <a:chExt cx="1725707" cy="2026430"/>
          </a:xfrm>
        </p:grpSpPr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265356C0-D612-B941-83DF-F344BD851D60}"/>
                </a:ext>
              </a:extLst>
            </p:cNvPr>
            <p:cNvSpPr txBox="1"/>
            <p:nvPr/>
          </p:nvSpPr>
          <p:spPr>
            <a:xfrm>
              <a:off x="4542642" y="3979671"/>
              <a:ext cx="641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16</a:t>
              </a:r>
            </a:p>
          </p:txBody>
        </p:sp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7370E3CE-3A1B-7843-BF45-94B8991F41E7}"/>
                </a:ext>
              </a:extLst>
            </p:cNvPr>
            <p:cNvGrpSpPr/>
            <p:nvPr/>
          </p:nvGrpSpPr>
          <p:grpSpPr>
            <a:xfrm>
              <a:off x="3564036" y="3339168"/>
              <a:ext cx="1725707" cy="2026430"/>
              <a:chOff x="3892289" y="3300682"/>
              <a:chExt cx="1725707" cy="2026430"/>
            </a:xfrm>
          </p:grpSpPr>
          <p:pic>
            <p:nvPicPr>
              <p:cNvPr id="12" name="Bildobjekt 11">
                <a:extLst>
                  <a:ext uri="{FF2B5EF4-FFF2-40B4-BE49-F238E27FC236}">
                    <a16:creationId xmlns:a16="http://schemas.microsoft.com/office/drawing/2014/main" id="{0F784F06-56B3-0742-8F33-7AE8F737B9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91" b="99129" l="0" r="96419">
                            <a14:foregroundMark x1="0" y1="2613" x2="0" y2="2613"/>
                            <a14:foregroundMark x1="0" y1="2613" x2="9366" y2="69512"/>
                            <a14:foregroundMark x1="9366" y1="69512" x2="9366" y2="68990"/>
                            <a14:foregroundMark x1="9366" y1="90070" x2="9366" y2="95645"/>
                            <a14:foregroundMark x1="8540" y1="82753" x2="10193" y2="99477"/>
                            <a14:foregroundMark x1="84022" y1="97561" x2="95592" y2="83798"/>
                            <a14:foregroundMark x1="87052" y1="70035" x2="87052" y2="70035"/>
                            <a14:foregroundMark x1="96419" y1="83798" x2="95041" y2="4007"/>
                            <a14:foregroundMark x1="74656" y1="2091" x2="74656" y2="2091"/>
                            <a14:backgroundMark x1="95592" y1="90070" x2="98072" y2="90592"/>
                            <a14:backgroundMark x1="93939" y1="92857" x2="97521" y2="98955"/>
                            <a14:backgroundMark x1="91460" y1="98606" x2="94490" y2="98606"/>
                          </a14:backgroundRemoval>
                        </a14:imgEffect>
                      </a14:imgLayer>
                    </a14:imgProps>
                  </a:ext>
                </a:extLst>
              </a:blip>
              <a:srcRect r="3846"/>
              <a:stretch/>
            </p:blipFill>
            <p:spPr>
              <a:xfrm>
                <a:off x="3892289" y="3300682"/>
                <a:ext cx="1066675" cy="1754156"/>
              </a:xfrm>
              <a:prstGeom prst="rect">
                <a:avLst/>
              </a:prstGeom>
            </p:spPr>
          </p:pic>
          <p:sp>
            <p:nvSpPr>
              <p:cNvPr id="13" name="textruta 12">
                <a:extLst>
                  <a:ext uri="{FF2B5EF4-FFF2-40B4-BE49-F238E27FC236}">
                    <a16:creationId xmlns:a16="http://schemas.microsoft.com/office/drawing/2014/main" id="{6CD53872-6072-9A48-9F3C-FC3D27A1F224}"/>
                  </a:ext>
                </a:extLst>
              </p:cNvPr>
              <p:cNvSpPr txBox="1"/>
              <p:nvPr/>
            </p:nvSpPr>
            <p:spPr>
              <a:xfrm>
                <a:off x="4976777" y="3308846"/>
                <a:ext cx="6412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(cm)</a:t>
                </a:r>
              </a:p>
            </p:txBody>
          </p:sp>
          <p:sp>
            <p:nvSpPr>
              <p:cNvPr id="15" name="textruta 14">
                <a:extLst>
                  <a:ext uri="{FF2B5EF4-FFF2-40B4-BE49-F238E27FC236}">
                    <a16:creationId xmlns:a16="http://schemas.microsoft.com/office/drawing/2014/main" id="{087929B5-E8A8-164E-B791-D0CE68805352}"/>
                  </a:ext>
                </a:extLst>
              </p:cNvPr>
              <p:cNvSpPr txBox="1"/>
              <p:nvPr/>
            </p:nvSpPr>
            <p:spPr>
              <a:xfrm>
                <a:off x="4105016" y="4957780"/>
                <a:ext cx="6412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10</a:t>
                </a:r>
              </a:p>
            </p:txBody>
          </p:sp>
          <p:sp>
            <p:nvSpPr>
              <p:cNvPr id="16" name="textruta 15">
                <a:extLst>
                  <a:ext uri="{FF2B5EF4-FFF2-40B4-BE49-F238E27FC236}">
                    <a16:creationId xmlns:a16="http://schemas.microsoft.com/office/drawing/2014/main" id="{13A994C1-EF81-A447-8A6C-1B4FEC7446BD}"/>
                  </a:ext>
                </a:extLst>
              </p:cNvPr>
              <p:cNvSpPr txBox="1"/>
              <p:nvPr/>
            </p:nvSpPr>
            <p:spPr>
              <a:xfrm>
                <a:off x="4790469" y="4808238"/>
                <a:ext cx="6412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6,3</a:t>
                </a:r>
              </a:p>
            </p:txBody>
          </p:sp>
        </p:grpSp>
      </p:grpSp>
      <p:sp>
        <p:nvSpPr>
          <p:cNvPr id="22" name="textruta 21">
            <a:extLst>
              <a:ext uri="{FF2B5EF4-FFF2-40B4-BE49-F238E27FC236}">
                <a16:creationId xmlns:a16="http://schemas.microsoft.com/office/drawing/2014/main" id="{BAEF4874-3291-224A-B39F-BBEAE80867C5}"/>
              </a:ext>
            </a:extLst>
          </p:cNvPr>
          <p:cNvSpPr txBox="1"/>
          <p:nvPr/>
        </p:nvSpPr>
        <p:spPr>
          <a:xfrm>
            <a:off x="2824031" y="2684343"/>
            <a:ext cx="16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Volymen =  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A7C2613B-21E8-564A-88AF-987DE55E0955}"/>
              </a:ext>
            </a:extLst>
          </p:cNvPr>
          <p:cNvSpPr/>
          <p:nvPr/>
        </p:nvSpPr>
        <p:spPr>
          <a:xfrm>
            <a:off x="3865878" y="2697478"/>
            <a:ext cx="1853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cs typeface="Bradley Hand Bold"/>
              </a:rPr>
              <a:t>10 </a:t>
            </a:r>
            <a:r>
              <a:rPr lang="is-IS" dirty="0">
                <a:cs typeface="Bradley Hand Bold"/>
              </a:rPr>
              <a:t>∙ 6,</a:t>
            </a:r>
            <a:r>
              <a:rPr lang="sv-SE" dirty="0">
                <a:cs typeface="Bradley Hand Bold"/>
              </a:rPr>
              <a:t>3 </a:t>
            </a:r>
            <a:r>
              <a:rPr lang="is-IS" dirty="0">
                <a:cs typeface="Bradley Hand Bold"/>
              </a:rPr>
              <a:t>∙ </a:t>
            </a:r>
            <a:r>
              <a:rPr lang="sv-SE" dirty="0">
                <a:cs typeface="Bradley Hand Bold"/>
              </a:rPr>
              <a:t>16 cm</a:t>
            </a:r>
            <a:r>
              <a:rPr lang="sv-SE" baseline="30000" dirty="0">
                <a:cs typeface="Bradley Hand Bold"/>
              </a:rPr>
              <a:t>3</a:t>
            </a:r>
            <a:r>
              <a:rPr lang="sv-SE" dirty="0">
                <a:cs typeface="Bradley Hand Bold"/>
              </a:rPr>
              <a:t> </a:t>
            </a:r>
            <a:r>
              <a:rPr lang="is-IS" dirty="0">
                <a:cs typeface="Bradley Hand Bold"/>
              </a:rPr>
              <a:t>≈</a:t>
            </a:r>
            <a:endParaRPr lang="sv-SE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A74B3487-78D8-F642-8E56-E98CA77D83D7}"/>
              </a:ext>
            </a:extLst>
          </p:cNvPr>
          <p:cNvSpPr/>
          <p:nvPr/>
        </p:nvSpPr>
        <p:spPr>
          <a:xfrm>
            <a:off x="5651094" y="2704046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cs typeface="Bradley Hand Bold"/>
              </a:rPr>
              <a:t>1 000 cm</a:t>
            </a:r>
            <a:r>
              <a:rPr lang="sv-SE" baseline="30000" dirty="0">
                <a:cs typeface="Bradley Hand Bold"/>
              </a:rPr>
              <a:t>3</a:t>
            </a:r>
            <a:r>
              <a:rPr lang="sv-SE" dirty="0">
                <a:cs typeface="Bradley Hand Bold"/>
              </a:rPr>
              <a:t> =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61607EA1-20A5-C446-9C78-2F90CD48D4F5}"/>
              </a:ext>
            </a:extLst>
          </p:cNvPr>
          <p:cNvSpPr txBox="1"/>
          <p:nvPr/>
        </p:nvSpPr>
        <p:spPr>
          <a:xfrm>
            <a:off x="2699928" y="1110253"/>
            <a:ext cx="4350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Volym kan mätas i m</a:t>
            </a:r>
            <a:r>
              <a:rPr lang="sv-SE" baseline="30000" dirty="0"/>
              <a:t>3</a:t>
            </a:r>
            <a:r>
              <a:rPr lang="sv-SE" dirty="0"/>
              <a:t>, dm</a:t>
            </a:r>
            <a:r>
              <a:rPr lang="sv-SE" baseline="30000" dirty="0"/>
              <a:t>3</a:t>
            </a:r>
            <a:r>
              <a:rPr lang="sv-SE" dirty="0"/>
              <a:t>, cm</a:t>
            </a:r>
            <a:r>
              <a:rPr lang="sv-SE" baseline="30000" dirty="0"/>
              <a:t>3</a:t>
            </a:r>
            <a:r>
              <a:rPr lang="sv-SE" dirty="0"/>
              <a:t> och mm</a:t>
            </a:r>
            <a:r>
              <a:rPr lang="sv-SE" baseline="30000" dirty="0"/>
              <a:t>3</a:t>
            </a:r>
            <a:r>
              <a:rPr lang="sv-SE" dirty="0"/>
              <a:t>. 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C0EC0ECE-65E9-B142-9670-5B44946B3A8E}"/>
              </a:ext>
            </a:extLst>
          </p:cNvPr>
          <p:cNvSpPr txBox="1"/>
          <p:nvPr/>
        </p:nvSpPr>
        <p:spPr>
          <a:xfrm>
            <a:off x="650726" y="1517900"/>
            <a:ext cx="7842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Men volym kan också mätas i enheterna </a:t>
            </a:r>
          </a:p>
          <a:p>
            <a:pPr algn="ctr"/>
            <a:r>
              <a:rPr lang="sv-SE" dirty="0"/>
              <a:t>en </a:t>
            </a:r>
            <a:r>
              <a:rPr lang="sv-SE" i="1" dirty="0"/>
              <a:t>liter </a:t>
            </a:r>
            <a:r>
              <a:rPr lang="sv-SE" dirty="0"/>
              <a:t>(1 liter), en </a:t>
            </a:r>
            <a:r>
              <a:rPr lang="sv-SE" i="1" dirty="0"/>
              <a:t>deciliter </a:t>
            </a:r>
            <a:r>
              <a:rPr lang="sv-SE" dirty="0"/>
              <a:t>(1 dl), en </a:t>
            </a:r>
            <a:r>
              <a:rPr lang="sv-SE" i="1" dirty="0"/>
              <a:t>centiliter </a:t>
            </a:r>
            <a:r>
              <a:rPr lang="sv-SE" dirty="0"/>
              <a:t>(1 cl) och en </a:t>
            </a:r>
            <a:r>
              <a:rPr lang="sv-SE" i="1" dirty="0"/>
              <a:t>milliliter </a:t>
            </a:r>
            <a:r>
              <a:rPr lang="sv-SE" dirty="0"/>
              <a:t>(1 ml).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4A2221C7-462C-FE4B-936A-433E2A96F5D6}"/>
              </a:ext>
            </a:extLst>
          </p:cNvPr>
          <p:cNvSpPr/>
          <p:nvPr/>
        </p:nvSpPr>
        <p:spPr>
          <a:xfrm>
            <a:off x="6849940" y="2704046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80002"/>
                </a:solidFill>
                <a:cs typeface="Bradley Hand Bold"/>
              </a:rPr>
              <a:t>1 dm</a:t>
            </a:r>
            <a:r>
              <a:rPr lang="sv-SE" b="1" baseline="30000" dirty="0">
                <a:solidFill>
                  <a:srgbClr val="980002"/>
                </a:solidFill>
                <a:cs typeface="Bradley Hand Bold"/>
              </a:rPr>
              <a:t>3</a:t>
            </a:r>
            <a:endParaRPr lang="sv-SE" b="1" dirty="0">
              <a:solidFill>
                <a:srgbClr val="980002"/>
              </a:solidFill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7AA2B8B6-0084-2344-B811-7A230AC5DA1E}"/>
              </a:ext>
            </a:extLst>
          </p:cNvPr>
          <p:cNvSpPr txBox="1"/>
          <p:nvPr/>
        </p:nvSpPr>
        <p:spPr>
          <a:xfrm>
            <a:off x="2827063" y="3258044"/>
            <a:ext cx="526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Men mjölkpaketets volym är också lika med </a:t>
            </a:r>
            <a:r>
              <a:rPr lang="sv-SE" b="1" dirty="0">
                <a:solidFill>
                  <a:srgbClr val="980002"/>
                </a:solidFill>
              </a:rPr>
              <a:t>1 liter</a:t>
            </a:r>
            <a:r>
              <a:rPr lang="sv-SE" dirty="0"/>
              <a:t>. 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E5CC90D4-68DD-964A-83BE-7F7DFC28625A}"/>
              </a:ext>
            </a:extLst>
          </p:cNvPr>
          <p:cNvSpPr/>
          <p:nvPr/>
        </p:nvSpPr>
        <p:spPr>
          <a:xfrm>
            <a:off x="3865878" y="3653966"/>
            <a:ext cx="2392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cs typeface="Bradley Hand Bold"/>
              </a:rPr>
              <a:t>Alltså är </a:t>
            </a:r>
            <a:r>
              <a:rPr lang="sv-SE" b="1" dirty="0">
                <a:solidFill>
                  <a:srgbClr val="980002"/>
                </a:solidFill>
                <a:cs typeface="Bradley Hand Bold"/>
              </a:rPr>
              <a:t>1 dm</a:t>
            </a:r>
            <a:r>
              <a:rPr lang="sv-SE" b="1" baseline="30000" dirty="0">
                <a:solidFill>
                  <a:srgbClr val="980002"/>
                </a:solidFill>
                <a:cs typeface="Bradley Hand Bold"/>
              </a:rPr>
              <a:t>3</a:t>
            </a:r>
            <a:r>
              <a:rPr lang="sv-SE" b="1" dirty="0">
                <a:solidFill>
                  <a:srgbClr val="980002"/>
                </a:solidFill>
                <a:cs typeface="Bradley Hand Bold"/>
              </a:rPr>
              <a:t> = 1 liter</a:t>
            </a:r>
            <a:r>
              <a:rPr lang="sv-SE" dirty="0">
                <a:cs typeface="Bradley Hand Bold"/>
              </a:rPr>
              <a:t>.</a:t>
            </a:r>
            <a:endParaRPr lang="sv-SE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FEACA3F4-FEF6-DF44-A9BD-4076C0D820B1}"/>
              </a:ext>
            </a:extLst>
          </p:cNvPr>
          <p:cNvSpPr/>
          <p:nvPr/>
        </p:nvSpPr>
        <p:spPr>
          <a:xfrm>
            <a:off x="4039464" y="4073347"/>
            <a:ext cx="1895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cs typeface="Bradley Hand Bold"/>
              </a:rPr>
              <a:t>1 dm</a:t>
            </a:r>
            <a:r>
              <a:rPr lang="sv-SE" baseline="30000" dirty="0">
                <a:cs typeface="Bradley Hand Bold"/>
              </a:rPr>
              <a:t>3</a:t>
            </a:r>
            <a:r>
              <a:rPr lang="sv-SE" dirty="0">
                <a:cs typeface="Bradley Hand Bold"/>
              </a:rPr>
              <a:t> = 1 000 cm</a:t>
            </a:r>
            <a:r>
              <a:rPr lang="sv-SE" baseline="30000" dirty="0">
                <a:cs typeface="Bradley Hand Bold"/>
              </a:rPr>
              <a:t>3</a:t>
            </a:r>
            <a:endParaRPr lang="sv-SE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069C0074-A178-4340-A0FA-2B48A99D10ED}"/>
              </a:ext>
            </a:extLst>
          </p:cNvPr>
          <p:cNvSpPr/>
          <p:nvPr/>
        </p:nvSpPr>
        <p:spPr>
          <a:xfrm>
            <a:off x="4036052" y="4349795"/>
            <a:ext cx="1762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cs typeface="Bradley Hand Bold"/>
              </a:rPr>
              <a:t>1 liter = 1 000 ml</a:t>
            </a:r>
            <a:endParaRPr lang="sv-SE" dirty="0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45236947-615C-7147-BE01-18ECDFC2C023}"/>
              </a:ext>
            </a:extLst>
          </p:cNvPr>
          <p:cNvSpPr/>
          <p:nvPr/>
        </p:nvSpPr>
        <p:spPr>
          <a:xfrm>
            <a:off x="3912747" y="4773300"/>
            <a:ext cx="2319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cs typeface="Bradley Hand Bold"/>
              </a:rPr>
              <a:t>Alltså är </a:t>
            </a:r>
            <a:r>
              <a:rPr lang="sv-SE" b="1" dirty="0">
                <a:solidFill>
                  <a:srgbClr val="980002"/>
                </a:solidFill>
                <a:cs typeface="Bradley Hand Bold"/>
              </a:rPr>
              <a:t>1 cm</a:t>
            </a:r>
            <a:r>
              <a:rPr lang="sv-SE" b="1" baseline="30000" dirty="0">
                <a:solidFill>
                  <a:srgbClr val="980002"/>
                </a:solidFill>
                <a:cs typeface="Bradley Hand Bold"/>
              </a:rPr>
              <a:t>3</a:t>
            </a:r>
            <a:r>
              <a:rPr lang="sv-SE" b="1" dirty="0">
                <a:solidFill>
                  <a:srgbClr val="980002"/>
                </a:solidFill>
                <a:cs typeface="Bradley Hand Bold"/>
              </a:rPr>
              <a:t> = 1 ml</a:t>
            </a:r>
            <a:r>
              <a:rPr lang="sv-SE" b="1" dirty="0"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.</a:t>
            </a:r>
            <a:r>
              <a:rPr lang="sv-SE" dirty="0">
                <a:solidFill>
                  <a:srgbClr val="980002"/>
                </a:solidFill>
                <a:cs typeface="Bradley Hand Bold"/>
              </a:rPr>
              <a:t> </a:t>
            </a:r>
            <a:endParaRPr lang="sv-SE" dirty="0">
              <a:solidFill>
                <a:srgbClr val="980002"/>
              </a:solidFill>
            </a:endParaRPr>
          </a:p>
        </p:txBody>
      </p:sp>
      <p:pic>
        <p:nvPicPr>
          <p:cNvPr id="35" name="Bildobjekt 34">
            <a:extLst>
              <a:ext uri="{FF2B5EF4-FFF2-40B4-BE49-F238E27FC236}">
                <a16:creationId xmlns:a16="http://schemas.microsoft.com/office/drawing/2014/main" id="{8A7E5DEC-C00A-7946-8C07-159AC3356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043" y="5639077"/>
            <a:ext cx="1428736" cy="799473"/>
          </a:xfrm>
          <a:prstGeom prst="rect">
            <a:avLst/>
          </a:prstGeom>
          <a:ln w="28575">
            <a:solidFill>
              <a:srgbClr val="980002"/>
            </a:solidFill>
          </a:ln>
        </p:spPr>
      </p:pic>
    </p:spTree>
    <p:extLst>
      <p:ext uri="{BB962C8B-B14F-4D97-AF65-F5344CB8AC3E}">
        <p14:creationId xmlns:p14="http://schemas.microsoft.com/office/powerpoint/2010/main" val="91071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848214" y="377425"/>
            <a:ext cx="73590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Skriv volymerna i kubikdecimeter. </a:t>
            </a:r>
          </a:p>
          <a:p>
            <a:endParaRPr lang="sv-SE" dirty="0"/>
          </a:p>
          <a:p>
            <a:r>
              <a:rPr lang="sv-SE" dirty="0"/>
              <a:t>a) 1 500 cm</a:t>
            </a:r>
            <a:r>
              <a:rPr lang="sv-SE" baseline="30000" dirty="0"/>
              <a:t>3		</a:t>
            </a:r>
            <a:r>
              <a:rPr lang="sv-SE" dirty="0"/>
              <a:t>b) 600 cm</a:t>
            </a:r>
            <a:r>
              <a:rPr lang="sv-SE" baseline="30000" dirty="0"/>
              <a:t>3		</a:t>
            </a:r>
            <a:r>
              <a:rPr lang="sv-SE" dirty="0"/>
              <a:t>c) 0,3 m</a:t>
            </a:r>
            <a:r>
              <a:rPr lang="sv-SE" baseline="30000" dirty="0"/>
              <a:t>3	</a:t>
            </a:r>
            <a:r>
              <a:rPr lang="sv-SE" dirty="0"/>
              <a:t>	d)  12 500 mm</a:t>
            </a:r>
            <a:r>
              <a:rPr lang="sv-SE" baseline="30000" dirty="0"/>
              <a:t>3</a:t>
            </a:r>
            <a:r>
              <a:rPr lang="sv-SE" dirty="0"/>
              <a:t>  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386846" y="1619154"/>
            <a:ext cx="45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a)  </a:t>
            </a:r>
          </a:p>
        </p:txBody>
      </p:sp>
      <p:sp>
        <p:nvSpPr>
          <p:cNvPr id="12" name="Rektangel 11"/>
          <p:cNvSpPr/>
          <p:nvPr/>
        </p:nvSpPr>
        <p:spPr>
          <a:xfrm>
            <a:off x="1737622" y="1619154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1 500 cm</a:t>
            </a:r>
            <a:r>
              <a:rPr lang="sv-SE" baseline="30000" dirty="0">
                <a:latin typeface="Bradley Hand" pitchFamily="2" charset="77"/>
              </a:rPr>
              <a:t>3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is-IS" dirty="0">
                <a:latin typeface="Bradley Hand" pitchFamily="2" charset="77"/>
                <a:cs typeface="Bradley Hand Bold"/>
              </a:rPr>
              <a:t> 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3001111" y="1597676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1,5 dm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A96F631F-4F21-5C41-8FF3-CCADCC4D756A}"/>
              </a:ext>
            </a:extLst>
          </p:cNvPr>
          <p:cNvSpPr txBox="1"/>
          <p:nvPr/>
        </p:nvSpPr>
        <p:spPr>
          <a:xfrm>
            <a:off x="1386846" y="1988486"/>
            <a:ext cx="49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b)  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1ECEB4B-3098-B448-AF81-285761A1FB7B}"/>
              </a:ext>
            </a:extLst>
          </p:cNvPr>
          <p:cNvSpPr/>
          <p:nvPr/>
        </p:nvSpPr>
        <p:spPr>
          <a:xfrm>
            <a:off x="1742529" y="1969671"/>
            <a:ext cx="1276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600 cm</a:t>
            </a:r>
            <a:r>
              <a:rPr lang="sv-SE" baseline="30000" dirty="0">
                <a:latin typeface="Bradley Hand" pitchFamily="2" charset="77"/>
              </a:rPr>
              <a:t>3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is-IS" dirty="0">
                <a:latin typeface="Bradley Hand" pitchFamily="2" charset="77"/>
                <a:cs typeface="Bradley Hand Bold"/>
              </a:rPr>
              <a:t> 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CC0FAB2A-5C77-DC45-9AEE-0C2A3C72BD73}"/>
              </a:ext>
            </a:extLst>
          </p:cNvPr>
          <p:cNvSpPr/>
          <p:nvPr/>
        </p:nvSpPr>
        <p:spPr>
          <a:xfrm>
            <a:off x="2813678" y="1968690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0,6 dm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2A947C12-C3E1-3D44-A0BA-008E5DF643CA}"/>
              </a:ext>
            </a:extLst>
          </p:cNvPr>
          <p:cNvSpPr txBox="1"/>
          <p:nvPr/>
        </p:nvSpPr>
        <p:spPr>
          <a:xfrm>
            <a:off x="1386846" y="2371121"/>
            <a:ext cx="49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c)  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5B9CF36A-C712-B540-AEAE-44CFD59EDE0D}"/>
              </a:ext>
            </a:extLst>
          </p:cNvPr>
          <p:cNvSpPr/>
          <p:nvPr/>
        </p:nvSpPr>
        <p:spPr>
          <a:xfrm>
            <a:off x="1742529" y="2385766"/>
            <a:ext cx="1104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0,3 m</a:t>
            </a:r>
            <a:r>
              <a:rPr lang="sv-SE" baseline="30000" dirty="0">
                <a:latin typeface="Bradley Hand" pitchFamily="2" charset="77"/>
              </a:rPr>
              <a:t>3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is-IS" dirty="0">
                <a:latin typeface="Bradley Hand" pitchFamily="2" charset="77"/>
                <a:cs typeface="Bradley Hand Bold"/>
              </a:rPr>
              <a:t> 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A3C68926-4AAB-FA4E-AB09-68770D7BBC73}"/>
              </a:ext>
            </a:extLst>
          </p:cNvPr>
          <p:cNvSpPr/>
          <p:nvPr/>
        </p:nvSpPr>
        <p:spPr>
          <a:xfrm>
            <a:off x="2635280" y="2367011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300 dm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6CA8444A-8435-2B46-9FAB-88AAE6560DC3}"/>
              </a:ext>
            </a:extLst>
          </p:cNvPr>
          <p:cNvSpPr txBox="1"/>
          <p:nvPr/>
        </p:nvSpPr>
        <p:spPr>
          <a:xfrm>
            <a:off x="1386846" y="2722980"/>
            <a:ext cx="49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d)  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35C2E90C-7574-3E4B-A554-9E613FBC9BAB}"/>
              </a:ext>
            </a:extLst>
          </p:cNvPr>
          <p:cNvSpPr/>
          <p:nvPr/>
        </p:nvSpPr>
        <p:spPr>
          <a:xfrm>
            <a:off x="1737622" y="2739039"/>
            <a:ext cx="2353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12 500 mm</a:t>
            </a:r>
            <a:r>
              <a:rPr lang="sv-SE" baseline="30000" dirty="0">
                <a:latin typeface="Bradley Hand" pitchFamily="2" charset="77"/>
              </a:rPr>
              <a:t>3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is-IS" dirty="0">
                <a:latin typeface="Bradley Hand" pitchFamily="2" charset="77"/>
                <a:cs typeface="Bradley Hand Bold"/>
              </a:rPr>
              <a:t> 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2A1B8FF-F641-0E48-9B36-13B4F295AC49}"/>
              </a:ext>
            </a:extLst>
          </p:cNvPr>
          <p:cNvSpPr/>
          <p:nvPr/>
        </p:nvSpPr>
        <p:spPr>
          <a:xfrm>
            <a:off x="3247540" y="2740453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0,0125 dm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A75ADAB9-7D8A-0242-B76F-FA3ACC5734F9}"/>
              </a:ext>
            </a:extLst>
          </p:cNvPr>
          <p:cNvSpPr/>
          <p:nvPr/>
        </p:nvSpPr>
        <p:spPr>
          <a:xfrm>
            <a:off x="1022242" y="3349122"/>
            <a:ext cx="73590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Skriv volymerna i liter. </a:t>
            </a:r>
          </a:p>
          <a:p>
            <a:endParaRPr lang="sv-SE" dirty="0"/>
          </a:p>
          <a:p>
            <a:r>
              <a:rPr lang="sv-SE" dirty="0"/>
              <a:t>a) 4 dm</a:t>
            </a:r>
            <a:r>
              <a:rPr lang="sv-SE" baseline="30000" dirty="0"/>
              <a:t>3		</a:t>
            </a:r>
            <a:r>
              <a:rPr lang="sv-SE" dirty="0"/>
              <a:t>b) 1,5 m</a:t>
            </a:r>
            <a:r>
              <a:rPr lang="sv-SE" baseline="30000" dirty="0"/>
              <a:t>3		</a:t>
            </a:r>
            <a:r>
              <a:rPr lang="sv-SE" dirty="0"/>
              <a:t>c) 240 cm</a:t>
            </a:r>
            <a:r>
              <a:rPr lang="sv-SE" baseline="30000" dirty="0"/>
              <a:t>3	    </a:t>
            </a:r>
            <a:r>
              <a:rPr lang="sv-SE" dirty="0"/>
              <a:t>d) 330 000 mm</a:t>
            </a:r>
            <a:r>
              <a:rPr lang="sv-SE" baseline="30000" dirty="0"/>
              <a:t>3</a:t>
            </a:r>
            <a:r>
              <a:rPr lang="sv-SE" dirty="0"/>
              <a:t>  </a:t>
            </a: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57FC4A03-02B1-364B-94DE-BC50952751A8}"/>
              </a:ext>
            </a:extLst>
          </p:cNvPr>
          <p:cNvSpPr txBox="1"/>
          <p:nvPr/>
        </p:nvSpPr>
        <p:spPr>
          <a:xfrm>
            <a:off x="1385613" y="4604154"/>
            <a:ext cx="45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a)  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E36EE79-5E06-2445-A422-D5A04C461133}"/>
              </a:ext>
            </a:extLst>
          </p:cNvPr>
          <p:cNvSpPr/>
          <p:nvPr/>
        </p:nvSpPr>
        <p:spPr>
          <a:xfrm>
            <a:off x="1726366" y="4604154"/>
            <a:ext cx="1055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4 dm</a:t>
            </a:r>
            <a:r>
              <a:rPr lang="sv-SE" baseline="30000" dirty="0">
                <a:latin typeface="Bradley Hand" pitchFamily="2" charset="77"/>
              </a:rPr>
              <a:t>3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is-IS" dirty="0">
                <a:latin typeface="Bradley Hand" pitchFamily="2" charset="77"/>
                <a:cs typeface="Bradley Hand Bold"/>
              </a:rPr>
              <a:t> 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7C6E0102-8140-074E-90FF-4CA15D9F9BA0}"/>
              </a:ext>
            </a:extLst>
          </p:cNvPr>
          <p:cNvSpPr/>
          <p:nvPr/>
        </p:nvSpPr>
        <p:spPr>
          <a:xfrm>
            <a:off x="2602604" y="4587580"/>
            <a:ext cx="7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 liter</a:t>
            </a:r>
            <a:endParaRPr lang="sv-SE" dirty="0"/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6E1D88A3-66A0-B048-B53C-090454FF80E7}"/>
              </a:ext>
            </a:extLst>
          </p:cNvPr>
          <p:cNvSpPr txBox="1"/>
          <p:nvPr/>
        </p:nvSpPr>
        <p:spPr>
          <a:xfrm>
            <a:off x="1385612" y="4935856"/>
            <a:ext cx="45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b)  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EEE0BF49-7A65-7547-AC89-E523D4AD2667}"/>
              </a:ext>
            </a:extLst>
          </p:cNvPr>
          <p:cNvSpPr/>
          <p:nvPr/>
        </p:nvSpPr>
        <p:spPr>
          <a:xfrm>
            <a:off x="1767375" y="4935856"/>
            <a:ext cx="1103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1,5 m</a:t>
            </a:r>
            <a:r>
              <a:rPr lang="sv-SE" baseline="30000" dirty="0">
                <a:latin typeface="Bradley Hand" pitchFamily="2" charset="77"/>
              </a:rPr>
              <a:t>3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is-IS" dirty="0">
                <a:latin typeface="Bradley Hand" pitchFamily="2" charset="77"/>
                <a:cs typeface="Bradley Hand Bold"/>
              </a:rPr>
              <a:t> 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1F611480-1A9C-F744-8F79-4FA3AC3EBBC9}"/>
              </a:ext>
            </a:extLst>
          </p:cNvPr>
          <p:cNvSpPr/>
          <p:nvPr/>
        </p:nvSpPr>
        <p:spPr>
          <a:xfrm>
            <a:off x="2677135" y="4907635"/>
            <a:ext cx="148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1 500 dm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E9C87D8B-C8F5-384E-BA5A-A43EC6ACA29C}"/>
              </a:ext>
            </a:extLst>
          </p:cNvPr>
          <p:cNvSpPr/>
          <p:nvPr/>
        </p:nvSpPr>
        <p:spPr>
          <a:xfrm>
            <a:off x="3968949" y="4885254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1 500 liter</a:t>
            </a:r>
            <a:endParaRPr lang="sv-SE" dirty="0"/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F1066F02-E167-AA41-9833-B866B305D094}"/>
              </a:ext>
            </a:extLst>
          </p:cNvPr>
          <p:cNvSpPr txBox="1"/>
          <p:nvPr/>
        </p:nvSpPr>
        <p:spPr>
          <a:xfrm>
            <a:off x="1409337" y="5281894"/>
            <a:ext cx="45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c)  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85411685-77DE-0E44-BFC7-357585853C0C}"/>
              </a:ext>
            </a:extLst>
          </p:cNvPr>
          <p:cNvSpPr/>
          <p:nvPr/>
        </p:nvSpPr>
        <p:spPr>
          <a:xfrm>
            <a:off x="1808384" y="5293541"/>
            <a:ext cx="1292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240 cm</a:t>
            </a:r>
            <a:r>
              <a:rPr lang="sv-SE" baseline="30000" dirty="0">
                <a:latin typeface="Bradley Hand" pitchFamily="2" charset="77"/>
              </a:rPr>
              <a:t>3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is-IS" dirty="0">
                <a:latin typeface="Bradley Hand" pitchFamily="2" charset="77"/>
                <a:cs typeface="Bradley Hand Bold"/>
              </a:rPr>
              <a:t> 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10EDB520-DDCD-2C43-B67B-D9470AAD4E11}"/>
              </a:ext>
            </a:extLst>
          </p:cNvPr>
          <p:cNvSpPr/>
          <p:nvPr/>
        </p:nvSpPr>
        <p:spPr>
          <a:xfrm>
            <a:off x="2913881" y="5276853"/>
            <a:ext cx="1175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240 ml </a:t>
            </a:r>
            <a:r>
              <a:rPr lang="sv-SE" dirty="0">
                <a:cs typeface="Bradley Hand Bold"/>
              </a:rPr>
              <a:t>=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67028655-C2CD-FD4C-BD43-F24D18ED5709}"/>
              </a:ext>
            </a:extLst>
          </p:cNvPr>
          <p:cNvSpPr/>
          <p:nvPr/>
        </p:nvSpPr>
        <p:spPr>
          <a:xfrm>
            <a:off x="3895730" y="5260165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0,24 liter</a:t>
            </a:r>
            <a:endParaRPr lang="sv-SE" dirty="0"/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F2704E5C-B84C-5E47-9CCF-97A8A287B947}"/>
              </a:ext>
            </a:extLst>
          </p:cNvPr>
          <p:cNvSpPr txBox="1"/>
          <p:nvPr/>
        </p:nvSpPr>
        <p:spPr>
          <a:xfrm>
            <a:off x="1409336" y="5651226"/>
            <a:ext cx="45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d)  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450EAF9A-14F5-3D43-9A11-3A7C1914B5E0}"/>
              </a:ext>
            </a:extLst>
          </p:cNvPr>
          <p:cNvSpPr/>
          <p:nvPr/>
        </p:nvSpPr>
        <p:spPr>
          <a:xfrm>
            <a:off x="1818468" y="5646070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330 000 mm</a:t>
            </a:r>
            <a:r>
              <a:rPr lang="sv-SE" baseline="30000" dirty="0">
                <a:latin typeface="Bradley Hand" pitchFamily="2" charset="77"/>
              </a:rPr>
              <a:t>3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is-IS" dirty="0">
                <a:latin typeface="Bradley Hand" pitchFamily="2" charset="77"/>
                <a:cs typeface="Bradley Hand Bold"/>
              </a:rPr>
              <a:t> 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5A626EAD-B664-C941-A05D-A66AFCDCA5E8}"/>
              </a:ext>
            </a:extLst>
          </p:cNvPr>
          <p:cNvSpPr/>
          <p:nvPr/>
        </p:nvSpPr>
        <p:spPr>
          <a:xfrm>
            <a:off x="3441212" y="5623689"/>
            <a:ext cx="1282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330 cm</a:t>
            </a:r>
            <a:r>
              <a:rPr lang="sv-SE" baseline="30000" dirty="0">
                <a:latin typeface="Bradley Hand" pitchFamily="2" charset="77"/>
              </a:rPr>
              <a:t>3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is-IS" dirty="0">
                <a:latin typeface="Bradley Hand" pitchFamily="2" charset="77"/>
                <a:cs typeface="Bradley Hand Bold"/>
              </a:rPr>
              <a:t> 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E4460A20-0ED4-5344-8D02-0F8B57520CC5}"/>
              </a:ext>
            </a:extLst>
          </p:cNvPr>
          <p:cNvSpPr/>
          <p:nvPr/>
        </p:nvSpPr>
        <p:spPr>
          <a:xfrm>
            <a:off x="4557790" y="5602169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330 ml </a:t>
            </a:r>
            <a:r>
              <a:rPr lang="sv-SE" dirty="0">
                <a:cs typeface="Bradley Hand Bold"/>
              </a:rPr>
              <a:t>=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A0332779-3DEC-CB4E-B2AA-9C996B3AB9B3}"/>
              </a:ext>
            </a:extLst>
          </p:cNvPr>
          <p:cNvSpPr/>
          <p:nvPr/>
        </p:nvSpPr>
        <p:spPr>
          <a:xfrm>
            <a:off x="5519061" y="5602169"/>
            <a:ext cx="1117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0,33 liter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58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P spid="13" grpId="0"/>
      <p:bldP spid="26" grpId="0"/>
      <p:bldP spid="27" grpId="0"/>
      <p:bldP spid="2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2410471" y="2558801"/>
            <a:ext cx="55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h: </a:t>
            </a:r>
          </a:p>
        </p:txBody>
      </p:sp>
      <p:sp>
        <p:nvSpPr>
          <p:cNvPr id="12" name="Rektangel 11"/>
          <p:cNvSpPr/>
          <p:nvPr/>
        </p:nvSpPr>
        <p:spPr>
          <a:xfrm>
            <a:off x="2688823" y="2171681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9 </a:t>
            </a:r>
            <a:r>
              <a:rPr lang="is-IS" dirty="0">
                <a:latin typeface="Bradley Hand Bold"/>
                <a:cs typeface="Bradley Hand Bold"/>
              </a:rPr>
              <a:t>∙ </a:t>
            </a:r>
            <a:r>
              <a:rPr lang="sv-SE" dirty="0">
                <a:latin typeface="Bradley Hand Bold"/>
                <a:cs typeface="Bradley Hand Bold"/>
              </a:rPr>
              <a:t>5 cm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2638727" y="2558801"/>
            <a:ext cx="814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15 cm</a:t>
            </a:r>
            <a:endParaRPr lang="sv-SE" dirty="0"/>
          </a:p>
        </p:txBody>
      </p:sp>
      <p:sp>
        <p:nvSpPr>
          <p:cNvPr id="14" name="Rektangel 13"/>
          <p:cNvSpPr/>
          <p:nvPr/>
        </p:nvSpPr>
        <p:spPr>
          <a:xfrm>
            <a:off x="3831906" y="2183527"/>
            <a:ext cx="93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45 cm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1591369" y="2982905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Volymen:</a:t>
            </a:r>
          </a:p>
        </p:txBody>
      </p:sp>
      <p:sp>
        <p:nvSpPr>
          <p:cNvPr id="31" name="Rektangel 30"/>
          <p:cNvSpPr/>
          <p:nvPr/>
        </p:nvSpPr>
        <p:spPr>
          <a:xfrm>
            <a:off x="2618097" y="2988870"/>
            <a:ext cx="1847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45 </a:t>
            </a:r>
            <a:r>
              <a:rPr lang="fi-FI" dirty="0"/>
              <a:t>∙  </a:t>
            </a:r>
            <a:r>
              <a:rPr lang="fi-FI" dirty="0">
                <a:latin typeface="Bradley Hand Bold"/>
                <a:cs typeface="Bradley Hand Bold"/>
              </a:rPr>
              <a:t>15 cm</a:t>
            </a:r>
            <a:r>
              <a:rPr lang="fi-FI" baseline="30000" dirty="0">
                <a:latin typeface="Bradley Hand Bold"/>
                <a:cs typeface="Bradley Hand Bold"/>
              </a:rPr>
              <a:t>3</a:t>
            </a:r>
            <a:r>
              <a:rPr lang="fi-FI" dirty="0">
                <a:latin typeface="Bradley Hand Bold"/>
                <a:cs typeface="Bradley Hand Bold"/>
              </a:rPr>
              <a:t> </a:t>
            </a:r>
            <a:r>
              <a:rPr lang="fi-FI" dirty="0">
                <a:cs typeface="Bradley Hand Bold"/>
              </a:rPr>
              <a:t>=</a:t>
            </a:r>
            <a:endParaRPr lang="sv-SE" dirty="0">
              <a:cs typeface="Bradley Hand Bold"/>
            </a:endParaRPr>
          </a:p>
        </p:txBody>
      </p:sp>
      <p:sp>
        <p:nvSpPr>
          <p:cNvPr id="32" name="textruta 31"/>
          <p:cNvSpPr txBox="1"/>
          <p:nvPr/>
        </p:nvSpPr>
        <p:spPr>
          <a:xfrm>
            <a:off x="4076179" y="2987145"/>
            <a:ext cx="16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675 cm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r>
              <a:rPr lang="is-IS" dirty="0">
                <a:cs typeface="Bradley Hand Bold"/>
              </a:rPr>
              <a:t>≈</a:t>
            </a:r>
            <a:r>
              <a:rPr lang="sv-SE" dirty="0">
                <a:cs typeface="Bradley Hand Bold"/>
              </a:rPr>
              <a:t> 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1942005" y="3837366"/>
            <a:ext cx="426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Volymen är 0,7 liter.</a:t>
            </a:r>
          </a:p>
        </p:txBody>
      </p:sp>
      <p:sp>
        <p:nvSpPr>
          <p:cNvPr id="38" name="Rektangel 37"/>
          <p:cNvSpPr/>
          <p:nvPr/>
        </p:nvSpPr>
        <p:spPr>
          <a:xfrm>
            <a:off x="2319812" y="1759328"/>
            <a:ext cx="1210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B </a:t>
            </a:r>
            <a:r>
              <a:rPr lang="fi-FI" dirty="0"/>
              <a:t>∙</a:t>
            </a:r>
            <a:r>
              <a:rPr lang="fi-FI" dirty="0">
                <a:latin typeface="Bradley Hand Bold"/>
                <a:cs typeface="Bradley Hand Bold"/>
              </a:rPr>
              <a:t> h   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F086F492-B45C-8C46-8B05-B69178FDBEB2}"/>
              </a:ext>
            </a:extLst>
          </p:cNvPr>
          <p:cNvSpPr txBox="1"/>
          <p:nvPr/>
        </p:nvSpPr>
        <p:spPr>
          <a:xfrm>
            <a:off x="1656856" y="2171681"/>
            <a:ext cx="16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Basytan: 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B44A87EF-FC06-F542-885F-85D43FC139FF}"/>
              </a:ext>
            </a:extLst>
          </p:cNvPr>
          <p:cNvSpPr/>
          <p:nvPr/>
        </p:nvSpPr>
        <p:spPr>
          <a:xfrm>
            <a:off x="5213347" y="2985420"/>
            <a:ext cx="1109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700 ml </a:t>
            </a:r>
            <a:r>
              <a:rPr lang="sv-SE" dirty="0">
                <a:cs typeface="Bradley Hand Bold"/>
              </a:rPr>
              <a:t>=</a:t>
            </a:r>
            <a:endParaRPr lang="sv-SE" dirty="0"/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99F20228-8A67-1544-BB1E-A7B5568C3126}"/>
              </a:ext>
            </a:extLst>
          </p:cNvPr>
          <p:cNvGrpSpPr/>
          <p:nvPr/>
        </p:nvGrpSpPr>
        <p:grpSpPr>
          <a:xfrm>
            <a:off x="1942005" y="227332"/>
            <a:ext cx="5924649" cy="2134542"/>
            <a:chOff x="1942005" y="227332"/>
            <a:chExt cx="5924649" cy="2134542"/>
          </a:xfrm>
        </p:grpSpPr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5429E358-60D2-7843-B8A7-F552C7FF97B8}"/>
                </a:ext>
              </a:extLst>
            </p:cNvPr>
            <p:cNvGrpSpPr/>
            <p:nvPr/>
          </p:nvGrpSpPr>
          <p:grpSpPr>
            <a:xfrm>
              <a:off x="1942005" y="752708"/>
              <a:ext cx="3855343" cy="646331"/>
              <a:chOff x="995626" y="284091"/>
              <a:chExt cx="3855343" cy="646331"/>
            </a:xfrm>
          </p:grpSpPr>
          <p:sp>
            <p:nvSpPr>
              <p:cNvPr id="3" name="Rektangel 2"/>
              <p:cNvSpPr/>
              <p:nvPr/>
            </p:nvSpPr>
            <p:spPr>
              <a:xfrm>
                <a:off x="1373433" y="284091"/>
                <a:ext cx="347753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Hur stor volym har förpackningen? </a:t>
                </a:r>
              </a:p>
              <a:p>
                <a:r>
                  <a:rPr lang="sv-SE" dirty="0"/>
                  <a:t>Avrunda till tiondels liter. </a:t>
                </a:r>
              </a:p>
            </p:txBody>
          </p:sp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EB6011AF-1D77-6F4E-BACB-9682454336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95626" y="324519"/>
                <a:ext cx="344414" cy="433487"/>
              </a:xfrm>
              <a:prstGeom prst="rect">
                <a:avLst/>
              </a:prstGeom>
            </p:spPr>
          </p:pic>
        </p:grpSp>
        <p:grpSp>
          <p:nvGrpSpPr>
            <p:cNvPr id="19" name="Grupp 18">
              <a:extLst>
                <a:ext uri="{FF2B5EF4-FFF2-40B4-BE49-F238E27FC236}">
                  <a16:creationId xmlns:a16="http://schemas.microsoft.com/office/drawing/2014/main" id="{205B02CC-60B2-994C-BBC2-030B5DB65FA3}"/>
                </a:ext>
              </a:extLst>
            </p:cNvPr>
            <p:cNvGrpSpPr/>
            <p:nvPr/>
          </p:nvGrpSpPr>
          <p:grpSpPr>
            <a:xfrm>
              <a:off x="5938660" y="227332"/>
              <a:ext cx="1927994" cy="2134542"/>
              <a:chOff x="4900361" y="758006"/>
              <a:chExt cx="1927994" cy="2134542"/>
            </a:xfrm>
          </p:grpSpPr>
          <p:pic>
            <p:nvPicPr>
              <p:cNvPr id="18" name="Bildobjekt 17">
                <a:extLst>
                  <a:ext uri="{FF2B5EF4-FFF2-40B4-BE49-F238E27FC236}">
                    <a16:creationId xmlns:a16="http://schemas.microsoft.com/office/drawing/2014/main" id="{DA06EB0C-F554-194F-9F22-03EE1CCDE0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00361" y="758006"/>
                <a:ext cx="1089571" cy="1885936"/>
              </a:xfrm>
              <a:prstGeom prst="rect">
                <a:avLst/>
              </a:prstGeom>
            </p:spPr>
          </p:pic>
          <p:grpSp>
            <p:nvGrpSpPr>
              <p:cNvPr id="51" name="Grupp 50">
                <a:extLst>
                  <a:ext uri="{FF2B5EF4-FFF2-40B4-BE49-F238E27FC236}">
                    <a16:creationId xmlns:a16="http://schemas.microsoft.com/office/drawing/2014/main" id="{A1360FA9-0063-BC4F-ADAB-C011D63AE75A}"/>
                  </a:ext>
                </a:extLst>
              </p:cNvPr>
              <p:cNvGrpSpPr/>
              <p:nvPr/>
            </p:nvGrpSpPr>
            <p:grpSpPr>
              <a:xfrm>
                <a:off x="5224731" y="903922"/>
                <a:ext cx="1603624" cy="1988626"/>
                <a:chOff x="3820421" y="3333340"/>
                <a:chExt cx="1603624" cy="1988626"/>
              </a:xfrm>
            </p:grpSpPr>
            <p:sp>
              <p:nvSpPr>
                <p:cNvPr id="52" name="textruta 51">
                  <a:extLst>
                    <a:ext uri="{FF2B5EF4-FFF2-40B4-BE49-F238E27FC236}">
                      <a16:creationId xmlns:a16="http://schemas.microsoft.com/office/drawing/2014/main" id="{2CB119FD-B724-5E41-8186-27CCDDA70CD7}"/>
                    </a:ext>
                  </a:extLst>
                </p:cNvPr>
                <p:cNvSpPr txBox="1"/>
                <p:nvPr/>
              </p:nvSpPr>
              <p:spPr>
                <a:xfrm>
                  <a:off x="4494726" y="3865473"/>
                  <a:ext cx="4213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15</a:t>
                  </a:r>
                </a:p>
              </p:txBody>
            </p:sp>
            <p:grpSp>
              <p:nvGrpSpPr>
                <p:cNvPr id="53" name="Grupp 52">
                  <a:extLst>
                    <a:ext uri="{FF2B5EF4-FFF2-40B4-BE49-F238E27FC236}">
                      <a16:creationId xmlns:a16="http://schemas.microsoft.com/office/drawing/2014/main" id="{24E006F8-C6EF-6B44-900C-97C36987C278}"/>
                    </a:ext>
                  </a:extLst>
                </p:cNvPr>
                <p:cNvGrpSpPr/>
                <p:nvPr/>
              </p:nvGrpSpPr>
              <p:grpSpPr>
                <a:xfrm>
                  <a:off x="3820421" y="3333340"/>
                  <a:ext cx="1603624" cy="1988626"/>
                  <a:chOff x="4148674" y="3294854"/>
                  <a:chExt cx="1603624" cy="1988626"/>
                </a:xfrm>
              </p:grpSpPr>
              <p:sp>
                <p:nvSpPr>
                  <p:cNvPr id="55" name="textruta 54">
                    <a:extLst>
                      <a:ext uri="{FF2B5EF4-FFF2-40B4-BE49-F238E27FC236}">
                        <a16:creationId xmlns:a16="http://schemas.microsoft.com/office/drawing/2014/main" id="{CFDCFF2F-000B-D643-B69A-A2F372416CF7}"/>
                      </a:ext>
                    </a:extLst>
                  </p:cNvPr>
                  <p:cNvSpPr txBox="1"/>
                  <p:nvPr/>
                </p:nvSpPr>
                <p:spPr>
                  <a:xfrm>
                    <a:off x="5111079" y="3294854"/>
                    <a:ext cx="64121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/>
                      <a:t>(cm)</a:t>
                    </a:r>
                  </a:p>
                </p:txBody>
              </p:sp>
              <p:sp>
                <p:nvSpPr>
                  <p:cNvPr id="56" name="textruta 55">
                    <a:extLst>
                      <a:ext uri="{FF2B5EF4-FFF2-40B4-BE49-F238E27FC236}">
                        <a16:creationId xmlns:a16="http://schemas.microsoft.com/office/drawing/2014/main" id="{7A0D6038-6983-A749-946D-FCDB6AFA8FBA}"/>
                      </a:ext>
                    </a:extLst>
                  </p:cNvPr>
                  <p:cNvSpPr txBox="1"/>
                  <p:nvPr/>
                </p:nvSpPr>
                <p:spPr>
                  <a:xfrm>
                    <a:off x="4148674" y="4914148"/>
                    <a:ext cx="35808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/>
                      <a:t>9</a:t>
                    </a:r>
                  </a:p>
                </p:txBody>
              </p:sp>
              <p:sp>
                <p:nvSpPr>
                  <p:cNvPr id="57" name="textruta 56">
                    <a:extLst>
                      <a:ext uri="{FF2B5EF4-FFF2-40B4-BE49-F238E27FC236}">
                        <a16:creationId xmlns:a16="http://schemas.microsoft.com/office/drawing/2014/main" id="{4FF66DB5-C9F4-9641-9C66-764F1548EDCE}"/>
                      </a:ext>
                    </a:extLst>
                  </p:cNvPr>
                  <p:cNvSpPr txBox="1"/>
                  <p:nvPr/>
                </p:nvSpPr>
                <p:spPr>
                  <a:xfrm>
                    <a:off x="4790469" y="4729482"/>
                    <a:ext cx="3327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/>
                      <a:t>5</a:t>
                    </a:r>
                  </a:p>
                </p:txBody>
              </p:sp>
            </p:grpSp>
          </p:grpSp>
        </p:grpSp>
      </p:grpSp>
      <p:sp>
        <p:nvSpPr>
          <p:cNvPr id="58" name="Rektangel 57">
            <a:extLst>
              <a:ext uri="{FF2B5EF4-FFF2-40B4-BE49-F238E27FC236}">
                <a16:creationId xmlns:a16="http://schemas.microsoft.com/office/drawing/2014/main" id="{F5D19A63-446C-4C46-B09A-C1ED5A6C50BF}"/>
              </a:ext>
            </a:extLst>
          </p:cNvPr>
          <p:cNvSpPr/>
          <p:nvPr/>
        </p:nvSpPr>
        <p:spPr>
          <a:xfrm>
            <a:off x="6210353" y="2983695"/>
            <a:ext cx="995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0,7 liter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45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30" grpId="0"/>
      <p:bldP spid="31" grpId="0"/>
      <p:bldP spid="32" grpId="0"/>
      <p:bldP spid="37" grpId="0"/>
      <p:bldP spid="38" grpId="0"/>
      <p:bldP spid="28" grpId="0"/>
      <p:bldP spid="39" grpId="0"/>
      <p:bldP spid="58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703</Words>
  <Application>Microsoft Macintosh PowerPoint</Application>
  <PresentationFormat>Bildspel på skärmen (4:3)</PresentationFormat>
  <Paragraphs>108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58</cp:revision>
  <dcterms:created xsi:type="dcterms:W3CDTF">2017-04-14T14:34:39Z</dcterms:created>
  <dcterms:modified xsi:type="dcterms:W3CDTF">2021-10-22T08:11:50Z</dcterms:modified>
</cp:coreProperties>
</file>