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275" r:id="rId3"/>
    <p:sldId id="267" r:id="rId4"/>
    <p:sldId id="274" r:id="rId5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8AAA"/>
    <a:srgbClr val="7B3B61"/>
    <a:srgbClr val="A27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90"/>
    <p:restoredTop sz="95178" autoAdjust="0"/>
  </p:normalViewPr>
  <p:slideViewPr>
    <p:cSldViewPr snapToGrid="0" snapToObjects="1">
      <p:cViewPr varScale="1">
        <p:scale>
          <a:sx n="107" d="100"/>
          <a:sy n="107" d="100"/>
        </p:scale>
        <p:origin x="227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2021-10-21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986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2021-10-21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798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2021-10-21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181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2021-10-21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447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2021-10-21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192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2021-10-21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57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2021-10-21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303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2021-10-21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209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2021-10-21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626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2021-10-21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49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2021-10-21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06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79FD7-24D9-9843-BA61-DB9CEBB5A7E8}" type="datetimeFigureOut">
              <a:rPr lang="sv-SE" smtClean="0"/>
              <a:t>2021-10-21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573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/>
          <p:cNvSpPr/>
          <p:nvPr/>
        </p:nvSpPr>
        <p:spPr>
          <a:xfrm>
            <a:off x="305022" y="24061"/>
            <a:ext cx="8827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4.2				                  Förändringsfaktor</a:t>
            </a:r>
          </a:p>
        </p:txBody>
      </p:sp>
      <p:sp>
        <p:nvSpPr>
          <p:cNvPr id="48" name="Rektangel 47"/>
          <p:cNvSpPr/>
          <p:nvPr/>
        </p:nvSpPr>
        <p:spPr>
          <a:xfrm>
            <a:off x="3337237" y="693193"/>
            <a:ext cx="2502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dirty="0"/>
              <a:t>Vilket är det nya priset?  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D5966E5A-7A9D-4546-A6AA-4ADC208E8BF6}"/>
              </a:ext>
            </a:extLst>
          </p:cNvPr>
          <p:cNvSpPr/>
          <p:nvPr/>
        </p:nvSpPr>
        <p:spPr>
          <a:xfrm>
            <a:off x="1244245" y="2163151"/>
            <a:ext cx="1099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Sänkning:   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4EA9FD2F-5837-D741-ADF0-F57ADD2A171C}"/>
              </a:ext>
            </a:extLst>
          </p:cNvPr>
          <p:cNvSpPr/>
          <p:nvPr/>
        </p:nvSpPr>
        <p:spPr>
          <a:xfrm>
            <a:off x="1282187" y="2487060"/>
            <a:ext cx="1099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Nytt pris: </a:t>
            </a: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226B3D88-D336-C541-AFC2-4E949FC993C4}"/>
              </a:ext>
            </a:extLst>
          </p:cNvPr>
          <p:cNvSpPr/>
          <p:nvPr/>
        </p:nvSpPr>
        <p:spPr>
          <a:xfrm>
            <a:off x="452016" y="1668853"/>
            <a:ext cx="1099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Metod 1: </a:t>
            </a:r>
          </a:p>
        </p:txBody>
      </p:sp>
      <p:sp>
        <p:nvSpPr>
          <p:cNvPr id="29" name="Rektangel 28"/>
          <p:cNvSpPr/>
          <p:nvPr/>
        </p:nvSpPr>
        <p:spPr>
          <a:xfrm>
            <a:off x="671137" y="1913965"/>
            <a:ext cx="5752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Pris från början:   12 500 kr 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D48F5936-05FA-C949-90EE-2BF4BD95612A}"/>
              </a:ext>
            </a:extLst>
          </p:cNvPr>
          <p:cNvGrpSpPr/>
          <p:nvPr/>
        </p:nvGrpSpPr>
        <p:grpSpPr>
          <a:xfrm>
            <a:off x="5744512" y="101512"/>
            <a:ext cx="3067013" cy="1640678"/>
            <a:chOff x="5969928" y="1333919"/>
            <a:chExt cx="3067013" cy="1640678"/>
          </a:xfrm>
        </p:grpSpPr>
        <p:pic>
          <p:nvPicPr>
            <p:cNvPr id="2" name="Bildobjekt 1">
              <a:extLst>
                <a:ext uri="{FF2B5EF4-FFF2-40B4-BE49-F238E27FC236}">
                  <a16:creationId xmlns:a16="http://schemas.microsoft.com/office/drawing/2014/main" id="{0C0EED25-1A36-B64A-BD7A-3BE26B4B1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69928" y="1333919"/>
              <a:ext cx="3067013" cy="1563997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9FC5177B-9BF0-984D-AC20-E90FD95BEE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7066" t="42181" r="19530" b="22653"/>
            <a:stretch/>
          </p:blipFill>
          <p:spPr>
            <a:xfrm>
              <a:off x="7687101" y="1983175"/>
              <a:ext cx="1293929" cy="991422"/>
            </a:xfrm>
            <a:prstGeom prst="rect">
              <a:avLst/>
            </a:prstGeom>
          </p:spPr>
        </p:pic>
      </p:grpSp>
      <p:sp>
        <p:nvSpPr>
          <p:cNvPr id="26" name="Rektangel 25">
            <a:extLst>
              <a:ext uri="{FF2B5EF4-FFF2-40B4-BE49-F238E27FC236}">
                <a16:creationId xmlns:a16="http://schemas.microsoft.com/office/drawing/2014/main" id="{22085BFD-341C-1843-967C-481B535A74C2}"/>
              </a:ext>
            </a:extLst>
          </p:cNvPr>
          <p:cNvSpPr/>
          <p:nvPr/>
        </p:nvSpPr>
        <p:spPr>
          <a:xfrm>
            <a:off x="228070" y="1277884"/>
            <a:ext cx="5122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v-SE" dirty="0"/>
              <a:t>Här är två alternativa metoder att räkna ut det med: 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13107FF6-A7F9-4F4A-9D49-1D1CFE849D2C}"/>
              </a:ext>
            </a:extLst>
          </p:cNvPr>
          <p:cNvSpPr/>
          <p:nvPr/>
        </p:nvSpPr>
        <p:spPr>
          <a:xfrm>
            <a:off x="3932644" y="2166950"/>
            <a:ext cx="974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3 750 kr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CB6E8539-9150-9A46-89BB-A9FD1DD14AB0}"/>
              </a:ext>
            </a:extLst>
          </p:cNvPr>
          <p:cNvSpPr/>
          <p:nvPr/>
        </p:nvSpPr>
        <p:spPr>
          <a:xfrm>
            <a:off x="2296222" y="2166950"/>
            <a:ext cx="1782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0,3 ∙ 12 500 kr =  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4B7705F3-F931-8948-93A4-24794589BCE4}"/>
              </a:ext>
            </a:extLst>
          </p:cNvPr>
          <p:cNvSpPr/>
          <p:nvPr/>
        </p:nvSpPr>
        <p:spPr>
          <a:xfrm>
            <a:off x="2334164" y="2485558"/>
            <a:ext cx="2127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(12 500 – 3 750) kr =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7DC769D1-7856-9444-8788-E50ED326A3F4}"/>
              </a:ext>
            </a:extLst>
          </p:cNvPr>
          <p:cNvSpPr/>
          <p:nvPr/>
        </p:nvSpPr>
        <p:spPr>
          <a:xfrm>
            <a:off x="4378213" y="2482336"/>
            <a:ext cx="974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8 750 kr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6217FD57-F7B8-BC42-A65B-4E82592B0B1D}"/>
              </a:ext>
            </a:extLst>
          </p:cNvPr>
          <p:cNvSpPr/>
          <p:nvPr/>
        </p:nvSpPr>
        <p:spPr>
          <a:xfrm>
            <a:off x="6056938" y="3295788"/>
            <a:ext cx="275458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i="1" dirty="0"/>
              <a:t>Förändringsfaktorn</a:t>
            </a:r>
            <a:r>
              <a:rPr lang="sv-SE" dirty="0"/>
              <a:t> = 0,7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9964A81E-BB47-B14C-B663-D54DCA107837}"/>
              </a:ext>
            </a:extLst>
          </p:cNvPr>
          <p:cNvSpPr/>
          <p:nvPr/>
        </p:nvSpPr>
        <p:spPr>
          <a:xfrm>
            <a:off x="1255315" y="4332673"/>
            <a:ext cx="1099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Nytt pris: </a:t>
            </a: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B3548551-10AF-C149-8683-30349B60C9CB}"/>
              </a:ext>
            </a:extLst>
          </p:cNvPr>
          <p:cNvSpPr/>
          <p:nvPr/>
        </p:nvSpPr>
        <p:spPr>
          <a:xfrm>
            <a:off x="337922" y="2846779"/>
            <a:ext cx="1099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Metod 2: 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65C6363-AA21-4646-8C75-879B8A91902B}"/>
              </a:ext>
            </a:extLst>
          </p:cNvPr>
          <p:cNvSpPr/>
          <p:nvPr/>
        </p:nvSpPr>
        <p:spPr>
          <a:xfrm>
            <a:off x="643684" y="3157289"/>
            <a:ext cx="4732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Eftersom </a:t>
            </a:r>
            <a:r>
              <a:rPr lang="sv-SE" dirty="0">
                <a:solidFill>
                  <a:srgbClr val="C00000"/>
                </a:solidFill>
              </a:rPr>
              <a:t>sänkningen är 30 % </a:t>
            </a:r>
            <a:r>
              <a:rPr lang="sv-SE" dirty="0"/>
              <a:t>så är det </a:t>
            </a:r>
            <a:r>
              <a:rPr lang="sv-SE" dirty="0">
                <a:solidFill>
                  <a:srgbClr val="C00000"/>
                </a:solidFill>
              </a:rPr>
              <a:t>nya priset 70 % av det gamla priset </a:t>
            </a:r>
            <a:r>
              <a:rPr lang="sv-SE" dirty="0"/>
              <a:t>(100 % – 30 % = 70 %). 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735F6C71-0165-264D-A755-0A85814C240D}"/>
              </a:ext>
            </a:extLst>
          </p:cNvPr>
          <p:cNvSpPr/>
          <p:nvPr/>
        </p:nvSpPr>
        <p:spPr>
          <a:xfrm>
            <a:off x="305022" y="3958617"/>
            <a:ext cx="8479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 att få det nya priset multiplicerar vi det gamla priset med </a:t>
            </a:r>
            <a:r>
              <a:rPr lang="sv-SE" i="1" dirty="0">
                <a:solidFill>
                  <a:srgbClr val="C00000"/>
                </a:solidFill>
              </a:rPr>
              <a:t>förändringsfaktorn</a:t>
            </a:r>
            <a:r>
              <a:rPr lang="sv-SE" i="1" dirty="0"/>
              <a:t>.</a:t>
            </a:r>
            <a:r>
              <a:rPr lang="sv-SE" dirty="0"/>
              <a:t> 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4EEE6655-9457-7C45-A01F-3EDFA5808011}"/>
              </a:ext>
            </a:extLst>
          </p:cNvPr>
          <p:cNvSpPr/>
          <p:nvPr/>
        </p:nvSpPr>
        <p:spPr>
          <a:xfrm>
            <a:off x="2267602" y="4327949"/>
            <a:ext cx="2127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0,7</a:t>
            </a:r>
            <a:r>
              <a:rPr lang="sv-SE" dirty="0"/>
              <a:t> ∙ 12 500 kr = </a:t>
            </a:r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0D27482B-E7DA-064C-8F5D-2EAFCB1DDAD1}"/>
              </a:ext>
            </a:extLst>
          </p:cNvPr>
          <p:cNvSpPr/>
          <p:nvPr/>
        </p:nvSpPr>
        <p:spPr>
          <a:xfrm>
            <a:off x="3826886" y="4332673"/>
            <a:ext cx="974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8 750 kr</a:t>
            </a: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E4BB20B6-F30F-1E40-AEA9-4290011CCB4B}"/>
              </a:ext>
            </a:extLst>
          </p:cNvPr>
          <p:cNvSpPr/>
          <p:nvPr/>
        </p:nvSpPr>
        <p:spPr>
          <a:xfrm>
            <a:off x="200671" y="5088531"/>
            <a:ext cx="9329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priset istället hade höjts med 30 % så hade det nya priset blivit 130 % av det gamla priset.</a:t>
            </a:r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700FB15D-7528-C848-9337-49BF59195884}"/>
              </a:ext>
            </a:extLst>
          </p:cNvPr>
          <p:cNvSpPr/>
          <p:nvPr/>
        </p:nvSpPr>
        <p:spPr>
          <a:xfrm>
            <a:off x="200671" y="5456450"/>
            <a:ext cx="3731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Förändringsfaktorn hade då varit </a:t>
            </a:r>
            <a:r>
              <a:rPr lang="sv-SE" dirty="0">
                <a:solidFill>
                  <a:srgbClr val="C00000"/>
                </a:solidFill>
              </a:rPr>
              <a:t>1,3</a:t>
            </a:r>
            <a:r>
              <a:rPr lang="sv-SE" dirty="0"/>
              <a:t>. 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EE443C82-A96E-AF4C-83DD-D566D655A4B0}"/>
              </a:ext>
            </a:extLst>
          </p:cNvPr>
          <p:cNvSpPr/>
          <p:nvPr/>
        </p:nvSpPr>
        <p:spPr>
          <a:xfrm>
            <a:off x="280769" y="6062400"/>
            <a:ext cx="1099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Nytt pris: </a:t>
            </a: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BDF543D5-FDFE-CD4D-872B-380CB3861A37}"/>
              </a:ext>
            </a:extLst>
          </p:cNvPr>
          <p:cNvSpPr/>
          <p:nvPr/>
        </p:nvSpPr>
        <p:spPr>
          <a:xfrm>
            <a:off x="1293056" y="6057676"/>
            <a:ext cx="2127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1,3</a:t>
            </a:r>
            <a:r>
              <a:rPr lang="sv-SE" dirty="0"/>
              <a:t> ∙ 12 500 kr = </a:t>
            </a:r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A26C6DE5-2BEF-F74A-B323-1DBD6CCEA492}"/>
              </a:ext>
            </a:extLst>
          </p:cNvPr>
          <p:cNvSpPr/>
          <p:nvPr/>
        </p:nvSpPr>
        <p:spPr>
          <a:xfrm>
            <a:off x="2852340" y="6062400"/>
            <a:ext cx="1080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16 250 kr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EC44339-0A63-FA44-B6C8-C112D7CDE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469" y="5641117"/>
            <a:ext cx="4515344" cy="51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5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3" grpId="0"/>
      <p:bldP spid="49" grpId="0"/>
      <p:bldP spid="51" grpId="0"/>
      <p:bldP spid="29" grpId="0"/>
      <p:bldP spid="26" grpId="0"/>
      <p:bldP spid="30" grpId="0"/>
      <p:bldP spid="32" grpId="0"/>
      <p:bldP spid="33" grpId="0"/>
      <p:bldP spid="34" grpId="0"/>
      <p:bldP spid="35" grpId="0" animBg="1"/>
      <p:bldP spid="45" grpId="0"/>
      <p:bldP spid="52" grpId="0"/>
      <p:bldP spid="53" grpId="0"/>
      <p:bldP spid="55" grpId="0"/>
      <p:bldP spid="56" grpId="0"/>
      <p:bldP spid="57" grpId="0"/>
      <p:bldP spid="58" grpId="0"/>
      <p:bldP spid="60" grpId="0"/>
      <p:bldP spid="61" grpId="0"/>
      <p:bldP spid="62" grpId="0"/>
      <p:bldP spid="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kett 8">
            <a:extLst>
              <a:ext uri="{FF2B5EF4-FFF2-40B4-BE49-F238E27FC236}">
                <a16:creationId xmlns:a16="http://schemas.microsoft.com/office/drawing/2014/main" id="{BBB91FD3-089C-A249-86BE-C32F84247B54}"/>
              </a:ext>
            </a:extLst>
          </p:cNvPr>
          <p:cNvSpPr/>
          <p:nvPr/>
        </p:nvSpPr>
        <p:spPr>
          <a:xfrm>
            <a:off x="7820277" y="1287676"/>
            <a:ext cx="1146053" cy="369332"/>
          </a:xfrm>
          <a:prstGeom prst="plaque">
            <a:avLst/>
          </a:prstGeom>
          <a:solidFill>
            <a:srgbClr val="A275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REA 40 %</a:t>
            </a:r>
          </a:p>
        </p:txBody>
      </p:sp>
      <p:sp>
        <p:nvSpPr>
          <p:cNvPr id="10" name="Plakett 9">
            <a:extLst>
              <a:ext uri="{FF2B5EF4-FFF2-40B4-BE49-F238E27FC236}">
                <a16:creationId xmlns:a16="http://schemas.microsoft.com/office/drawing/2014/main" id="{37F47B05-EF0A-C345-975D-15083C238C3C}"/>
              </a:ext>
            </a:extLst>
          </p:cNvPr>
          <p:cNvSpPr/>
          <p:nvPr/>
        </p:nvSpPr>
        <p:spPr>
          <a:xfrm>
            <a:off x="7820277" y="1731528"/>
            <a:ext cx="1146053" cy="369332"/>
          </a:xfrm>
          <a:prstGeom prst="plaque">
            <a:avLst/>
          </a:prstGeom>
          <a:solidFill>
            <a:srgbClr val="7B3B6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REA 30 %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FF05A51E-987B-084B-887F-221D6EBDEF3C}"/>
              </a:ext>
            </a:extLst>
          </p:cNvPr>
          <p:cNvGrpSpPr/>
          <p:nvPr/>
        </p:nvGrpSpPr>
        <p:grpSpPr>
          <a:xfrm>
            <a:off x="5864953" y="531301"/>
            <a:ext cx="3069253" cy="1882083"/>
            <a:chOff x="5864953" y="531301"/>
            <a:chExt cx="3069253" cy="1882083"/>
          </a:xfrm>
        </p:grpSpPr>
        <p:sp>
          <p:nvSpPr>
            <p:cNvPr id="13" name="Rektangel med rundade hörn 12">
              <a:extLst>
                <a:ext uri="{FF2B5EF4-FFF2-40B4-BE49-F238E27FC236}">
                  <a16:creationId xmlns:a16="http://schemas.microsoft.com/office/drawing/2014/main" id="{7D460768-C052-A048-805F-E0BF90BD7B4F}"/>
                </a:ext>
              </a:extLst>
            </p:cNvPr>
            <p:cNvSpPr/>
            <p:nvPr/>
          </p:nvSpPr>
          <p:spPr>
            <a:xfrm>
              <a:off x="7820277" y="865998"/>
              <a:ext cx="1113929" cy="369332"/>
            </a:xfrm>
            <a:prstGeom prst="roundRect">
              <a:avLst/>
            </a:prstGeom>
            <a:gradFill flip="none" rotWithShape="1">
              <a:gsLst>
                <a:gs pos="0">
                  <a:srgbClr val="B88AAA">
                    <a:tint val="66000"/>
                    <a:satMod val="160000"/>
                  </a:srgbClr>
                </a:gs>
                <a:gs pos="50000">
                  <a:srgbClr val="B88AAA">
                    <a:tint val="44500"/>
                    <a:satMod val="160000"/>
                  </a:srgbClr>
                </a:gs>
                <a:gs pos="100000">
                  <a:srgbClr val="B88AAA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1 400 kr</a:t>
              </a:r>
            </a:p>
          </p:txBody>
        </p:sp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9A26499B-502A-944C-9226-4FF3124E0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64953" y="531301"/>
              <a:ext cx="1882083" cy="1882083"/>
            </a:xfrm>
            <a:prstGeom prst="rect">
              <a:avLst/>
            </a:prstGeom>
          </p:spPr>
        </p:pic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CD2F7AF2-1FBA-9946-A647-3F5D0B0A9A2A}"/>
              </a:ext>
            </a:extLst>
          </p:cNvPr>
          <p:cNvSpPr/>
          <p:nvPr/>
        </p:nvSpPr>
        <p:spPr>
          <a:xfrm>
            <a:off x="3279052" y="150053"/>
            <a:ext cx="2585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b="1" i="1" dirty="0">
                <a:solidFill>
                  <a:srgbClr val="C00000"/>
                </a:solidFill>
              </a:rPr>
              <a:t>Upprepade förändringar 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52F64D0-BF3F-F643-AC5D-6E31D02FC4EE}"/>
              </a:ext>
            </a:extLst>
          </p:cNvPr>
          <p:cNvSpPr/>
          <p:nvPr/>
        </p:nvSpPr>
        <p:spPr>
          <a:xfrm>
            <a:off x="55513" y="710242"/>
            <a:ext cx="6275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Metoden med förändringsfaktor är väldigt praktisk att använda när det till exempel är flera förändringar efter varandra. 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1087F50-D4CD-CD48-B58D-1A03809796BB}"/>
              </a:ext>
            </a:extLst>
          </p:cNvPr>
          <p:cNvSpPr/>
          <p:nvPr/>
        </p:nvSpPr>
        <p:spPr>
          <a:xfrm>
            <a:off x="2899785" y="2573324"/>
            <a:ext cx="256358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v-SE" dirty="0"/>
              <a:t>Vilket är det nya priset? 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577FF07-6187-314C-AA0E-AC134BC3649F}"/>
              </a:ext>
            </a:extLst>
          </p:cNvPr>
          <p:cNvSpPr/>
          <p:nvPr/>
        </p:nvSpPr>
        <p:spPr>
          <a:xfrm>
            <a:off x="109494" y="1564453"/>
            <a:ext cx="5862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Låt oss titta på ett trumset som från början kostar </a:t>
            </a:r>
            <a:r>
              <a:rPr lang="sv-SE" dirty="0">
                <a:solidFill>
                  <a:srgbClr val="C00000"/>
                </a:solidFill>
              </a:rPr>
              <a:t>1 400 kr</a:t>
            </a:r>
            <a:r>
              <a:rPr lang="sv-SE" dirty="0"/>
              <a:t>. 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E9C7EF3B-0F32-B945-BCED-843C2BE27238}"/>
              </a:ext>
            </a:extLst>
          </p:cNvPr>
          <p:cNvSpPr/>
          <p:nvPr/>
        </p:nvSpPr>
        <p:spPr>
          <a:xfrm>
            <a:off x="2025886" y="3838435"/>
            <a:ext cx="2509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Nytt pris (1):   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71F3A3AC-B1BB-E94E-A7EA-0ABD120A927E}"/>
              </a:ext>
            </a:extLst>
          </p:cNvPr>
          <p:cNvSpPr/>
          <p:nvPr/>
        </p:nvSpPr>
        <p:spPr>
          <a:xfrm>
            <a:off x="1289994" y="3071370"/>
            <a:ext cx="1099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Metod 1: 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A5FB3798-B7C3-1D42-A024-7A5C572FA9F7}"/>
              </a:ext>
            </a:extLst>
          </p:cNvPr>
          <p:cNvSpPr/>
          <p:nvPr/>
        </p:nvSpPr>
        <p:spPr>
          <a:xfrm>
            <a:off x="1695858" y="3444759"/>
            <a:ext cx="5752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Pris från början:   1 400 kr 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E09ADDCA-DBA7-EE44-AE23-CD6FB3CE490F}"/>
              </a:ext>
            </a:extLst>
          </p:cNvPr>
          <p:cNvSpPr/>
          <p:nvPr/>
        </p:nvSpPr>
        <p:spPr>
          <a:xfrm>
            <a:off x="4765644" y="3836224"/>
            <a:ext cx="974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840 kr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15BD6738-B388-1D47-AB64-49EEBD4141FE}"/>
              </a:ext>
            </a:extLst>
          </p:cNvPr>
          <p:cNvSpPr/>
          <p:nvPr/>
        </p:nvSpPr>
        <p:spPr>
          <a:xfrm>
            <a:off x="3306918" y="3836224"/>
            <a:ext cx="1782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0,6</a:t>
            </a:r>
            <a:r>
              <a:rPr lang="sv-SE" dirty="0"/>
              <a:t> ∙ 1 400 kr =  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B376E000-B057-364A-8667-CACAEDA62043}"/>
              </a:ext>
            </a:extLst>
          </p:cNvPr>
          <p:cNvSpPr/>
          <p:nvPr/>
        </p:nvSpPr>
        <p:spPr>
          <a:xfrm>
            <a:off x="2025886" y="4255737"/>
            <a:ext cx="1444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Nytt pris (2):   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44665B16-6E7D-7543-B36C-6D858DADF314}"/>
              </a:ext>
            </a:extLst>
          </p:cNvPr>
          <p:cNvSpPr/>
          <p:nvPr/>
        </p:nvSpPr>
        <p:spPr>
          <a:xfrm>
            <a:off x="4645984" y="4255737"/>
            <a:ext cx="974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588 kr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3725207-F7AB-3145-B1EB-BCDC645F4ABD}"/>
              </a:ext>
            </a:extLst>
          </p:cNvPr>
          <p:cNvSpPr/>
          <p:nvPr/>
        </p:nvSpPr>
        <p:spPr>
          <a:xfrm>
            <a:off x="3350927" y="4250733"/>
            <a:ext cx="1782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0,7</a:t>
            </a:r>
            <a:r>
              <a:rPr lang="sv-SE" dirty="0"/>
              <a:t> ∙ 840 kr =  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DB07462A-D665-3349-B7FA-5F496E211812}"/>
              </a:ext>
            </a:extLst>
          </p:cNvPr>
          <p:cNvSpPr/>
          <p:nvPr/>
        </p:nvSpPr>
        <p:spPr>
          <a:xfrm>
            <a:off x="2093716" y="5995283"/>
            <a:ext cx="1099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Nytt pris: 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69AFF373-7D62-B543-9447-CB98F3A9F498}"/>
              </a:ext>
            </a:extLst>
          </p:cNvPr>
          <p:cNvSpPr/>
          <p:nvPr/>
        </p:nvSpPr>
        <p:spPr>
          <a:xfrm>
            <a:off x="1235485" y="5125657"/>
            <a:ext cx="1099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Metod 2: </a:t>
            </a: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C3F3B92C-D021-6A48-A84C-2037E6BBA34C}"/>
              </a:ext>
            </a:extLst>
          </p:cNvPr>
          <p:cNvSpPr/>
          <p:nvPr/>
        </p:nvSpPr>
        <p:spPr>
          <a:xfrm>
            <a:off x="1274739" y="5399741"/>
            <a:ext cx="4732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Men vi kan också räkna ut det nya priset så här: </a:t>
            </a: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364E9938-807A-104B-AD50-B946865D3B5B}"/>
              </a:ext>
            </a:extLst>
          </p:cNvPr>
          <p:cNvSpPr/>
          <p:nvPr/>
        </p:nvSpPr>
        <p:spPr>
          <a:xfrm>
            <a:off x="3106003" y="5990559"/>
            <a:ext cx="2127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0,7</a:t>
            </a:r>
            <a:r>
              <a:rPr lang="sv-SE" dirty="0"/>
              <a:t> ∙ </a:t>
            </a:r>
            <a:r>
              <a:rPr lang="sv-SE" dirty="0">
                <a:solidFill>
                  <a:srgbClr val="C00000"/>
                </a:solidFill>
              </a:rPr>
              <a:t>0,6</a:t>
            </a:r>
            <a:r>
              <a:rPr lang="sv-SE" dirty="0"/>
              <a:t> ∙ 1 400 kr = </a:t>
            </a: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727723C2-4E80-9046-8716-CFE73AD74072}"/>
              </a:ext>
            </a:extLst>
          </p:cNvPr>
          <p:cNvSpPr/>
          <p:nvPr/>
        </p:nvSpPr>
        <p:spPr>
          <a:xfrm>
            <a:off x="4976098" y="5998916"/>
            <a:ext cx="974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588 kr</a:t>
            </a: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F6A4F2FD-8F7C-DB4F-84DD-1C8A48C6CDA6}"/>
              </a:ext>
            </a:extLst>
          </p:cNvPr>
          <p:cNvSpPr/>
          <p:nvPr/>
        </p:nvSpPr>
        <p:spPr>
          <a:xfrm>
            <a:off x="6156085" y="3238968"/>
            <a:ext cx="258411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v-SE" i="1" dirty="0"/>
              <a:t>Förändringsfaktor</a:t>
            </a:r>
            <a:r>
              <a:rPr lang="sv-SE" dirty="0"/>
              <a:t> 1 = 0,6 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64F5C3CE-60EC-104A-B87D-D9C42B1CB2F7}"/>
              </a:ext>
            </a:extLst>
          </p:cNvPr>
          <p:cNvSpPr/>
          <p:nvPr/>
        </p:nvSpPr>
        <p:spPr>
          <a:xfrm>
            <a:off x="6156084" y="3715354"/>
            <a:ext cx="258411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v-SE" i="1" dirty="0"/>
              <a:t>Förändringsfaktor</a:t>
            </a:r>
            <a:r>
              <a:rPr lang="sv-SE" dirty="0"/>
              <a:t> 2 = 0,7 </a:t>
            </a:r>
          </a:p>
        </p:txBody>
      </p:sp>
      <p:cxnSp>
        <p:nvCxnSpPr>
          <p:cNvPr id="55" name="Rak 54">
            <a:extLst>
              <a:ext uri="{FF2B5EF4-FFF2-40B4-BE49-F238E27FC236}">
                <a16:creationId xmlns:a16="http://schemas.microsoft.com/office/drawing/2014/main" id="{CA284DAF-C156-5A4A-B5CC-705C7E2B7D13}"/>
              </a:ext>
            </a:extLst>
          </p:cNvPr>
          <p:cNvCxnSpPr>
            <a:cxnSpLocks/>
          </p:cNvCxnSpPr>
          <p:nvPr/>
        </p:nvCxnSpPr>
        <p:spPr>
          <a:xfrm>
            <a:off x="3640867" y="6316185"/>
            <a:ext cx="111443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Rak 57">
            <a:extLst>
              <a:ext uri="{FF2B5EF4-FFF2-40B4-BE49-F238E27FC236}">
                <a16:creationId xmlns:a16="http://schemas.microsoft.com/office/drawing/2014/main" id="{E372DE7E-C416-9E46-88CA-601899AF2992}"/>
              </a:ext>
            </a:extLst>
          </p:cNvPr>
          <p:cNvCxnSpPr>
            <a:cxnSpLocks/>
          </p:cNvCxnSpPr>
          <p:nvPr/>
        </p:nvCxnSpPr>
        <p:spPr>
          <a:xfrm>
            <a:off x="3373033" y="4155375"/>
            <a:ext cx="111443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0" name="Ned 59">
            <a:extLst>
              <a:ext uri="{FF2B5EF4-FFF2-40B4-BE49-F238E27FC236}">
                <a16:creationId xmlns:a16="http://schemas.microsoft.com/office/drawing/2014/main" id="{F310049B-1C76-9D4A-8FD1-DD8056302230}"/>
              </a:ext>
            </a:extLst>
          </p:cNvPr>
          <p:cNvSpPr/>
          <p:nvPr/>
        </p:nvSpPr>
        <p:spPr>
          <a:xfrm flipH="1">
            <a:off x="4091842" y="4178356"/>
            <a:ext cx="45719" cy="14475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18A4AC5-ED64-5E49-AAB5-4AC91DF3CE09}"/>
              </a:ext>
            </a:extLst>
          </p:cNvPr>
          <p:cNvSpPr/>
          <p:nvPr/>
        </p:nvSpPr>
        <p:spPr>
          <a:xfrm>
            <a:off x="2792552" y="1940222"/>
            <a:ext cx="3175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Sen sänks priset igen med 30 %. 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40A9FDEE-B95E-A045-AC43-32F4029368D6}"/>
              </a:ext>
            </a:extLst>
          </p:cNvPr>
          <p:cNvSpPr/>
          <p:nvPr/>
        </p:nvSpPr>
        <p:spPr>
          <a:xfrm>
            <a:off x="109494" y="1948579"/>
            <a:ext cx="2831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Först sänks priset med 40 %.</a:t>
            </a:r>
          </a:p>
        </p:txBody>
      </p:sp>
    </p:spTree>
    <p:extLst>
      <p:ext uri="{BB962C8B-B14F-4D97-AF65-F5344CB8AC3E}">
        <p14:creationId xmlns:p14="http://schemas.microsoft.com/office/powerpoint/2010/main" val="173250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/>
      <p:bldP spid="3" grpId="0"/>
      <p:bldP spid="4" grpId="0" animBg="1"/>
      <p:bldP spid="16" grpId="0"/>
      <p:bldP spid="17" grpId="0"/>
      <p:bldP spid="19" grpId="0"/>
      <p:bldP spid="20" grpId="0"/>
      <p:bldP spid="21" grpId="0"/>
      <p:bldP spid="22" grpId="0"/>
      <p:bldP spid="25" grpId="0"/>
      <p:bldP spid="26" grpId="0"/>
      <p:bldP spid="27" grpId="0"/>
      <p:bldP spid="46" grpId="0"/>
      <p:bldP spid="47" grpId="0"/>
      <p:bldP spid="48" grpId="0"/>
      <p:bldP spid="50" grpId="0"/>
      <p:bldP spid="51" grpId="0"/>
      <p:bldP spid="52" grpId="0" animBg="1"/>
      <p:bldP spid="53" grpId="0" animBg="1"/>
      <p:bldP spid="60" grpId="0" animBg="1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 26">
            <a:extLst>
              <a:ext uri="{FF2B5EF4-FFF2-40B4-BE49-F238E27FC236}">
                <a16:creationId xmlns:a16="http://schemas.microsoft.com/office/drawing/2014/main" id="{45508398-8B46-3947-A45C-B10F71DFFA1D}"/>
              </a:ext>
            </a:extLst>
          </p:cNvPr>
          <p:cNvGrpSpPr/>
          <p:nvPr/>
        </p:nvGrpSpPr>
        <p:grpSpPr>
          <a:xfrm>
            <a:off x="1396730" y="2476141"/>
            <a:ext cx="4201791" cy="369332"/>
            <a:chOff x="704468" y="1826299"/>
            <a:chExt cx="4201791" cy="369332"/>
          </a:xfrm>
        </p:grpSpPr>
        <p:sp>
          <p:nvSpPr>
            <p:cNvPr id="15" name="textruta 14"/>
            <p:cNvSpPr txBox="1"/>
            <p:nvPr/>
          </p:nvSpPr>
          <p:spPr>
            <a:xfrm>
              <a:off x="704468" y="1826299"/>
              <a:ext cx="2076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Djup från början </a:t>
              </a:r>
              <a:r>
                <a:rPr lang="sv-SE" dirty="0">
                  <a:latin typeface="Bradley Hand Bold"/>
                  <a:cs typeface="Bradley Hand Bold"/>
                </a:rPr>
                <a:t>:</a:t>
              </a:r>
            </a:p>
          </p:txBody>
        </p:sp>
        <p:sp>
          <p:nvSpPr>
            <p:cNvPr id="52" name="textruta 51">
              <a:extLst>
                <a:ext uri="{FF2B5EF4-FFF2-40B4-BE49-F238E27FC236}">
                  <a16:creationId xmlns:a16="http://schemas.microsoft.com/office/drawing/2014/main" id="{CD72BB97-560F-7146-9D9C-A4BD4BFA4F1B}"/>
                </a:ext>
              </a:extLst>
            </p:cNvPr>
            <p:cNvSpPr txBox="1"/>
            <p:nvPr/>
          </p:nvSpPr>
          <p:spPr>
            <a:xfrm>
              <a:off x="2579850" y="1826299"/>
              <a:ext cx="2326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4500 m</a:t>
              </a:r>
            </a:p>
          </p:txBody>
        </p:sp>
      </p:grpSp>
      <p:sp>
        <p:nvSpPr>
          <p:cNvPr id="53" name="textruta 52">
            <a:extLst>
              <a:ext uri="{FF2B5EF4-FFF2-40B4-BE49-F238E27FC236}">
                <a16:creationId xmlns:a16="http://schemas.microsoft.com/office/drawing/2014/main" id="{7E5BDD0D-E920-0D4A-936F-C03C01433757}"/>
              </a:ext>
            </a:extLst>
          </p:cNvPr>
          <p:cNvSpPr txBox="1"/>
          <p:nvPr/>
        </p:nvSpPr>
        <p:spPr>
          <a:xfrm>
            <a:off x="1144280" y="3047096"/>
            <a:ext cx="228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Förändringsfaktor :</a:t>
            </a: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F0DFE4EA-A2E3-5F45-90DA-98D9D6CDA127}"/>
              </a:ext>
            </a:extLst>
          </p:cNvPr>
          <p:cNvSpPr txBox="1"/>
          <p:nvPr/>
        </p:nvSpPr>
        <p:spPr>
          <a:xfrm>
            <a:off x="2052178" y="3663792"/>
            <a:ext cx="1636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Nytt djup :</a:t>
            </a:r>
          </a:p>
        </p:txBody>
      </p:sp>
      <p:grpSp>
        <p:nvGrpSpPr>
          <p:cNvPr id="103" name="Grupp 102">
            <a:extLst>
              <a:ext uri="{FF2B5EF4-FFF2-40B4-BE49-F238E27FC236}">
                <a16:creationId xmlns:a16="http://schemas.microsoft.com/office/drawing/2014/main" id="{341F3ED5-23F8-E941-AB39-053576D0ACA8}"/>
              </a:ext>
            </a:extLst>
          </p:cNvPr>
          <p:cNvGrpSpPr/>
          <p:nvPr/>
        </p:nvGrpSpPr>
        <p:grpSpPr>
          <a:xfrm>
            <a:off x="1743046" y="4862793"/>
            <a:ext cx="5384542" cy="488475"/>
            <a:chOff x="542049" y="4752068"/>
            <a:chExt cx="5384542" cy="488475"/>
          </a:xfrm>
        </p:grpSpPr>
        <p:sp>
          <p:nvSpPr>
            <p:cNvPr id="40" name="textruta 39"/>
            <p:cNvSpPr txBox="1"/>
            <p:nvPr/>
          </p:nvSpPr>
          <p:spPr>
            <a:xfrm>
              <a:off x="542049" y="4752068"/>
              <a:ext cx="5384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u="sng" dirty="0">
                  <a:latin typeface="Bradley Hand Bold"/>
                  <a:cs typeface="Bradley Hand Bold"/>
                </a:rPr>
                <a:t>Svar:</a:t>
              </a:r>
              <a:r>
                <a:rPr lang="sv-SE" dirty="0">
                  <a:latin typeface="Bradley Hand Bold"/>
                  <a:cs typeface="Bradley Hand Bold"/>
                </a:rPr>
                <a:t>  Den nya modellen kan dyka 6500 m.</a:t>
              </a:r>
              <a:endParaRPr lang="sv-SE" u="sng" dirty="0">
                <a:latin typeface="Bradley Hand Bold"/>
                <a:cs typeface="Bradley Hand Bold"/>
              </a:endParaRPr>
            </a:p>
          </p:txBody>
        </p:sp>
        <p:sp>
          <p:nvSpPr>
            <p:cNvPr id="99" name="textruta 25">
              <a:extLst>
                <a:ext uri="{FF2B5EF4-FFF2-40B4-BE49-F238E27FC236}">
                  <a16:creationId xmlns:a16="http://schemas.microsoft.com/office/drawing/2014/main" id="{300FCAD9-CAC3-414F-9553-4A6049C6E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7699" y="4871211"/>
              <a:ext cx="1847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endParaRPr lang="sv-SE" sz="1800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67" name="Rektangel 66">
            <a:extLst>
              <a:ext uri="{FF2B5EF4-FFF2-40B4-BE49-F238E27FC236}">
                <a16:creationId xmlns:a16="http://schemas.microsoft.com/office/drawing/2014/main" id="{66A2A022-C064-134F-A86E-39566D37AA89}"/>
              </a:ext>
            </a:extLst>
          </p:cNvPr>
          <p:cNvSpPr/>
          <p:nvPr/>
        </p:nvSpPr>
        <p:spPr>
          <a:xfrm>
            <a:off x="116172" y="279847"/>
            <a:ext cx="1100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Exempel</a:t>
            </a:r>
          </a:p>
        </p:txBody>
      </p:sp>
      <p:sp>
        <p:nvSpPr>
          <p:cNvPr id="69" name="textruta 68">
            <a:extLst>
              <a:ext uri="{FF2B5EF4-FFF2-40B4-BE49-F238E27FC236}">
                <a16:creationId xmlns:a16="http://schemas.microsoft.com/office/drawing/2014/main" id="{1D92A36A-7C52-6640-B692-E2FED7CADC45}"/>
              </a:ext>
            </a:extLst>
          </p:cNvPr>
          <p:cNvSpPr txBox="1"/>
          <p:nvPr/>
        </p:nvSpPr>
        <p:spPr>
          <a:xfrm>
            <a:off x="3286494" y="3067240"/>
            <a:ext cx="3428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1,45</a:t>
            </a:r>
          </a:p>
        </p:txBody>
      </p:sp>
      <p:grpSp>
        <p:nvGrpSpPr>
          <p:cNvPr id="105" name="Grupp 104">
            <a:extLst>
              <a:ext uri="{FF2B5EF4-FFF2-40B4-BE49-F238E27FC236}">
                <a16:creationId xmlns:a16="http://schemas.microsoft.com/office/drawing/2014/main" id="{129CE542-6937-9B4C-ACA4-B9800F9819E2}"/>
              </a:ext>
            </a:extLst>
          </p:cNvPr>
          <p:cNvGrpSpPr/>
          <p:nvPr/>
        </p:nvGrpSpPr>
        <p:grpSpPr>
          <a:xfrm>
            <a:off x="3286494" y="3666646"/>
            <a:ext cx="1923411" cy="377828"/>
            <a:chOff x="6152375" y="1171154"/>
            <a:chExt cx="1645143" cy="377828"/>
          </a:xfrm>
        </p:grpSpPr>
        <p:sp>
          <p:nvSpPr>
            <p:cNvPr id="106" name="textruta 105">
              <a:extLst>
                <a:ext uri="{FF2B5EF4-FFF2-40B4-BE49-F238E27FC236}">
                  <a16:creationId xmlns:a16="http://schemas.microsoft.com/office/drawing/2014/main" id="{780BA510-D16D-9B47-929E-1DF71B0F7DE7}"/>
                </a:ext>
              </a:extLst>
            </p:cNvPr>
            <p:cNvSpPr txBox="1"/>
            <p:nvPr/>
          </p:nvSpPr>
          <p:spPr>
            <a:xfrm>
              <a:off x="6152375" y="1171154"/>
              <a:ext cx="16451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1,45 · 4500 m</a:t>
              </a:r>
              <a:endParaRPr lang="sv-SE" dirty="0">
                <a:solidFill>
                  <a:srgbClr val="FF0000"/>
                </a:solidFill>
                <a:latin typeface="Bradley Hand Bold"/>
                <a:cs typeface="Bradley Hand Bold"/>
              </a:endParaRPr>
            </a:p>
          </p:txBody>
        </p:sp>
        <p:sp>
          <p:nvSpPr>
            <p:cNvPr id="107" name="textruta 106">
              <a:extLst>
                <a:ext uri="{FF2B5EF4-FFF2-40B4-BE49-F238E27FC236}">
                  <a16:creationId xmlns:a16="http://schemas.microsoft.com/office/drawing/2014/main" id="{8EDD9FA6-0A52-8948-ADD0-3A177947FED2}"/>
                </a:ext>
              </a:extLst>
            </p:cNvPr>
            <p:cNvSpPr txBox="1"/>
            <p:nvPr/>
          </p:nvSpPr>
          <p:spPr>
            <a:xfrm>
              <a:off x="7465161" y="1179650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109" name="textruta 108">
            <a:extLst>
              <a:ext uri="{FF2B5EF4-FFF2-40B4-BE49-F238E27FC236}">
                <a16:creationId xmlns:a16="http://schemas.microsoft.com/office/drawing/2014/main" id="{887E67E1-7DCF-424E-BE8C-9E56B49E9747}"/>
              </a:ext>
            </a:extLst>
          </p:cNvPr>
          <p:cNvSpPr txBox="1"/>
          <p:nvPr/>
        </p:nvSpPr>
        <p:spPr>
          <a:xfrm>
            <a:off x="5047294" y="3675142"/>
            <a:ext cx="13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6525 m </a:t>
            </a:r>
            <a:r>
              <a:rPr lang="sv-SE" dirty="0">
                <a:cs typeface="Bradley Hand Bold"/>
              </a:rPr>
              <a:t>≈</a:t>
            </a:r>
            <a:endParaRPr lang="sv-SE" dirty="0">
              <a:solidFill>
                <a:srgbClr val="FF0000"/>
              </a:solidFill>
              <a:cs typeface="Bradley Hand Bold"/>
            </a:endParaRP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3F239629-7378-CB4A-8E81-40375D08B264}"/>
              </a:ext>
            </a:extLst>
          </p:cNvPr>
          <p:cNvGrpSpPr/>
          <p:nvPr/>
        </p:nvGrpSpPr>
        <p:grpSpPr>
          <a:xfrm>
            <a:off x="1107689" y="235517"/>
            <a:ext cx="7761397" cy="1483571"/>
            <a:chOff x="1107689" y="235517"/>
            <a:chExt cx="7761397" cy="1483571"/>
          </a:xfrm>
        </p:grpSpPr>
        <p:grpSp>
          <p:nvGrpSpPr>
            <p:cNvPr id="7" name="Grupp 6">
              <a:extLst>
                <a:ext uri="{FF2B5EF4-FFF2-40B4-BE49-F238E27FC236}">
                  <a16:creationId xmlns:a16="http://schemas.microsoft.com/office/drawing/2014/main" id="{1B93380B-AB18-1547-9A81-D1A96B6D3647}"/>
                </a:ext>
              </a:extLst>
            </p:cNvPr>
            <p:cNvGrpSpPr/>
            <p:nvPr/>
          </p:nvGrpSpPr>
          <p:grpSpPr>
            <a:xfrm>
              <a:off x="1107689" y="235517"/>
              <a:ext cx="7761397" cy="1477328"/>
              <a:chOff x="1107689" y="235517"/>
              <a:chExt cx="7761397" cy="1477328"/>
            </a:xfrm>
          </p:grpSpPr>
          <p:sp>
            <p:nvSpPr>
              <p:cNvPr id="10" name="Rektangel 9"/>
              <p:cNvSpPr/>
              <p:nvPr/>
            </p:nvSpPr>
            <p:spPr>
              <a:xfrm>
                <a:off x="1583380" y="235517"/>
                <a:ext cx="7285706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Miniubåten Alvin kunde dyka ner till 4 500 m djup. </a:t>
                </a:r>
              </a:p>
              <a:p>
                <a:r>
                  <a:rPr lang="sv-SE" dirty="0"/>
                  <a:t>Modellen efter Alvin kan dyka 45 % djupare. </a:t>
                </a:r>
              </a:p>
              <a:p>
                <a:endParaRPr lang="sv-SE" dirty="0"/>
              </a:p>
              <a:p>
                <a:r>
                  <a:rPr lang="sv-SE" dirty="0"/>
                  <a:t>Hur djupt kan den nya modellen dyka?</a:t>
                </a:r>
              </a:p>
              <a:p>
                <a:r>
                  <a:rPr lang="sv-SE" dirty="0"/>
                  <a:t>Avrunda till hundratal meter. </a:t>
                </a:r>
              </a:p>
            </p:txBody>
          </p:sp>
          <p:pic>
            <p:nvPicPr>
              <p:cNvPr id="2" name="Bildobjekt 1">
                <a:extLst>
                  <a:ext uri="{FF2B5EF4-FFF2-40B4-BE49-F238E27FC236}">
                    <a16:creationId xmlns:a16="http://schemas.microsoft.com/office/drawing/2014/main" id="{C545DBE7-41AC-6348-A87A-8D50A2CB50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07689" y="444590"/>
                <a:ext cx="384743" cy="505184"/>
              </a:xfrm>
              <a:prstGeom prst="rect">
                <a:avLst/>
              </a:prstGeom>
            </p:spPr>
          </p:pic>
        </p:grp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162E6D2C-6F1A-2542-B29C-8E4A733D2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5928" y="432952"/>
              <a:ext cx="1869383" cy="1286136"/>
            </a:xfrm>
            <a:prstGeom prst="rect">
              <a:avLst/>
            </a:prstGeom>
          </p:spPr>
        </p:pic>
      </p:grpSp>
      <p:sp>
        <p:nvSpPr>
          <p:cNvPr id="35" name="textruta 34">
            <a:extLst>
              <a:ext uri="{FF2B5EF4-FFF2-40B4-BE49-F238E27FC236}">
                <a16:creationId xmlns:a16="http://schemas.microsoft.com/office/drawing/2014/main" id="{40F9E83B-C283-984E-9060-9FC0A3D47309}"/>
              </a:ext>
            </a:extLst>
          </p:cNvPr>
          <p:cNvSpPr txBox="1"/>
          <p:nvPr/>
        </p:nvSpPr>
        <p:spPr>
          <a:xfrm>
            <a:off x="6164347" y="3671540"/>
            <a:ext cx="13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6500 m</a:t>
            </a:r>
            <a:endParaRPr lang="sv-SE" dirty="0">
              <a:solidFill>
                <a:srgbClr val="FF0000"/>
              </a:solidFill>
              <a:cs typeface="Bradley Hand Bold"/>
            </a:endParaRPr>
          </a:p>
        </p:txBody>
      </p:sp>
    </p:spTree>
    <p:extLst>
      <p:ext uri="{BB962C8B-B14F-4D97-AF65-F5344CB8AC3E}">
        <p14:creationId xmlns:p14="http://schemas.microsoft.com/office/powerpoint/2010/main" val="45972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67" grpId="0"/>
      <p:bldP spid="69" grpId="0"/>
      <p:bldP spid="109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 26">
            <a:extLst>
              <a:ext uri="{FF2B5EF4-FFF2-40B4-BE49-F238E27FC236}">
                <a16:creationId xmlns:a16="http://schemas.microsoft.com/office/drawing/2014/main" id="{45508398-8B46-3947-A45C-B10F71DFFA1D}"/>
              </a:ext>
            </a:extLst>
          </p:cNvPr>
          <p:cNvGrpSpPr/>
          <p:nvPr/>
        </p:nvGrpSpPr>
        <p:grpSpPr>
          <a:xfrm>
            <a:off x="1648862" y="2487990"/>
            <a:ext cx="4318013" cy="391906"/>
            <a:chOff x="607798" y="1814949"/>
            <a:chExt cx="4318013" cy="391906"/>
          </a:xfrm>
        </p:grpSpPr>
        <p:sp>
          <p:nvSpPr>
            <p:cNvPr id="15" name="textruta 14"/>
            <p:cNvSpPr txBox="1"/>
            <p:nvPr/>
          </p:nvSpPr>
          <p:spPr>
            <a:xfrm>
              <a:off x="607798" y="1814949"/>
              <a:ext cx="2076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Värde från början </a:t>
              </a:r>
              <a:r>
                <a:rPr lang="sv-SE" dirty="0">
                  <a:latin typeface="Bradley Hand Bold"/>
                  <a:cs typeface="Bradley Hand Bold"/>
                </a:rPr>
                <a:t>:</a:t>
              </a:r>
            </a:p>
          </p:txBody>
        </p:sp>
        <p:sp>
          <p:nvSpPr>
            <p:cNvPr id="52" name="textruta 51">
              <a:extLst>
                <a:ext uri="{FF2B5EF4-FFF2-40B4-BE49-F238E27FC236}">
                  <a16:creationId xmlns:a16="http://schemas.microsoft.com/office/drawing/2014/main" id="{CD72BB97-560F-7146-9D9C-A4BD4BFA4F1B}"/>
                </a:ext>
              </a:extLst>
            </p:cNvPr>
            <p:cNvSpPr txBox="1"/>
            <p:nvPr/>
          </p:nvSpPr>
          <p:spPr>
            <a:xfrm>
              <a:off x="2599402" y="1837523"/>
              <a:ext cx="2326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10 000 kr</a:t>
              </a:r>
            </a:p>
          </p:txBody>
        </p:sp>
      </p:grpSp>
      <p:sp>
        <p:nvSpPr>
          <p:cNvPr id="53" name="textruta 52">
            <a:extLst>
              <a:ext uri="{FF2B5EF4-FFF2-40B4-BE49-F238E27FC236}">
                <a16:creationId xmlns:a16="http://schemas.microsoft.com/office/drawing/2014/main" id="{7E5BDD0D-E920-0D4A-936F-C03C01433757}"/>
              </a:ext>
            </a:extLst>
          </p:cNvPr>
          <p:cNvSpPr txBox="1"/>
          <p:nvPr/>
        </p:nvSpPr>
        <p:spPr>
          <a:xfrm>
            <a:off x="1330926" y="2988772"/>
            <a:ext cx="249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Förändringsfaktor 1 :</a:t>
            </a:r>
          </a:p>
        </p:txBody>
      </p:sp>
      <p:grpSp>
        <p:nvGrpSpPr>
          <p:cNvPr id="103" name="Grupp 102">
            <a:extLst>
              <a:ext uri="{FF2B5EF4-FFF2-40B4-BE49-F238E27FC236}">
                <a16:creationId xmlns:a16="http://schemas.microsoft.com/office/drawing/2014/main" id="{341F3ED5-23F8-E941-AB39-053576D0ACA8}"/>
              </a:ext>
            </a:extLst>
          </p:cNvPr>
          <p:cNvGrpSpPr/>
          <p:nvPr/>
        </p:nvGrpSpPr>
        <p:grpSpPr>
          <a:xfrm>
            <a:off x="1743046" y="4862793"/>
            <a:ext cx="5384542" cy="488475"/>
            <a:chOff x="542049" y="4752068"/>
            <a:chExt cx="5384542" cy="488475"/>
          </a:xfrm>
        </p:grpSpPr>
        <p:sp>
          <p:nvSpPr>
            <p:cNvPr id="40" name="textruta 39"/>
            <p:cNvSpPr txBox="1"/>
            <p:nvPr/>
          </p:nvSpPr>
          <p:spPr>
            <a:xfrm>
              <a:off x="542049" y="4752068"/>
              <a:ext cx="5384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u="sng" dirty="0">
                  <a:latin typeface="Bradley Hand Bold"/>
                  <a:cs typeface="Bradley Hand Bold"/>
                </a:rPr>
                <a:t>Svar:</a:t>
              </a:r>
              <a:r>
                <a:rPr lang="sv-SE" dirty="0">
                  <a:latin typeface="Bradley Hand Bold"/>
                  <a:cs typeface="Bradley Hand Bold"/>
                </a:rPr>
                <a:t>  Det andra året hade fonden värdet 10 350 kr.</a:t>
              </a:r>
              <a:endParaRPr lang="sv-SE" u="sng" dirty="0">
                <a:latin typeface="Bradley Hand Bold"/>
                <a:cs typeface="Bradley Hand Bold"/>
              </a:endParaRPr>
            </a:p>
          </p:txBody>
        </p:sp>
        <p:sp>
          <p:nvSpPr>
            <p:cNvPr id="99" name="textruta 25">
              <a:extLst>
                <a:ext uri="{FF2B5EF4-FFF2-40B4-BE49-F238E27FC236}">
                  <a16:creationId xmlns:a16="http://schemas.microsoft.com/office/drawing/2014/main" id="{300FCAD9-CAC3-414F-9553-4A6049C6E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7699" y="4871211"/>
              <a:ext cx="1847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endParaRPr lang="sv-SE" sz="1800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67" name="Rektangel 66">
            <a:extLst>
              <a:ext uri="{FF2B5EF4-FFF2-40B4-BE49-F238E27FC236}">
                <a16:creationId xmlns:a16="http://schemas.microsoft.com/office/drawing/2014/main" id="{66A2A022-C064-134F-A86E-39566D37AA89}"/>
              </a:ext>
            </a:extLst>
          </p:cNvPr>
          <p:cNvSpPr/>
          <p:nvPr/>
        </p:nvSpPr>
        <p:spPr>
          <a:xfrm>
            <a:off x="116172" y="279847"/>
            <a:ext cx="1100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Exempel</a:t>
            </a:r>
          </a:p>
        </p:txBody>
      </p:sp>
      <p:sp>
        <p:nvSpPr>
          <p:cNvPr id="69" name="textruta 68">
            <a:extLst>
              <a:ext uri="{FF2B5EF4-FFF2-40B4-BE49-F238E27FC236}">
                <a16:creationId xmlns:a16="http://schemas.microsoft.com/office/drawing/2014/main" id="{1D92A36A-7C52-6640-B692-E2FED7CADC45}"/>
              </a:ext>
            </a:extLst>
          </p:cNvPr>
          <p:cNvSpPr txBox="1"/>
          <p:nvPr/>
        </p:nvSpPr>
        <p:spPr>
          <a:xfrm>
            <a:off x="3640466" y="3013009"/>
            <a:ext cx="871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1,15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C5E3B962-E207-084D-A45C-B3BD52993FB3}"/>
              </a:ext>
            </a:extLst>
          </p:cNvPr>
          <p:cNvGrpSpPr/>
          <p:nvPr/>
        </p:nvGrpSpPr>
        <p:grpSpPr>
          <a:xfrm>
            <a:off x="1107689" y="235517"/>
            <a:ext cx="7761397" cy="1477328"/>
            <a:chOff x="1107689" y="235517"/>
            <a:chExt cx="7761397" cy="1477328"/>
          </a:xfrm>
        </p:grpSpPr>
        <p:grpSp>
          <p:nvGrpSpPr>
            <p:cNvPr id="7" name="Grupp 6">
              <a:extLst>
                <a:ext uri="{FF2B5EF4-FFF2-40B4-BE49-F238E27FC236}">
                  <a16:creationId xmlns:a16="http://schemas.microsoft.com/office/drawing/2014/main" id="{1B93380B-AB18-1547-9A81-D1A96B6D3647}"/>
                </a:ext>
              </a:extLst>
            </p:cNvPr>
            <p:cNvGrpSpPr/>
            <p:nvPr/>
          </p:nvGrpSpPr>
          <p:grpSpPr>
            <a:xfrm>
              <a:off x="1107689" y="235517"/>
              <a:ext cx="7761397" cy="1477328"/>
              <a:chOff x="1107689" y="235517"/>
              <a:chExt cx="7761397" cy="1477328"/>
            </a:xfrm>
          </p:grpSpPr>
          <p:sp>
            <p:nvSpPr>
              <p:cNvPr id="10" name="Rektangel 9"/>
              <p:cNvSpPr/>
              <p:nvPr/>
            </p:nvSpPr>
            <p:spPr>
              <a:xfrm>
                <a:off x="1583380" y="235517"/>
                <a:ext cx="7285706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Zoran sätter in 10 000 kr i en aktiefond. </a:t>
                </a:r>
              </a:p>
              <a:p>
                <a:r>
                  <a:rPr lang="sv-SE" dirty="0"/>
                  <a:t>Värdet stiger första året med 15 %. </a:t>
                </a:r>
              </a:p>
              <a:p>
                <a:r>
                  <a:rPr lang="sv-SE" dirty="0"/>
                  <a:t>Andra året sjunker värdet med 10 %. </a:t>
                </a:r>
              </a:p>
              <a:p>
                <a:endParaRPr lang="sv-SE" dirty="0"/>
              </a:p>
              <a:p>
                <a:r>
                  <a:rPr lang="sv-SE" dirty="0"/>
                  <a:t>Vilket är värdet efter andra året?  </a:t>
                </a:r>
              </a:p>
            </p:txBody>
          </p:sp>
          <p:pic>
            <p:nvPicPr>
              <p:cNvPr id="2" name="Bildobjekt 1">
                <a:extLst>
                  <a:ext uri="{FF2B5EF4-FFF2-40B4-BE49-F238E27FC236}">
                    <a16:creationId xmlns:a16="http://schemas.microsoft.com/office/drawing/2014/main" id="{C545DBE7-41AC-6348-A87A-8D50A2CB50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07689" y="444590"/>
                <a:ext cx="384743" cy="505184"/>
              </a:xfrm>
              <a:prstGeom prst="rect">
                <a:avLst/>
              </a:prstGeom>
            </p:spPr>
          </p:pic>
        </p:grpSp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AA33E58C-B655-8B4D-A0F5-748E5892A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8179" y="260166"/>
              <a:ext cx="2438817" cy="1413687"/>
            </a:xfrm>
            <a:prstGeom prst="rect">
              <a:avLst/>
            </a:prstGeom>
          </p:spPr>
        </p:pic>
      </p:grpSp>
      <p:sp>
        <p:nvSpPr>
          <p:cNvPr id="24" name="textruta 23">
            <a:extLst>
              <a:ext uri="{FF2B5EF4-FFF2-40B4-BE49-F238E27FC236}">
                <a16:creationId xmlns:a16="http://schemas.microsoft.com/office/drawing/2014/main" id="{99658D52-F4B2-2943-89F2-EA1BC35BB4D4}"/>
              </a:ext>
            </a:extLst>
          </p:cNvPr>
          <p:cNvSpPr txBox="1"/>
          <p:nvPr/>
        </p:nvSpPr>
        <p:spPr>
          <a:xfrm>
            <a:off x="1300060" y="3396324"/>
            <a:ext cx="249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Förändringsfaktor 2 :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BE4A8941-61A9-EA47-AB0E-4C8D4A24FAF5}"/>
              </a:ext>
            </a:extLst>
          </p:cNvPr>
          <p:cNvSpPr txBox="1"/>
          <p:nvPr/>
        </p:nvSpPr>
        <p:spPr>
          <a:xfrm>
            <a:off x="3640466" y="3424962"/>
            <a:ext cx="81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0,9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756C92E6-A71F-FD4D-A263-2BC2FCED99E8}"/>
              </a:ext>
            </a:extLst>
          </p:cNvPr>
          <p:cNvSpPr txBox="1"/>
          <p:nvPr/>
        </p:nvSpPr>
        <p:spPr>
          <a:xfrm>
            <a:off x="2272410" y="3833539"/>
            <a:ext cx="1368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Värde år 2 :</a:t>
            </a:r>
          </a:p>
        </p:txBody>
      </p:sp>
      <p:grpSp>
        <p:nvGrpSpPr>
          <p:cNvPr id="28" name="Grupp 27">
            <a:extLst>
              <a:ext uri="{FF2B5EF4-FFF2-40B4-BE49-F238E27FC236}">
                <a16:creationId xmlns:a16="http://schemas.microsoft.com/office/drawing/2014/main" id="{76CA1B55-961E-A24C-91D5-460A720A4A40}"/>
              </a:ext>
            </a:extLst>
          </p:cNvPr>
          <p:cNvGrpSpPr/>
          <p:nvPr/>
        </p:nvGrpSpPr>
        <p:grpSpPr>
          <a:xfrm>
            <a:off x="3576458" y="3844946"/>
            <a:ext cx="3090163" cy="372934"/>
            <a:chOff x="6152375" y="1167552"/>
            <a:chExt cx="2643096" cy="372934"/>
          </a:xfrm>
        </p:grpSpPr>
        <p:sp>
          <p:nvSpPr>
            <p:cNvPr id="29" name="textruta 28">
              <a:extLst>
                <a:ext uri="{FF2B5EF4-FFF2-40B4-BE49-F238E27FC236}">
                  <a16:creationId xmlns:a16="http://schemas.microsoft.com/office/drawing/2014/main" id="{2D56397A-150E-2745-B5EF-BC3EE3E468A6}"/>
                </a:ext>
              </a:extLst>
            </p:cNvPr>
            <p:cNvSpPr txBox="1"/>
            <p:nvPr/>
          </p:nvSpPr>
          <p:spPr>
            <a:xfrm>
              <a:off x="6152375" y="1171154"/>
              <a:ext cx="2643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0,9 · 1,15 · 10 000 kr</a:t>
              </a:r>
              <a:endParaRPr lang="sv-SE" dirty="0">
                <a:solidFill>
                  <a:srgbClr val="FF0000"/>
                </a:solidFill>
                <a:latin typeface="Bradley Hand Bold"/>
                <a:cs typeface="Bradley Hand Bold"/>
              </a:endParaRPr>
            </a:p>
          </p:txBody>
        </p:sp>
        <p:sp>
          <p:nvSpPr>
            <p:cNvPr id="30" name="textruta 29">
              <a:extLst>
                <a:ext uri="{FF2B5EF4-FFF2-40B4-BE49-F238E27FC236}">
                  <a16:creationId xmlns:a16="http://schemas.microsoft.com/office/drawing/2014/main" id="{27D3FE9A-5B73-3247-8610-E4FCD3A913DF}"/>
                </a:ext>
              </a:extLst>
            </p:cNvPr>
            <p:cNvSpPr txBox="1"/>
            <p:nvPr/>
          </p:nvSpPr>
          <p:spPr>
            <a:xfrm>
              <a:off x="8003789" y="1167552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31" name="textruta 30">
            <a:extLst>
              <a:ext uri="{FF2B5EF4-FFF2-40B4-BE49-F238E27FC236}">
                <a16:creationId xmlns:a16="http://schemas.microsoft.com/office/drawing/2014/main" id="{F7082569-51FE-D947-9DF8-82827E34ECE3}"/>
              </a:ext>
            </a:extLst>
          </p:cNvPr>
          <p:cNvSpPr txBox="1"/>
          <p:nvPr/>
        </p:nvSpPr>
        <p:spPr>
          <a:xfrm>
            <a:off x="5966875" y="3848548"/>
            <a:ext cx="13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10 350 kr</a:t>
            </a:r>
            <a:endParaRPr lang="sv-SE" dirty="0">
              <a:solidFill>
                <a:srgbClr val="FF0000"/>
              </a:solidFill>
              <a:cs typeface="Bradley Hand Bold"/>
            </a:endParaRPr>
          </a:p>
        </p:txBody>
      </p:sp>
    </p:spTree>
    <p:extLst>
      <p:ext uri="{BB962C8B-B14F-4D97-AF65-F5344CB8AC3E}">
        <p14:creationId xmlns:p14="http://schemas.microsoft.com/office/powerpoint/2010/main" val="101096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7" grpId="0"/>
      <p:bldP spid="69" grpId="0"/>
      <p:bldP spid="24" grpId="0"/>
      <p:bldP spid="25" grpId="0"/>
      <p:bldP spid="26" grpId="0"/>
      <p:bldP spid="31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6446</TotalTime>
  <Words>429</Words>
  <Application>Microsoft Macintosh PowerPoint</Application>
  <PresentationFormat>Bildspel på skärmen (4:3)</PresentationFormat>
  <Paragraphs>80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10" baseType="lpstr">
      <vt:lpstr>Arial</vt:lpstr>
      <vt:lpstr>Bradley Hand</vt:lpstr>
      <vt:lpstr>Bradley Hand Bold</vt:lpstr>
      <vt:lpstr>Calibri</vt:lpstr>
      <vt:lpstr>Times New Roman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45</cp:revision>
  <dcterms:created xsi:type="dcterms:W3CDTF">2017-04-14T14:35:34Z</dcterms:created>
  <dcterms:modified xsi:type="dcterms:W3CDTF">2021-10-21T16:22:49Z</dcterms:modified>
</cp:coreProperties>
</file>