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2" r:id="rId3"/>
    <p:sldId id="265" r:id="rId4"/>
    <p:sldId id="271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8967" autoAdjust="0"/>
  </p:normalViewPr>
  <p:slideViewPr>
    <p:cSldViewPr snapToGrid="0" snapToObjects="1">
      <p:cViewPr>
        <p:scale>
          <a:sx n="138" d="100"/>
          <a:sy n="138" d="100"/>
        </p:scale>
        <p:origin x="21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0894" y="197616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3.6			  	  	                  Ekvationer	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77" y="3876898"/>
            <a:ext cx="3403335" cy="27271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30" y="3876898"/>
            <a:ext cx="3599774" cy="272710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77665" y="831534"/>
            <a:ext cx="6632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800000"/>
                </a:solidFill>
              </a:rPr>
              <a:t>ekvation</a:t>
            </a:r>
            <a:r>
              <a:rPr lang="sv-SE" dirty="0"/>
              <a:t> är en likhet som innehåller minst ett </a:t>
            </a:r>
            <a:r>
              <a:rPr lang="sv-SE" b="1" i="1" dirty="0">
                <a:solidFill>
                  <a:srgbClr val="800000"/>
                </a:solidFill>
              </a:rPr>
              <a:t>obekant</a:t>
            </a:r>
            <a:r>
              <a:rPr lang="sv-SE" dirty="0"/>
              <a:t> tal. </a:t>
            </a:r>
          </a:p>
        </p:txBody>
      </p:sp>
      <p:sp>
        <p:nvSpPr>
          <p:cNvPr id="8" name="Rektangel 7"/>
          <p:cNvSpPr/>
          <p:nvPr/>
        </p:nvSpPr>
        <p:spPr>
          <a:xfrm>
            <a:off x="1790685" y="1307012"/>
            <a:ext cx="5828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Värdet av det som står till vänster om likhetstecknet är lika med värdet av det som står till höger om likhetstecknet. 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3272210" y="2172182"/>
            <a:ext cx="2671200" cy="369332"/>
            <a:chOff x="3272210" y="2089080"/>
            <a:chExt cx="2671200" cy="369332"/>
          </a:xfrm>
        </p:grpSpPr>
        <p:sp>
          <p:nvSpPr>
            <p:cNvPr id="10" name="Rektangel 9"/>
            <p:cNvSpPr/>
            <p:nvPr/>
          </p:nvSpPr>
          <p:spPr>
            <a:xfrm>
              <a:off x="3272210" y="2089080"/>
              <a:ext cx="1574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vänster led    = 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854124" y="2089080"/>
              <a:ext cx="108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höger led </a:t>
              </a:r>
            </a:p>
          </p:txBody>
        </p:sp>
      </p:grpSp>
      <p:grpSp>
        <p:nvGrpSpPr>
          <p:cNvPr id="14" name="Grupp 13"/>
          <p:cNvGrpSpPr/>
          <p:nvPr/>
        </p:nvGrpSpPr>
        <p:grpSpPr>
          <a:xfrm>
            <a:off x="3827345" y="2681463"/>
            <a:ext cx="1939896" cy="403971"/>
            <a:chOff x="3688711" y="2458412"/>
            <a:chExt cx="1939896" cy="403971"/>
          </a:xfrm>
        </p:grpSpPr>
        <p:sp>
          <p:nvSpPr>
            <p:cNvPr id="9" name="Rektangel 8"/>
            <p:cNvSpPr/>
            <p:nvPr/>
          </p:nvSpPr>
          <p:spPr>
            <a:xfrm>
              <a:off x="3688711" y="2458412"/>
              <a:ext cx="13464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V.L.      = 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5035175" y="2462273"/>
              <a:ext cx="593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H.L.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97" y="1877650"/>
            <a:ext cx="6413500" cy="16002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03" y="3608720"/>
            <a:ext cx="6375400" cy="1397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03" y="5204154"/>
            <a:ext cx="6235700" cy="1308100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5468470" y="3608720"/>
            <a:ext cx="2106708" cy="693754"/>
            <a:chOff x="5468470" y="3608720"/>
            <a:chExt cx="2106708" cy="693754"/>
          </a:xfrm>
        </p:grpSpPr>
        <p:sp>
          <p:nvSpPr>
            <p:cNvPr id="7" name="Ellips 6"/>
            <p:cNvSpPr/>
            <p:nvPr/>
          </p:nvSpPr>
          <p:spPr>
            <a:xfrm>
              <a:off x="5468470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6170706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/>
            <p:cNvSpPr/>
            <p:nvPr/>
          </p:nvSpPr>
          <p:spPr>
            <a:xfrm>
              <a:off x="6872942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112" y="1002503"/>
            <a:ext cx="3050241" cy="365644"/>
          </a:xfrm>
          <a:prstGeom prst="rect">
            <a:avLst/>
          </a:prstGeom>
        </p:spPr>
      </p:pic>
      <p:grpSp>
        <p:nvGrpSpPr>
          <p:cNvPr id="27" name="Grupp 26"/>
          <p:cNvGrpSpPr/>
          <p:nvPr/>
        </p:nvGrpSpPr>
        <p:grpSpPr>
          <a:xfrm>
            <a:off x="2872987" y="2231063"/>
            <a:ext cx="2765685" cy="342566"/>
            <a:chOff x="2872987" y="2231063"/>
            <a:chExt cx="2765685" cy="342566"/>
          </a:xfrm>
        </p:grpSpPr>
        <p:grpSp>
          <p:nvGrpSpPr>
            <p:cNvPr id="22" name="Grupp 21"/>
            <p:cNvGrpSpPr/>
            <p:nvPr/>
          </p:nvGrpSpPr>
          <p:grpSpPr>
            <a:xfrm>
              <a:off x="5398562" y="2242410"/>
              <a:ext cx="240110" cy="331219"/>
              <a:chOff x="6872942" y="1002503"/>
              <a:chExt cx="240110" cy="331219"/>
            </a:xfrm>
          </p:grpSpPr>
          <p:cxnSp>
            <p:nvCxnSpPr>
              <p:cNvPr id="13" name="Rak 12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Rak 18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 23"/>
            <p:cNvGrpSpPr/>
            <p:nvPr/>
          </p:nvGrpSpPr>
          <p:grpSpPr>
            <a:xfrm>
              <a:off x="2872987" y="2231063"/>
              <a:ext cx="240110" cy="331219"/>
              <a:chOff x="6872942" y="1002503"/>
              <a:chExt cx="240110" cy="331219"/>
            </a:xfrm>
          </p:grpSpPr>
          <p:cxnSp>
            <p:nvCxnSpPr>
              <p:cNvPr id="25" name="Rak 24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Rak 25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61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 42">
            <a:extLst>
              <a:ext uri="{FF2B5EF4-FFF2-40B4-BE49-F238E27FC236}">
                <a16:creationId xmlns:a16="http://schemas.microsoft.com/office/drawing/2014/main" id="{61B9040E-6C43-9A45-8FEA-F90426F18FF2}"/>
              </a:ext>
            </a:extLst>
          </p:cNvPr>
          <p:cNvGrpSpPr/>
          <p:nvPr/>
        </p:nvGrpSpPr>
        <p:grpSpPr>
          <a:xfrm>
            <a:off x="1701561" y="273849"/>
            <a:ext cx="6183668" cy="1047376"/>
            <a:chOff x="795331" y="98403"/>
            <a:chExt cx="6183668" cy="1047376"/>
          </a:xfrm>
        </p:grpSpPr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4175161-80BC-F24C-92D8-45AF0B677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969" y="98403"/>
              <a:ext cx="3980030" cy="1047376"/>
            </a:xfrm>
            <a:prstGeom prst="rect">
              <a:avLst/>
            </a:prstGeom>
          </p:spPr>
        </p:pic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D9047CF5-CC88-3345-8491-FBE455631982}"/>
                </a:ext>
              </a:extLst>
            </p:cNvPr>
            <p:cNvSpPr/>
            <p:nvPr/>
          </p:nvSpPr>
          <p:spPr>
            <a:xfrm>
              <a:off x="795331" y="143502"/>
              <a:ext cx="198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Hur </a:t>
              </a:r>
              <a:r>
                <a:rPr lang="de-DE" dirty="0" err="1"/>
                <a:t>många</a:t>
              </a:r>
              <a:r>
                <a:rPr lang="de-DE" dirty="0"/>
                <a:t> </a:t>
              </a:r>
              <a:r>
                <a:rPr lang="de-DE" dirty="0" err="1"/>
                <a:t>stickor</a:t>
              </a:r>
              <a:r>
                <a:rPr lang="de-DE" dirty="0"/>
                <a:t> </a:t>
              </a:r>
              <a:r>
                <a:rPr lang="de-DE" dirty="0" err="1"/>
                <a:t>är</a:t>
              </a:r>
              <a:r>
                <a:rPr lang="de-DE" dirty="0"/>
                <a:t> </a:t>
              </a:r>
              <a:r>
                <a:rPr lang="de-DE" dirty="0" err="1"/>
                <a:t>det</a:t>
              </a:r>
              <a:r>
                <a:rPr lang="de-DE" dirty="0"/>
                <a:t> i en </a:t>
              </a:r>
              <a:r>
                <a:rPr lang="de-DE" dirty="0" err="1"/>
                <a:t>ask</a:t>
              </a:r>
              <a:r>
                <a:rPr lang="de-DE" dirty="0"/>
                <a:t>?</a:t>
              </a:r>
              <a:endParaRPr lang="sv-SE" dirty="0"/>
            </a:p>
          </p:txBody>
        </p:sp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F4FBE5E7-CF8D-6842-BD34-00D4C78298F0}"/>
              </a:ext>
            </a:extLst>
          </p:cNvPr>
          <p:cNvSpPr txBox="1"/>
          <p:nvPr/>
        </p:nvSpPr>
        <p:spPr>
          <a:xfrm>
            <a:off x="3450203" y="1884553"/>
            <a:ext cx="169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64A9F3B-DEA1-454F-85F9-B5D7BECFF6A5}"/>
              </a:ext>
            </a:extLst>
          </p:cNvPr>
          <p:cNvSpPr txBox="1"/>
          <p:nvPr/>
        </p:nvSpPr>
        <p:spPr>
          <a:xfrm>
            <a:off x="3116620" y="2346416"/>
            <a:ext cx="26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4BCBB51-A54F-5C4C-9FB3-0E995F18955F}"/>
              </a:ext>
            </a:extLst>
          </p:cNvPr>
          <p:cNvSpPr txBox="1"/>
          <p:nvPr/>
        </p:nvSpPr>
        <p:spPr>
          <a:xfrm>
            <a:off x="3841981" y="2725569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E818C3E8-27A3-1540-9D1B-B0146F55536A}"/>
              </a:ext>
            </a:extLst>
          </p:cNvPr>
          <p:cNvGrpSpPr/>
          <p:nvPr/>
        </p:nvGrpSpPr>
        <p:grpSpPr>
          <a:xfrm>
            <a:off x="3731779" y="3173159"/>
            <a:ext cx="1132310" cy="580303"/>
            <a:chOff x="5274332" y="3593442"/>
            <a:chExt cx="1132310" cy="580303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0A640773-76EB-A442-A993-6B34867E952D}"/>
                </a:ext>
              </a:extLst>
            </p:cNvPr>
            <p:cNvGrpSpPr/>
            <p:nvPr/>
          </p:nvGrpSpPr>
          <p:grpSpPr>
            <a:xfrm>
              <a:off x="5274332" y="3593442"/>
              <a:ext cx="702008" cy="580303"/>
              <a:chOff x="1127898" y="2947880"/>
              <a:chExt cx="702008" cy="580303"/>
            </a:xfrm>
          </p:grpSpPr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1F6F917D-2B70-0045-A6B9-30FE06CBB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7898" y="2947880"/>
                <a:ext cx="441146" cy="580303"/>
                <a:chOff x="3853435" y="1886187"/>
                <a:chExt cx="441146" cy="580467"/>
              </a:xfrm>
            </p:grpSpPr>
            <p:sp>
              <p:nvSpPr>
                <p:cNvPr id="35" name="textruta 8">
                  <a:extLst>
                    <a:ext uri="{FF2B5EF4-FFF2-40B4-BE49-F238E27FC236}">
                      <a16:creationId xmlns:a16="http://schemas.microsoft.com/office/drawing/2014/main" id="{E1A2065B-4E25-2D4E-B835-A9C90F19F0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3435" y="1886187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3x</a:t>
                  </a:r>
                </a:p>
              </p:txBody>
            </p:sp>
            <p:sp>
              <p:nvSpPr>
                <p:cNvPr id="36" name="textruta 9">
                  <a:extLst>
                    <a:ext uri="{FF2B5EF4-FFF2-40B4-BE49-F238E27FC236}">
                      <a16:creationId xmlns:a16="http://schemas.microsoft.com/office/drawing/2014/main" id="{5764BE1A-CFDB-DC4A-9371-6E67D3B87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cxnSp>
              <p:nvCxnSpPr>
                <p:cNvPr id="37" name="Rak 36">
                  <a:extLst>
                    <a:ext uri="{FF2B5EF4-FFF2-40B4-BE49-F238E27FC236}">
                      <a16:creationId xmlns:a16="http://schemas.microsoft.com/office/drawing/2014/main" id="{5D5C560E-3EFF-B146-A027-72B142245FCA}"/>
                    </a:ext>
                  </a:extLst>
                </p:cNvPr>
                <p:cNvCxnSpPr/>
                <p:nvPr/>
              </p:nvCxnSpPr>
              <p:spPr>
                <a:xfrm>
                  <a:off x="3864458" y="2175414"/>
                  <a:ext cx="4191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773A951F-525C-8D40-A0A6-8EC11E55B248}"/>
                  </a:ext>
                </a:extLst>
              </p:cNvPr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BFBA8EF7-9287-8049-ACEC-0F0379F3B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4479" y="3593443"/>
              <a:ext cx="492163" cy="576334"/>
              <a:chOff x="3780309" y="1897133"/>
              <a:chExt cx="492163" cy="576495"/>
            </a:xfrm>
          </p:grpSpPr>
          <p:sp>
            <p:nvSpPr>
              <p:cNvPr id="30" name="textruta 8">
                <a:extLst>
                  <a:ext uri="{FF2B5EF4-FFF2-40B4-BE49-F238E27FC236}">
                    <a16:creationId xmlns:a16="http://schemas.microsoft.com/office/drawing/2014/main" id="{62A4FCB6-39BC-1443-9CA5-6DF692857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678" y="1897133"/>
                <a:ext cx="46679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15</a:t>
                </a:r>
              </a:p>
            </p:txBody>
          </p:sp>
          <p:sp>
            <p:nvSpPr>
              <p:cNvPr id="31" name="textruta 9">
                <a:extLst>
                  <a:ext uri="{FF2B5EF4-FFF2-40B4-BE49-F238E27FC236}">
                    <a16:creationId xmlns:a16="http://schemas.microsoft.com/office/drawing/2014/main" id="{39D95A95-E920-A440-AC76-4BF598C54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0309" y="2104192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3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565CD34E-7AF6-7D4F-A1D3-357F602C01F5}"/>
                  </a:ext>
                </a:extLst>
              </p:cNvPr>
              <p:cNvCxnSpPr/>
              <p:nvPr/>
            </p:nvCxnSpPr>
            <p:spPr>
              <a:xfrm>
                <a:off x="3854858" y="2177505"/>
                <a:ext cx="26333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0A662C10-691C-0746-9A49-579A84EE3F30}"/>
              </a:ext>
            </a:extLst>
          </p:cNvPr>
          <p:cNvSpPr txBox="1"/>
          <p:nvPr/>
        </p:nvSpPr>
        <p:spPr>
          <a:xfrm>
            <a:off x="3925653" y="3861889"/>
            <a:ext cx="7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EFB0B2E-55A4-BD4F-A96D-36546FC0A041}"/>
              </a:ext>
            </a:extLst>
          </p:cNvPr>
          <p:cNvSpPr txBox="1"/>
          <p:nvPr/>
        </p:nvSpPr>
        <p:spPr>
          <a:xfrm>
            <a:off x="6502226" y="2138285"/>
            <a:ext cx="196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en-US" dirty="0"/>
              <a:t>·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5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C97E1E7-59CE-4241-9A03-1FD4D87A9810}"/>
              </a:ext>
            </a:extLst>
          </p:cNvPr>
          <p:cNvSpPr/>
          <p:nvPr/>
        </p:nvSpPr>
        <p:spPr>
          <a:xfrm>
            <a:off x="6502226" y="2842409"/>
            <a:ext cx="120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24679B45-EF57-BF42-9195-268EB4EEF2D2}"/>
              </a:ext>
            </a:extLst>
          </p:cNvPr>
          <p:cNvSpPr txBox="1"/>
          <p:nvPr/>
        </p:nvSpPr>
        <p:spPr>
          <a:xfrm>
            <a:off x="6502226" y="3269809"/>
            <a:ext cx="14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7EEAE69D-CC05-C64C-95AC-1F44FCF09F9A}"/>
              </a:ext>
            </a:extLst>
          </p:cNvPr>
          <p:cNvSpPr txBox="1"/>
          <p:nvPr/>
        </p:nvSpPr>
        <p:spPr>
          <a:xfrm>
            <a:off x="3308699" y="4765079"/>
            <a:ext cx="402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Det är 5 stickor i varje ask.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DABF134-E318-A147-BED5-DEFE2D8DA207}"/>
              </a:ext>
            </a:extLst>
          </p:cNvPr>
          <p:cNvSpPr/>
          <p:nvPr/>
        </p:nvSpPr>
        <p:spPr>
          <a:xfrm>
            <a:off x="6983982" y="2424775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C24DC33-FAB1-694A-959C-20FCD8EC9EAF}"/>
              </a:ext>
            </a:extLst>
          </p:cNvPr>
          <p:cNvSpPr/>
          <p:nvPr/>
        </p:nvSpPr>
        <p:spPr>
          <a:xfrm>
            <a:off x="8009663" y="2409569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</a:t>
            </a:r>
            <a:endParaRPr lang="sv-SE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E3CCC29-A0FD-3644-AA34-DEEB9C20B046}"/>
              </a:ext>
            </a:extLst>
          </p:cNvPr>
          <p:cNvSpPr/>
          <p:nvPr/>
        </p:nvSpPr>
        <p:spPr>
          <a:xfrm>
            <a:off x="423233" y="291922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36401ECF-DCE7-0E48-B1B8-D57A3E3B8211}"/>
              </a:ext>
            </a:extLst>
          </p:cNvPr>
          <p:cNvSpPr/>
          <p:nvPr/>
        </p:nvSpPr>
        <p:spPr>
          <a:xfrm>
            <a:off x="466818" y="2307204"/>
            <a:ext cx="2247796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Du får </a:t>
            </a:r>
            <a:r>
              <a:rPr lang="sv-SE" sz="1200" i="1" dirty="0"/>
              <a:t>x</a:t>
            </a:r>
            <a:r>
              <a:rPr lang="sv-SE" sz="1200" dirty="0"/>
              <a:t>-termen ensam genom att subtrahera </a:t>
            </a:r>
            <a:r>
              <a:rPr lang="sv-SE" sz="1200" dirty="0">
                <a:solidFill>
                  <a:srgbClr val="A50002"/>
                </a:solidFill>
              </a:rPr>
              <a:t>1 </a:t>
            </a:r>
            <a:r>
              <a:rPr lang="sv-SE" sz="1200" dirty="0"/>
              <a:t>från båda leden.</a:t>
            </a:r>
            <a:endParaRPr lang="sv-SE" sz="1200" i="1" dirty="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7298163D-B3DD-F74C-BE33-F02A0AF12D3A}"/>
              </a:ext>
            </a:extLst>
          </p:cNvPr>
          <p:cNvSpPr/>
          <p:nvPr/>
        </p:nvSpPr>
        <p:spPr>
          <a:xfrm>
            <a:off x="473864" y="3231471"/>
            <a:ext cx="2157612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Dividerar du båda leden med </a:t>
            </a:r>
            <a:r>
              <a:rPr lang="sv-SE" sz="1200" dirty="0">
                <a:solidFill>
                  <a:srgbClr val="A50002"/>
                </a:solidFill>
              </a:rPr>
              <a:t>3 </a:t>
            </a:r>
            <a:r>
              <a:rPr lang="sv-SE" sz="1200" dirty="0"/>
              <a:t>så får du fram värdet på </a:t>
            </a:r>
            <a:r>
              <a:rPr lang="sv-SE" sz="1200" i="1" dirty="0"/>
              <a:t>x</a:t>
            </a:r>
            <a:r>
              <a:rPr lang="sv-SE" sz="1200" dirty="0"/>
              <a:t>.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75CB3D9-44A5-264A-B6B1-65C9F0F3A084}"/>
              </a:ext>
            </a:extLst>
          </p:cNvPr>
          <p:cNvSpPr/>
          <p:nvPr/>
        </p:nvSpPr>
        <p:spPr>
          <a:xfrm>
            <a:off x="6321451" y="1770902"/>
            <a:ext cx="2322212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Avsluta med att göra en prövning.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7117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5189820-398A-0D4B-AAC4-5C2CA99566B0}"/>
              </a:ext>
            </a:extLst>
          </p:cNvPr>
          <p:cNvSpPr/>
          <p:nvPr/>
        </p:nvSpPr>
        <p:spPr>
          <a:xfrm>
            <a:off x="2804979" y="277362"/>
            <a:ext cx="29635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dirty="0"/>
              <a:t>Lös ekvationen </a:t>
            </a:r>
            <a:r>
              <a:rPr lang="de-DE" sz="2000" b="1" dirty="0">
                <a:solidFill>
                  <a:srgbClr val="800000"/>
                </a:solidFill>
              </a:rPr>
              <a:t>4</a:t>
            </a:r>
            <a:r>
              <a:rPr lang="de-DE" sz="2000" b="1" i="1" dirty="0">
                <a:solidFill>
                  <a:srgbClr val="800000"/>
                </a:solidFill>
              </a:rPr>
              <a:t>x</a:t>
            </a:r>
            <a:r>
              <a:rPr lang="de-DE" sz="2000" b="1" dirty="0">
                <a:solidFill>
                  <a:srgbClr val="800000"/>
                </a:solidFill>
              </a:rPr>
              <a:t> – 15 = 49.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93723E9-28EB-1649-B537-A8BCF105100A}"/>
              </a:ext>
            </a:extLst>
          </p:cNvPr>
          <p:cNvSpPr txBox="1"/>
          <p:nvPr/>
        </p:nvSpPr>
        <p:spPr>
          <a:xfrm>
            <a:off x="3311624" y="994332"/>
            <a:ext cx="19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de-DE" dirty="0"/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49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6A78DB-7669-8349-9D5D-3DDD1097E59E}"/>
              </a:ext>
            </a:extLst>
          </p:cNvPr>
          <p:cNvSpPr txBox="1"/>
          <p:nvPr/>
        </p:nvSpPr>
        <p:spPr>
          <a:xfrm>
            <a:off x="2804979" y="1579652"/>
            <a:ext cx="292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de-DE" dirty="0"/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15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49 </a:t>
            </a:r>
            <a:r>
              <a:rPr lang="sv-SE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15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58AA4B-786F-DA43-A9C3-791EE4CB0E8D}"/>
              </a:ext>
            </a:extLst>
          </p:cNvPr>
          <p:cNvSpPr txBox="1"/>
          <p:nvPr/>
        </p:nvSpPr>
        <p:spPr>
          <a:xfrm>
            <a:off x="3798118" y="2163225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64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78658D3-D7F9-7141-93FB-615707096716}"/>
              </a:ext>
            </a:extLst>
          </p:cNvPr>
          <p:cNvGrpSpPr/>
          <p:nvPr/>
        </p:nvGrpSpPr>
        <p:grpSpPr>
          <a:xfrm>
            <a:off x="3706351" y="2643959"/>
            <a:ext cx="1121958" cy="571768"/>
            <a:chOff x="5267677" y="3601979"/>
            <a:chExt cx="1121958" cy="571768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882D5238-75AA-B144-B002-5D08341D270A}"/>
                </a:ext>
              </a:extLst>
            </p:cNvPr>
            <p:cNvGrpSpPr/>
            <p:nvPr/>
          </p:nvGrpSpPr>
          <p:grpSpPr>
            <a:xfrm>
              <a:off x="5267677" y="3601979"/>
              <a:ext cx="708663" cy="571768"/>
              <a:chOff x="1121243" y="2956417"/>
              <a:chExt cx="708663" cy="571768"/>
            </a:xfrm>
          </p:grpSpPr>
          <p:grpSp>
            <p:nvGrpSpPr>
              <p:cNvPr id="15" name="Grupp 14">
                <a:extLst>
                  <a:ext uri="{FF2B5EF4-FFF2-40B4-BE49-F238E27FC236}">
                    <a16:creationId xmlns:a16="http://schemas.microsoft.com/office/drawing/2014/main" id="{6F4AE2E7-C67B-5146-9343-89F8298B9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1243" y="2956417"/>
                <a:ext cx="441146" cy="571768"/>
                <a:chOff x="3846780" y="1894725"/>
                <a:chExt cx="441146" cy="571929"/>
              </a:xfrm>
            </p:grpSpPr>
            <p:sp>
              <p:nvSpPr>
                <p:cNvPr id="17" name="textruta 8">
                  <a:extLst>
                    <a:ext uri="{FF2B5EF4-FFF2-40B4-BE49-F238E27FC236}">
                      <a16:creationId xmlns:a16="http://schemas.microsoft.com/office/drawing/2014/main" id="{9E3B8CB2-44B7-F946-8A4E-0D907C0581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6780" y="1894725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4x</a:t>
                  </a:r>
                </a:p>
              </p:txBody>
            </p:sp>
            <p:sp>
              <p:nvSpPr>
                <p:cNvPr id="18" name="textruta 9">
                  <a:extLst>
                    <a:ext uri="{FF2B5EF4-FFF2-40B4-BE49-F238E27FC236}">
                      <a16:creationId xmlns:a16="http://schemas.microsoft.com/office/drawing/2014/main" id="{BD056FF9-DC3A-E440-BE09-FE1276A448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800000"/>
                      </a:solidFill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19" name="Rak 18">
                  <a:extLst>
                    <a:ext uri="{FF2B5EF4-FFF2-40B4-BE49-F238E27FC236}">
                      <a16:creationId xmlns:a16="http://schemas.microsoft.com/office/drawing/2014/main" id="{9F815631-F356-474B-BF47-785081FE858D}"/>
                    </a:ext>
                  </a:extLst>
                </p:cNvPr>
                <p:cNvCxnSpPr/>
                <p:nvPr/>
              </p:nvCxnSpPr>
              <p:spPr>
                <a:xfrm>
                  <a:off x="3867398" y="2182311"/>
                  <a:ext cx="4191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D658622E-907B-AF4C-B3B8-524132BB7BB9}"/>
                  </a:ext>
                </a:extLst>
              </p:cNvPr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6CA759EA-357B-D149-8FF8-FF10F9F57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8896" y="3619741"/>
              <a:ext cx="490739" cy="550036"/>
              <a:chOff x="3764726" y="1923440"/>
              <a:chExt cx="490739" cy="550190"/>
            </a:xfrm>
          </p:grpSpPr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E31D2340-1BE6-E545-9771-F89BEEFDD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9033" y="1923440"/>
                <a:ext cx="476432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64</a:t>
                </a:r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016889AF-5DB8-774A-AA47-005EE1A86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4726" y="2104194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800000"/>
                    </a:solidFill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4" name="Rak 13">
                <a:extLst>
                  <a:ext uri="{FF2B5EF4-FFF2-40B4-BE49-F238E27FC236}">
                    <a16:creationId xmlns:a16="http://schemas.microsoft.com/office/drawing/2014/main" id="{923CF115-C21C-B346-867A-EF850992A0EB}"/>
                  </a:ext>
                </a:extLst>
              </p:cNvPr>
              <p:cNvCxnSpPr/>
              <p:nvPr/>
            </p:nvCxnSpPr>
            <p:spPr>
              <a:xfrm>
                <a:off x="3864458" y="2203748"/>
                <a:ext cx="26333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F3CAEBCB-C48A-5B47-AC5F-AED635B15C1F}"/>
              </a:ext>
            </a:extLst>
          </p:cNvPr>
          <p:cNvSpPr txBox="1"/>
          <p:nvPr/>
        </p:nvSpPr>
        <p:spPr>
          <a:xfrm>
            <a:off x="3944401" y="3208884"/>
            <a:ext cx="101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16B72F7-A9BF-5F45-A63F-8E7FFED0BF16}"/>
              </a:ext>
            </a:extLst>
          </p:cNvPr>
          <p:cNvSpPr txBox="1"/>
          <p:nvPr/>
        </p:nvSpPr>
        <p:spPr>
          <a:xfrm>
            <a:off x="6165228" y="1264717"/>
            <a:ext cx="238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 </a:t>
            </a:r>
            <a:r>
              <a:rPr lang="en-US" dirty="0"/>
              <a:t>· 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16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56F471D-01C6-3F47-B85C-2ADD8205BEEB}"/>
              </a:ext>
            </a:extLst>
          </p:cNvPr>
          <p:cNvSpPr/>
          <p:nvPr/>
        </p:nvSpPr>
        <p:spPr>
          <a:xfrm>
            <a:off x="6104384" y="197070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49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92C91DC-B38C-134D-B529-6AB7C867BF90}"/>
              </a:ext>
            </a:extLst>
          </p:cNvPr>
          <p:cNvSpPr txBox="1"/>
          <p:nvPr/>
        </p:nvSpPr>
        <p:spPr>
          <a:xfrm>
            <a:off x="6165228" y="2477055"/>
            <a:ext cx="13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087A437-4D59-4B47-8EBB-45A0810B3F5E}"/>
              </a:ext>
            </a:extLst>
          </p:cNvPr>
          <p:cNvSpPr txBox="1"/>
          <p:nvPr/>
        </p:nvSpPr>
        <p:spPr>
          <a:xfrm>
            <a:off x="3355331" y="4117907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28C8321-1421-FB46-ABCE-6B22DDA270CB}"/>
              </a:ext>
            </a:extLst>
          </p:cNvPr>
          <p:cNvSpPr/>
          <p:nvPr/>
        </p:nvSpPr>
        <p:spPr>
          <a:xfrm>
            <a:off x="6627543" y="1586406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64 </a:t>
            </a:r>
            <a:r>
              <a:rPr lang="de-DE" dirty="0"/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B6C3392-4213-D44B-B10B-8E5D801553A7}"/>
              </a:ext>
            </a:extLst>
          </p:cNvPr>
          <p:cNvSpPr/>
          <p:nvPr/>
        </p:nvSpPr>
        <p:spPr>
          <a:xfrm>
            <a:off x="7817773" y="157784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49</a:t>
            </a:r>
            <a:endParaRPr lang="sv-SE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01F6F243-8AEC-514A-999F-98C49F7ADF7F}"/>
              </a:ext>
            </a:extLst>
          </p:cNvPr>
          <p:cNvSpPr/>
          <p:nvPr/>
        </p:nvSpPr>
        <p:spPr>
          <a:xfrm>
            <a:off x="491275" y="277362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C20C5B58-28C6-6941-BF91-25C3B1E37015}"/>
              </a:ext>
            </a:extLst>
          </p:cNvPr>
          <p:cNvSpPr/>
          <p:nvPr/>
        </p:nvSpPr>
        <p:spPr>
          <a:xfrm>
            <a:off x="235781" y="1534142"/>
            <a:ext cx="2247796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Du får </a:t>
            </a:r>
            <a:r>
              <a:rPr lang="sv-SE" sz="1200" i="1" dirty="0"/>
              <a:t>x</a:t>
            </a:r>
            <a:r>
              <a:rPr lang="sv-SE" sz="1200" dirty="0"/>
              <a:t>-termen ensam genom att </a:t>
            </a:r>
            <a:r>
              <a:rPr lang="sv-SE" sz="1200" i="1" dirty="0"/>
              <a:t>addera</a:t>
            </a:r>
            <a:r>
              <a:rPr lang="sv-SE" sz="1200" dirty="0"/>
              <a:t> </a:t>
            </a:r>
            <a:r>
              <a:rPr lang="sv-SE" sz="1200" dirty="0">
                <a:solidFill>
                  <a:srgbClr val="A50002"/>
                </a:solidFill>
              </a:rPr>
              <a:t>15 </a:t>
            </a:r>
            <a:r>
              <a:rPr lang="sv-SE" sz="1200" dirty="0"/>
              <a:t>till båda leden.</a:t>
            </a:r>
            <a:endParaRPr lang="sv-SE" sz="1200" i="1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97BF80D-2255-9443-8D51-8426DB39EEBB}"/>
              </a:ext>
            </a:extLst>
          </p:cNvPr>
          <p:cNvSpPr/>
          <p:nvPr/>
        </p:nvSpPr>
        <p:spPr>
          <a:xfrm>
            <a:off x="348237" y="2796257"/>
            <a:ext cx="2135340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Dividerar du båda leden med </a:t>
            </a:r>
            <a:r>
              <a:rPr lang="sv-SE" sz="1200" dirty="0">
                <a:solidFill>
                  <a:srgbClr val="A50002"/>
                </a:solidFill>
              </a:rPr>
              <a:t>4 </a:t>
            </a:r>
            <a:r>
              <a:rPr lang="sv-SE" sz="1200" dirty="0"/>
              <a:t>så får du fram värdet på </a:t>
            </a:r>
            <a:r>
              <a:rPr lang="sv-SE" sz="1200" i="1" dirty="0"/>
              <a:t>x</a:t>
            </a:r>
            <a:r>
              <a:rPr lang="sv-SE" sz="1200" dirty="0"/>
              <a:t>.</a:t>
            </a:r>
            <a:endParaRPr lang="sv-SE" sz="1200" i="1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26AF7027-9BB5-6D4F-84C6-72640B2B8614}"/>
              </a:ext>
            </a:extLst>
          </p:cNvPr>
          <p:cNvSpPr/>
          <p:nvPr/>
        </p:nvSpPr>
        <p:spPr>
          <a:xfrm>
            <a:off x="6075319" y="898846"/>
            <a:ext cx="2322212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Avsluta med att göra en prövning.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7538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  <p:bldP spid="24" grpId="0"/>
      <p:bldP spid="46" grpId="0"/>
      <p:bldP spid="47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2454476" y="1248924"/>
            <a:ext cx="2957014" cy="373041"/>
            <a:chOff x="4357430" y="3678945"/>
            <a:chExt cx="2957014" cy="373041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10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2z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8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4357430" y="3678945"/>
              <a:ext cx="12906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4z </a:t>
              </a:r>
              <a:r>
                <a:rPr lang="sv-SE" sz="1800" dirty="0">
                  <a:latin typeface="+mn-lt"/>
                  <a:cs typeface="Bradley Hand Bold"/>
                </a:rPr>
                <a:t>+ </a:t>
              </a:r>
              <a:r>
                <a:rPr lang="sv-SE" sz="1800" dirty="0">
                  <a:latin typeface="Bradley Hand" pitchFamily="2" charset="77"/>
                </a:rPr>
                <a:t>z</a:t>
              </a:r>
              <a:r>
                <a:rPr lang="sv-SE" sz="1800" b="1" dirty="0">
                  <a:solidFill>
                    <a:srgbClr val="A50002"/>
                  </a:solidFill>
                </a:rPr>
                <a:t> </a:t>
              </a:r>
              <a:r>
                <a:rPr lang="sv-SE" sz="1800" dirty="0"/>
                <a:t>+ </a:t>
              </a:r>
              <a:r>
                <a:rPr lang="sv-SE" sz="1800" dirty="0">
                  <a:latin typeface="Bradley Hand" pitchFamily="2" charset="77"/>
                </a:rPr>
                <a:t>3</a:t>
              </a:r>
              <a:r>
                <a:rPr lang="sv-SE" sz="1800" dirty="0">
                  <a:latin typeface="+mn-lt"/>
                  <a:cs typeface="Bradley Hand Bold"/>
                </a:rPr>
                <a:t> 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2814538" y="1706943"/>
            <a:ext cx="1944708" cy="382516"/>
            <a:chOff x="4758673" y="3669421"/>
            <a:chExt cx="1944708" cy="382516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18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2z 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4758673" y="3669421"/>
              <a:ext cx="873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5</a:t>
              </a:r>
              <a:r>
                <a:rPr lang="sv-SE" sz="1800" dirty="0">
                  <a:latin typeface="Bradley Hand" pitchFamily="2" charset="77"/>
                </a:rPr>
                <a:t>z</a:t>
              </a:r>
              <a:r>
                <a:rPr lang="sv-SE" sz="1800" b="1" dirty="0">
                  <a:solidFill>
                    <a:srgbClr val="A50002"/>
                  </a:solidFill>
                </a:rPr>
                <a:t> </a:t>
              </a:r>
              <a:r>
                <a:rPr lang="sv-SE" sz="1800" dirty="0"/>
                <a:t>+ </a:t>
              </a:r>
              <a:r>
                <a:rPr lang="sv-SE" sz="1800" dirty="0">
                  <a:latin typeface="Bradley Hand" pitchFamily="2" charset="77"/>
                </a:rPr>
                <a:t>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3297752" y="3526275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3z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</a:t>
            </a: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354BF449-D7A8-3249-B543-5A1707854A40}"/>
              </a:ext>
            </a:extLst>
          </p:cNvPr>
          <p:cNvGrpSpPr/>
          <p:nvPr/>
        </p:nvGrpSpPr>
        <p:grpSpPr>
          <a:xfrm>
            <a:off x="6229428" y="1603404"/>
            <a:ext cx="1690523" cy="395428"/>
            <a:chOff x="5813050" y="1459820"/>
            <a:chExt cx="1690523" cy="395428"/>
          </a:xfrm>
        </p:grpSpPr>
        <p:sp>
          <p:nvSpPr>
            <p:cNvPr id="64" name="textruta 63"/>
            <p:cNvSpPr txBox="1"/>
            <p:nvPr/>
          </p:nvSpPr>
          <p:spPr>
            <a:xfrm>
              <a:off x="5813050" y="1468643"/>
              <a:ext cx="1690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· </a:t>
              </a:r>
              <a:r>
                <a:rPr lang="en-US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5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+ </a:t>
              </a:r>
              <a:r>
                <a:rPr lang="sv-SE" dirty="0">
                  <a:solidFill>
                    <a:srgbClr val="C00000"/>
                  </a:solidFill>
                  <a:latin typeface="Bradley Hand" pitchFamily="2" charset="77"/>
                </a:rPr>
                <a:t>5</a:t>
              </a:r>
              <a:r>
                <a:rPr lang="sv-SE" b="1" dirty="0">
                  <a:solidFill>
                    <a:srgbClr val="C00000"/>
                  </a:solidFill>
                </a:rPr>
                <a:t>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3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69" name="textruta 68"/>
            <p:cNvSpPr txBox="1"/>
            <p:nvPr/>
          </p:nvSpPr>
          <p:spPr>
            <a:xfrm>
              <a:off x="7022623" y="1459820"/>
              <a:ext cx="480950" cy="39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7111751" y="2048734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28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547473" y="249779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547473" y="3243372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718860" y="5633427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z = 5.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491950" y="420343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ekvationen     </a:t>
            </a:r>
            <a:r>
              <a:rPr lang="sv-SE" sz="2000" b="1" dirty="0">
                <a:solidFill>
                  <a:srgbClr val="A50002"/>
                </a:solidFill>
              </a:rPr>
              <a:t>4</a:t>
            </a:r>
            <a:r>
              <a:rPr lang="sv-SE" sz="2000" b="1" i="1" dirty="0">
                <a:solidFill>
                  <a:srgbClr val="A50002"/>
                </a:solidFill>
              </a:rPr>
              <a:t>z</a:t>
            </a:r>
            <a:r>
              <a:rPr lang="sv-SE" sz="2000" b="1" dirty="0">
                <a:solidFill>
                  <a:srgbClr val="A50002"/>
                </a:solidFill>
              </a:rPr>
              <a:t> + </a:t>
            </a:r>
            <a:r>
              <a:rPr lang="sv-SE" sz="2000" b="1" i="1" dirty="0">
                <a:solidFill>
                  <a:srgbClr val="A50002"/>
                </a:solidFill>
              </a:rPr>
              <a:t>z</a:t>
            </a:r>
            <a:r>
              <a:rPr lang="sv-SE" sz="2000" b="1" dirty="0">
                <a:solidFill>
                  <a:srgbClr val="A50002"/>
                </a:solidFill>
              </a:rPr>
              <a:t> + 3 = 10 + 2</a:t>
            </a:r>
            <a:r>
              <a:rPr lang="sv-SE" sz="2000" b="1" i="1" dirty="0">
                <a:solidFill>
                  <a:srgbClr val="A50002"/>
                </a:solidFill>
              </a:rPr>
              <a:t>z</a:t>
            </a:r>
            <a:r>
              <a:rPr lang="sv-SE" sz="2000" b="1" dirty="0">
                <a:solidFill>
                  <a:srgbClr val="A50002"/>
                </a:solidFill>
              </a:rPr>
              <a:t> + 8.</a:t>
            </a:r>
            <a:endParaRPr lang="sv-SE" b="1" dirty="0">
              <a:solidFill>
                <a:srgbClr val="A5000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3242577" y="4029624"/>
            <a:ext cx="1000916" cy="570968"/>
            <a:chOff x="2835771" y="4431103"/>
            <a:chExt cx="1000916" cy="57096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00916" cy="570968"/>
              <a:chOff x="5120417" y="3623580"/>
              <a:chExt cx="1000916" cy="57096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6"/>
                <a:ext cx="764512" cy="562522"/>
                <a:chOff x="973983" y="2986464"/>
                <a:chExt cx="764512" cy="562522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4"/>
                  <a:ext cx="511679" cy="562522"/>
                  <a:chOff x="3699520" y="1924783"/>
                  <a:chExt cx="511679" cy="562681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11679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3z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0705" y="2118028"/>
                    <a:ext cx="3289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3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06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15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3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3433661" y="4729742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z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EBF32D4-1A72-9B4A-9F70-74C4B8F25FF1}"/>
              </a:ext>
            </a:extLst>
          </p:cNvPr>
          <p:cNvGrpSpPr/>
          <p:nvPr/>
        </p:nvGrpSpPr>
        <p:grpSpPr>
          <a:xfrm>
            <a:off x="6062317" y="2035686"/>
            <a:ext cx="1330017" cy="395429"/>
            <a:chOff x="5765075" y="532750"/>
            <a:chExt cx="1330017" cy="395429"/>
          </a:xfrm>
        </p:grpSpPr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20F5FFCF-ABB1-4F47-85EC-FCDBABA937F4}"/>
                </a:ext>
              </a:extLst>
            </p:cNvPr>
            <p:cNvSpPr txBox="1"/>
            <p:nvPr/>
          </p:nvSpPr>
          <p:spPr>
            <a:xfrm>
              <a:off x="6614142" y="532750"/>
              <a:ext cx="480950" cy="3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0CF72A3-1B40-864D-BDBC-152705192699}"/>
                </a:ext>
              </a:extLst>
            </p:cNvPr>
            <p:cNvSpPr/>
            <p:nvPr/>
          </p:nvSpPr>
          <p:spPr>
            <a:xfrm>
              <a:off x="5765075" y="540222"/>
              <a:ext cx="1045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20 </a:t>
              </a:r>
              <a:r>
                <a:rPr lang="sv-SE" dirty="0">
                  <a:cs typeface="Bradley Hand Bold"/>
                </a:rPr>
                <a:t>+ </a:t>
              </a:r>
              <a:r>
                <a:rPr lang="sv-SE" dirty="0">
                  <a:latin typeface="Bradley Hand" pitchFamily="2" charset="77"/>
                  <a:cs typeface="Bradley Hand Bold"/>
                </a:rPr>
                <a:t>8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585613" y="160340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07" name="textruta 106">
            <a:extLst>
              <a:ext uri="{FF2B5EF4-FFF2-40B4-BE49-F238E27FC236}">
                <a16:creationId xmlns:a16="http://schemas.microsoft.com/office/drawing/2014/main" id="{70612720-A738-0047-BA75-4E6937D6CF3A}"/>
              </a:ext>
            </a:extLst>
          </p:cNvPr>
          <p:cNvSpPr txBox="1"/>
          <p:nvPr/>
        </p:nvSpPr>
        <p:spPr>
          <a:xfrm>
            <a:off x="2415572" y="2194077"/>
            <a:ext cx="304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</a:t>
            </a:r>
            <a:r>
              <a:rPr lang="sv-SE" dirty="0">
                <a:latin typeface="Bradley Hand" pitchFamily="2" charset="77"/>
              </a:rPr>
              <a:t>z</a:t>
            </a:r>
            <a:r>
              <a:rPr lang="sv-SE" b="1" dirty="0">
                <a:solidFill>
                  <a:srgbClr val="A50002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2z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18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2z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2z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2840896" y="2640641"/>
            <a:ext cx="1944708" cy="382516"/>
            <a:chOff x="4758673" y="3669421"/>
            <a:chExt cx="1944708" cy="382516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18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673" y="3669421"/>
              <a:ext cx="873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3</a:t>
              </a:r>
              <a:r>
                <a:rPr lang="sv-SE" sz="1800" dirty="0">
                  <a:latin typeface="Bradley Hand" pitchFamily="2" charset="77"/>
                </a:rPr>
                <a:t>z</a:t>
              </a:r>
              <a:r>
                <a:rPr lang="sv-SE" sz="1800" b="1" dirty="0">
                  <a:solidFill>
                    <a:srgbClr val="A50002"/>
                  </a:solidFill>
                </a:rPr>
                <a:t> </a:t>
              </a:r>
              <a:r>
                <a:rPr lang="sv-SE" sz="1800" dirty="0"/>
                <a:t>+ </a:t>
              </a:r>
              <a:r>
                <a:rPr lang="sv-SE" sz="1800" dirty="0">
                  <a:latin typeface="Bradley Hand" pitchFamily="2" charset="77"/>
                </a:rPr>
                <a:t>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2558281" y="3051503"/>
            <a:ext cx="21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" pitchFamily="2" charset="77"/>
              </a:rPr>
              <a:t>z</a:t>
            </a:r>
            <a:r>
              <a:rPr lang="sv-SE" b="1" dirty="0">
                <a:solidFill>
                  <a:srgbClr val="A50002"/>
                </a:solidFill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3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18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8BC285E4-4C01-2348-A2EB-6542D63D352E}"/>
              </a:ext>
            </a:extLst>
          </p:cNvPr>
          <p:cNvGrpSpPr/>
          <p:nvPr/>
        </p:nvGrpSpPr>
        <p:grpSpPr>
          <a:xfrm>
            <a:off x="6306965" y="2471703"/>
            <a:ext cx="1795222" cy="395428"/>
            <a:chOff x="5813050" y="1448963"/>
            <a:chExt cx="1795222" cy="395428"/>
          </a:xfrm>
        </p:grpSpPr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5D19BE1E-803F-7F4F-86E5-9E014C2930CC}"/>
                </a:ext>
              </a:extLst>
            </p:cNvPr>
            <p:cNvSpPr txBox="1"/>
            <p:nvPr/>
          </p:nvSpPr>
          <p:spPr>
            <a:xfrm>
              <a:off x="5813050" y="1468643"/>
              <a:ext cx="1690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/>
                <a:t>+ </a:t>
              </a:r>
              <a:r>
                <a:rPr lang="sv-SE" dirty="0">
                  <a:latin typeface="Bradley Hand Bold"/>
                  <a:cs typeface="Bradley Hand Bold"/>
                </a:rPr>
                <a:t>2</a:t>
              </a:r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· </a:t>
              </a:r>
              <a:r>
                <a:rPr lang="en-US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5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+ </a:t>
              </a:r>
              <a:r>
                <a:rPr lang="sv-SE" dirty="0">
                  <a:latin typeface="Bradley Hand" pitchFamily="2" charset="77"/>
                </a:rPr>
                <a:t>8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BF2CAE7D-7DC4-F744-855B-9B0E383FBAC8}"/>
                </a:ext>
              </a:extLst>
            </p:cNvPr>
            <p:cNvSpPr txBox="1"/>
            <p:nvPr/>
          </p:nvSpPr>
          <p:spPr>
            <a:xfrm>
              <a:off x="7127322" y="1448963"/>
              <a:ext cx="480950" cy="39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BF19D454-BDB5-4C42-867F-E543A026F404}"/>
              </a:ext>
            </a:extLst>
          </p:cNvPr>
          <p:cNvGrpSpPr/>
          <p:nvPr/>
        </p:nvGrpSpPr>
        <p:grpSpPr>
          <a:xfrm>
            <a:off x="6046195" y="2766537"/>
            <a:ext cx="1444657" cy="395429"/>
            <a:chOff x="5765075" y="527173"/>
            <a:chExt cx="1444657" cy="395429"/>
          </a:xfrm>
        </p:grpSpPr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EE752E93-B8C5-0145-B6A3-14486F14A76F}"/>
                </a:ext>
              </a:extLst>
            </p:cNvPr>
            <p:cNvSpPr txBox="1"/>
            <p:nvPr/>
          </p:nvSpPr>
          <p:spPr>
            <a:xfrm>
              <a:off x="6728782" y="527173"/>
              <a:ext cx="480950" cy="3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FB1D3F72-E6E9-754A-91BF-B770588C6B9C}"/>
                </a:ext>
              </a:extLst>
            </p:cNvPr>
            <p:cNvSpPr/>
            <p:nvPr/>
          </p:nvSpPr>
          <p:spPr>
            <a:xfrm>
              <a:off x="5765075" y="540222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18 </a:t>
              </a:r>
              <a:r>
                <a:rPr lang="sv-SE" dirty="0">
                  <a:cs typeface="Bradley Hand Bold"/>
                </a:rPr>
                <a:t>+ </a:t>
              </a:r>
              <a:r>
                <a:rPr lang="sv-SE" dirty="0">
                  <a:latin typeface="Bradley Hand" pitchFamily="2" charset="77"/>
                  <a:cs typeface="Bradley Hand Bold"/>
                </a:rPr>
                <a:t>10</a:t>
              </a:r>
              <a:endParaRPr lang="sv-SE" dirty="0"/>
            </a:p>
          </p:txBody>
        </p:sp>
      </p:grp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310" y="2779244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28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3BC433D-28A3-3C44-8181-FE4339FBCA0E}"/>
              </a:ext>
            </a:extLst>
          </p:cNvPr>
          <p:cNvSpPr/>
          <p:nvPr/>
        </p:nvSpPr>
        <p:spPr>
          <a:xfrm>
            <a:off x="233159" y="408056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4971F8B0-5BA5-754B-B91B-DA3E3FE64AC4}"/>
              </a:ext>
            </a:extLst>
          </p:cNvPr>
          <p:cNvSpPr/>
          <p:nvPr/>
        </p:nvSpPr>
        <p:spPr>
          <a:xfrm>
            <a:off x="76383" y="1311368"/>
            <a:ext cx="2378093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Börja med att förenkla båda leden.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915AF82-3193-5143-BB49-3EF9E90EAEE2}"/>
              </a:ext>
            </a:extLst>
          </p:cNvPr>
          <p:cNvSpPr/>
          <p:nvPr/>
        </p:nvSpPr>
        <p:spPr>
          <a:xfrm>
            <a:off x="98577" y="1972736"/>
            <a:ext cx="2138095" cy="646331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i="1" dirty="0"/>
              <a:t>z</a:t>
            </a:r>
            <a:r>
              <a:rPr lang="sv-SE" sz="1200" dirty="0"/>
              <a:t>-termen är minst i höger led. Du får bort </a:t>
            </a:r>
            <a:r>
              <a:rPr lang="sv-SE" sz="1200" i="1" dirty="0"/>
              <a:t>z</a:t>
            </a:r>
            <a:r>
              <a:rPr lang="sv-SE" sz="1200" dirty="0"/>
              <a:t>-termen genom att subtrahera </a:t>
            </a:r>
            <a:r>
              <a:rPr lang="sv-SE" sz="1200" dirty="0">
                <a:solidFill>
                  <a:srgbClr val="A50002"/>
                </a:solidFill>
              </a:rPr>
              <a:t>2</a:t>
            </a:r>
            <a:r>
              <a:rPr lang="sv-SE" sz="1200" i="1" dirty="0">
                <a:solidFill>
                  <a:srgbClr val="A50002"/>
                </a:solidFill>
              </a:rPr>
              <a:t>z</a:t>
            </a:r>
            <a:r>
              <a:rPr lang="sv-SE" sz="1200" dirty="0">
                <a:solidFill>
                  <a:srgbClr val="A50002"/>
                </a:solidFill>
              </a:rPr>
              <a:t> </a:t>
            </a:r>
            <a:r>
              <a:rPr lang="sv-SE" sz="1200" dirty="0"/>
              <a:t>från båda leden.</a:t>
            </a:r>
            <a:endParaRPr lang="sv-SE" sz="1200" i="1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9184585-F048-BC40-B377-B46D83AAE96F}"/>
              </a:ext>
            </a:extLst>
          </p:cNvPr>
          <p:cNvSpPr/>
          <p:nvPr/>
        </p:nvSpPr>
        <p:spPr>
          <a:xfrm>
            <a:off x="94521" y="2913003"/>
            <a:ext cx="2247796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Du får </a:t>
            </a:r>
            <a:r>
              <a:rPr lang="sv-SE" sz="1200" i="1" dirty="0"/>
              <a:t>z</a:t>
            </a:r>
            <a:r>
              <a:rPr lang="sv-SE" sz="1200" dirty="0"/>
              <a:t>-termen ensam genom att subtrahera </a:t>
            </a:r>
            <a:r>
              <a:rPr lang="sv-SE" sz="1200" dirty="0">
                <a:solidFill>
                  <a:srgbClr val="A50002"/>
                </a:solidFill>
              </a:rPr>
              <a:t>3 </a:t>
            </a:r>
            <a:r>
              <a:rPr lang="sv-SE" sz="1200" dirty="0"/>
              <a:t>från båda leden.</a:t>
            </a:r>
            <a:endParaRPr lang="sv-SE" sz="1200" i="1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CA14526-8A29-4D48-9D8F-5BDA19175FF4}"/>
              </a:ext>
            </a:extLst>
          </p:cNvPr>
          <p:cNvSpPr/>
          <p:nvPr/>
        </p:nvSpPr>
        <p:spPr>
          <a:xfrm>
            <a:off x="94520" y="3559380"/>
            <a:ext cx="2624340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Till sist dividerar du båda leden med </a:t>
            </a:r>
            <a:r>
              <a:rPr lang="sv-SE" sz="1200" dirty="0">
                <a:solidFill>
                  <a:srgbClr val="A50002"/>
                </a:solidFill>
              </a:rPr>
              <a:t>3</a:t>
            </a:r>
            <a:r>
              <a:rPr lang="sv-SE" sz="1200" dirty="0"/>
              <a:t>.</a:t>
            </a:r>
            <a:endParaRPr lang="sv-SE" sz="1200" i="1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EA4813F-B75F-B248-AC3F-A4E64912B934}"/>
              </a:ext>
            </a:extLst>
          </p:cNvPr>
          <p:cNvSpPr/>
          <p:nvPr/>
        </p:nvSpPr>
        <p:spPr>
          <a:xfrm>
            <a:off x="5597739" y="1281101"/>
            <a:ext cx="2322212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Avsluta med att göra en prövning.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1534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3" grpId="0"/>
      <p:bldP spid="73" grpId="0"/>
      <p:bldP spid="74" grpId="0"/>
      <p:bldP spid="75" grpId="0"/>
      <p:bldP spid="4" grpId="0"/>
      <p:bldP spid="86" grpId="0"/>
      <p:bldP spid="18" grpId="0"/>
      <p:bldP spid="107" grpId="0"/>
      <p:bldP spid="111" grpId="0"/>
      <p:bldP spid="120" grpId="0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51817" y="284444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			  	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C00000"/>
                </a:solidFill>
              </a:rPr>
              <a:t>Ekvationer med parenteser	</a:t>
            </a:r>
          </a:p>
        </p:txBody>
      </p:sp>
      <p:sp>
        <p:nvSpPr>
          <p:cNvPr id="7" name="Rektangel 6"/>
          <p:cNvSpPr/>
          <p:nvPr/>
        </p:nvSpPr>
        <p:spPr>
          <a:xfrm>
            <a:off x="2521246" y="797584"/>
            <a:ext cx="4366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C00000"/>
                </a:solidFill>
              </a:rPr>
              <a:t>ekvation</a:t>
            </a:r>
            <a:r>
              <a:rPr lang="sv-SE" dirty="0"/>
              <a:t> kan ibland innehålla parenteser.</a:t>
            </a:r>
          </a:p>
        </p:txBody>
      </p:sp>
      <p:sp>
        <p:nvSpPr>
          <p:cNvPr id="8" name="Rektangel 7"/>
          <p:cNvSpPr/>
          <p:nvPr/>
        </p:nvSpPr>
        <p:spPr>
          <a:xfrm>
            <a:off x="1542256" y="1165055"/>
            <a:ext cx="713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gäller samma regler som när man förenklar uttryck med parenteser.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B4478EC-094B-7641-BAC6-767EBDDF2B8A}"/>
              </a:ext>
            </a:extLst>
          </p:cNvPr>
          <p:cNvSpPr/>
          <p:nvPr/>
        </p:nvSpPr>
        <p:spPr>
          <a:xfrm>
            <a:off x="2521246" y="1716995"/>
            <a:ext cx="4806922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0893DB-A621-9A42-A659-20C8F3B201D0}"/>
              </a:ext>
            </a:extLst>
          </p:cNvPr>
          <p:cNvSpPr/>
          <p:nvPr/>
        </p:nvSpPr>
        <p:spPr>
          <a:xfrm>
            <a:off x="2177214" y="2466275"/>
            <a:ext cx="5527285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2C336A9-DB8C-DA4D-8118-3A7DC37F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8" t="21350" r="9313" b="14492"/>
          <a:stretch/>
        </p:blipFill>
        <p:spPr>
          <a:xfrm>
            <a:off x="5304692" y="4029071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35068C-0BE5-8A4C-BDD5-EB18A230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" t="20512" r="11232" b="15628"/>
          <a:stretch/>
        </p:blipFill>
        <p:spPr>
          <a:xfrm>
            <a:off x="5328390" y="4784317"/>
            <a:ext cx="1912783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E564B66-8783-D242-A9AA-391E6DBD1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9" t="25643" r="7215" b="11472"/>
          <a:stretch/>
        </p:blipFill>
        <p:spPr>
          <a:xfrm>
            <a:off x="2506115" y="4043035"/>
            <a:ext cx="1981364" cy="417390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943FC35-79B7-1A47-8F57-BBA6C68CC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5" t="17722" r="6628" b="17090"/>
          <a:stretch/>
        </p:blipFill>
        <p:spPr>
          <a:xfrm>
            <a:off x="2506115" y="4784317"/>
            <a:ext cx="2060229" cy="444589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24002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2991099" y="952513"/>
            <a:ext cx="2817381" cy="386898"/>
            <a:chOff x="4551985" y="3593109"/>
            <a:chExt cx="2817381" cy="386898"/>
          </a:xfrm>
        </p:grpSpPr>
        <p:sp>
          <p:nvSpPr>
            <p:cNvPr id="25" name="textruta 24"/>
            <p:cNvSpPr txBox="1"/>
            <p:nvPr/>
          </p:nvSpPr>
          <p:spPr>
            <a:xfrm>
              <a:off x="4551985" y="3610675"/>
              <a:ext cx="77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11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5024001" y="3593109"/>
              <a:ext cx="2345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9a </a:t>
              </a:r>
              <a:r>
                <a:rPr lang="de-D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(5a </a:t>
              </a:r>
              <a:r>
                <a:rPr lang="sv-SE" sz="1800" dirty="0"/>
                <a:t>+</a:t>
              </a:r>
              <a:r>
                <a:rPr lang="sv-SE" sz="1800" dirty="0">
                  <a:latin typeface="Bradley Hand" pitchFamily="2" charset="77"/>
                </a:rPr>
                <a:t> 1)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2980348" y="1397611"/>
            <a:ext cx="2085223" cy="380973"/>
            <a:chOff x="3343009" y="3680529"/>
            <a:chExt cx="2085223" cy="380973"/>
          </a:xfrm>
        </p:grpSpPr>
        <p:sp>
          <p:nvSpPr>
            <p:cNvPr id="33" name="textruta 32"/>
            <p:cNvSpPr txBox="1"/>
            <p:nvPr/>
          </p:nvSpPr>
          <p:spPr>
            <a:xfrm>
              <a:off x="3343009" y="3692170"/>
              <a:ext cx="711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11 </a:t>
              </a:r>
              <a:r>
                <a:rPr lang="sv-SE" dirty="0">
                  <a:cs typeface="Bradley Hand Bold"/>
                </a:rPr>
                <a:t>=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3810439" y="3680529"/>
              <a:ext cx="1617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9a </a:t>
              </a:r>
              <a:r>
                <a:rPr lang="de-DE" sz="1800" dirty="0"/>
                <a:t>– </a:t>
              </a:r>
              <a:r>
                <a:rPr lang="sv-SE" sz="1800" dirty="0">
                  <a:latin typeface="Bradley Hand" pitchFamily="2" charset="77"/>
                </a:rPr>
                <a:t>5a </a:t>
              </a:r>
              <a:r>
                <a:rPr lang="de-D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991099" y="2740385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4a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6642225" y="1766210"/>
            <a:ext cx="29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</a:t>
            </a:r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en-US" b="1" dirty="0">
                <a:solidFill>
                  <a:srgbClr val="C00000"/>
                </a:solidFill>
              </a:rPr>
              <a:t>· </a:t>
            </a:r>
            <a:r>
              <a:rPr lang="en-US" b="1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6417755" y="2392920"/>
            <a:ext cx="2441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de-DE" sz="1800" dirty="0"/>
              <a:t>– </a:t>
            </a:r>
            <a:r>
              <a:rPr lang="sv-SE" sz="1800" dirty="0">
                <a:latin typeface="Bradley Hand Bold"/>
                <a:cs typeface="Bradley Hand Bold"/>
              </a:rPr>
              <a:t>16</a:t>
            </a:r>
            <a:r>
              <a:rPr lang="sv-SE" sz="1800" dirty="0">
                <a:latin typeface="Bradley Hand" pitchFamily="2" charset="77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948881" y="140563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960269" y="2825541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3058216" y="5232474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1804244" y="243540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ekvationen.  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A50002"/>
                </a:solidFill>
              </a:rPr>
              <a:t>11 = 9</a:t>
            </a:r>
            <a:r>
              <a:rPr lang="sv-SE" sz="2000" b="1" i="1" dirty="0">
                <a:solidFill>
                  <a:srgbClr val="A50002"/>
                </a:solidFill>
              </a:rPr>
              <a:t>a</a:t>
            </a:r>
            <a:r>
              <a:rPr lang="sv-SE" sz="2000" b="1" dirty="0">
                <a:solidFill>
                  <a:srgbClr val="A50002"/>
                </a:solidFill>
              </a:rPr>
              <a:t> – (5</a:t>
            </a:r>
            <a:r>
              <a:rPr lang="sv-SE" sz="2000" b="1" i="1" dirty="0">
                <a:solidFill>
                  <a:srgbClr val="A50002"/>
                </a:solidFill>
              </a:rPr>
              <a:t>a</a:t>
            </a:r>
            <a:r>
              <a:rPr lang="sv-SE" sz="2000" b="1" dirty="0">
                <a:solidFill>
                  <a:srgbClr val="A50002"/>
                </a:solidFill>
              </a:rPr>
              <a:t> + 1)</a:t>
            </a:r>
            <a:endParaRPr lang="sv-SE" b="1" dirty="0">
              <a:solidFill>
                <a:srgbClr val="A5000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2942191" y="3185904"/>
            <a:ext cx="1000916" cy="570968"/>
            <a:chOff x="2835771" y="4431103"/>
            <a:chExt cx="1000916" cy="57096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00916" cy="570968"/>
              <a:chOff x="5120417" y="3623580"/>
              <a:chExt cx="1000916" cy="57096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6"/>
                <a:ext cx="764512" cy="562522"/>
                <a:chOff x="973983" y="2986464"/>
                <a:chExt cx="764512" cy="562522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4"/>
                  <a:ext cx="510076" cy="562522"/>
                  <a:chOff x="3699520" y="1924783"/>
                  <a:chExt cx="510076" cy="562681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1007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12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0705" y="2118028"/>
                    <a:ext cx="3289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4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06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4a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3133654" y="3704946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6475114" y="2089067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27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</a:t>
            </a:r>
            <a:r>
              <a:rPr lang="sv-SE" dirty="0">
                <a:latin typeface="Bradley Hand Bold"/>
                <a:cs typeface="Bradley Hand Bold"/>
              </a:rPr>
              <a:t>15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1)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958150" y="1759724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2980348" y="1888954"/>
            <a:ext cx="1287233" cy="385790"/>
            <a:chOff x="3732781" y="3658279"/>
            <a:chExt cx="1287233" cy="385790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3732781" y="3674737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11 </a:t>
              </a:r>
              <a:r>
                <a:rPr lang="sv-SE" dirty="0">
                  <a:cs typeface="Bradley Hand Bold"/>
                </a:rPr>
                <a:t>=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277" y="3658279"/>
              <a:ext cx="8627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4a </a:t>
              </a:r>
              <a:r>
                <a:rPr lang="de-D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2609535" y="2353596"/>
            <a:ext cx="21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11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" pitchFamily="2" charset="77"/>
              </a:rPr>
              <a:t>4a </a:t>
            </a:r>
            <a:r>
              <a:rPr lang="de-DE" dirty="0"/>
              <a:t>–</a:t>
            </a:r>
            <a:r>
              <a:rPr lang="sv-SE" dirty="0">
                <a:latin typeface="Bradley Hand" pitchFamily="2" charset="77"/>
              </a:rPr>
              <a:t> 1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967" y="1388055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11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883" y="2392722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11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BE70472-818A-9D49-80F8-BAB62E4A4FDA}"/>
              </a:ext>
            </a:extLst>
          </p:cNvPr>
          <p:cNvSpPr txBox="1"/>
          <p:nvPr/>
        </p:nvSpPr>
        <p:spPr>
          <a:xfrm>
            <a:off x="3151875" y="4136603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FA937C4-C200-4E4B-9E60-3E5FCB863C7D}"/>
              </a:ext>
            </a:extLst>
          </p:cNvPr>
          <p:cNvSpPr/>
          <p:nvPr/>
        </p:nvSpPr>
        <p:spPr>
          <a:xfrm>
            <a:off x="541717" y="242277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7DFAEA5B-EF9E-8145-9A23-202E77B25867}"/>
              </a:ext>
            </a:extLst>
          </p:cNvPr>
          <p:cNvSpPr/>
          <p:nvPr/>
        </p:nvSpPr>
        <p:spPr>
          <a:xfrm>
            <a:off x="250856" y="969398"/>
            <a:ext cx="2378093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Börja med att ta bort parentesen. Glöm inte att byta tecken.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3AEB77E-2925-6149-A396-8B7B8B53D568}"/>
              </a:ext>
            </a:extLst>
          </p:cNvPr>
          <p:cNvSpPr/>
          <p:nvPr/>
        </p:nvSpPr>
        <p:spPr>
          <a:xfrm>
            <a:off x="257795" y="1525978"/>
            <a:ext cx="1759332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Förenkla och lös ekvationen som vanligt.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06B6AF3-9FDE-9B4F-8EF6-D2EC45A82EAB}"/>
              </a:ext>
            </a:extLst>
          </p:cNvPr>
          <p:cNvSpPr/>
          <p:nvPr/>
        </p:nvSpPr>
        <p:spPr>
          <a:xfrm>
            <a:off x="5958150" y="1028470"/>
            <a:ext cx="2322212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Avsluta med att göra en prövning.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1859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  <p:bldP spid="35" grpId="0"/>
      <p:bldP spid="37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2427659" y="1111832"/>
            <a:ext cx="3663754" cy="391352"/>
            <a:chOff x="3650690" y="3660634"/>
            <a:chExt cx="3663754" cy="391352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3650690" y="3660634"/>
              <a:ext cx="2345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5b </a:t>
              </a:r>
              <a:r>
                <a:rPr lang="de-DE" sz="1800" dirty="0"/>
                <a:t>–</a:t>
              </a:r>
              <a:r>
                <a:rPr lang="en-US" sz="1800" dirty="0">
                  <a:latin typeface="Bradley Hand" pitchFamily="2" charset="77"/>
                </a:rPr>
                <a:t> (2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3b)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 </a:t>
              </a:r>
              <a:endParaRPr lang="sv-SE" sz="1800" dirty="0">
                <a:latin typeface="Bradley Hand" pitchFamily="2" charset="77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2597600" y="1580963"/>
            <a:ext cx="2850913" cy="382702"/>
            <a:chOff x="3852468" y="3669235"/>
            <a:chExt cx="2850913" cy="382702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3852468" y="3669235"/>
              <a:ext cx="1940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5b </a:t>
              </a:r>
              <a:r>
                <a:rPr lang="de-DE" sz="1800" dirty="0"/>
                <a:t>– </a:t>
              </a:r>
              <a:r>
                <a:rPr lang="en-US" sz="1800" dirty="0">
                  <a:latin typeface="Bradley Hand" pitchFamily="2" charset="77"/>
                </a:rPr>
                <a:t>2 </a:t>
              </a:r>
              <a:r>
                <a:rPr lang="de-DE" sz="1800" dirty="0"/>
                <a:t>–</a:t>
              </a:r>
              <a:r>
                <a:rPr lang="en-US" sz="1800" dirty="0">
                  <a:latin typeface="Bradley Hand" pitchFamily="2" charset="77"/>
                </a:rPr>
                <a:t> 3b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3934502" y="3158907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6547503" y="1345250"/>
            <a:ext cx="29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· </a:t>
            </a:r>
            <a:r>
              <a:rPr lang="en-US" dirty="0">
                <a:solidFill>
                  <a:srgbClr val="C00000"/>
                </a:solidFill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(2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en-US" dirty="0">
                <a:solidFill>
                  <a:srgbClr val="C00000"/>
                </a:solidFill>
              </a:rPr>
              <a:t>· </a:t>
            </a:r>
            <a:r>
              <a:rPr lang="en-US" dirty="0">
                <a:solidFill>
                  <a:srgbClr val="C00000"/>
                </a:solidFill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6323033" y="1971960"/>
            <a:ext cx="2441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de-DE" sz="1800" dirty="0"/>
              <a:t>– </a:t>
            </a:r>
            <a:r>
              <a:rPr lang="sv-SE" sz="1800" dirty="0">
                <a:latin typeface="Bradley Hand Bold"/>
                <a:cs typeface="Bradley Hand Bold"/>
              </a:rPr>
              <a:t>26</a:t>
            </a:r>
            <a:r>
              <a:rPr lang="en-US" sz="1800" dirty="0">
                <a:latin typeface="Bradley Hand" pitchFamily="2" charset="77"/>
              </a:rPr>
              <a:t> </a:t>
            </a:r>
            <a:r>
              <a:rPr lang="sv-SE" sz="1800" dirty="0"/>
              <a:t>+</a:t>
            </a:r>
            <a:r>
              <a:rPr lang="en-US" sz="1800" dirty="0">
                <a:latin typeface="Bradley Hand" pitchFamily="2" charset="77"/>
              </a:rPr>
              <a:t> 3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903688" y="2390298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903688" y="2820857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3424809" y="5376836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2938728" y="231004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ekvationen    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</a:t>
            </a:r>
            <a:r>
              <a:rPr lang="en-US" sz="2000" b="1" i="1" dirty="0">
                <a:solidFill>
                  <a:srgbClr val="C00000"/>
                </a:solidFill>
              </a:rPr>
              <a:t>b </a:t>
            </a:r>
            <a:r>
              <a:rPr lang="en-US" sz="2000" b="1" dirty="0">
                <a:solidFill>
                  <a:srgbClr val="C00000"/>
                </a:solidFill>
              </a:rPr>
              <a:t>– (2 + 3</a:t>
            </a:r>
            <a:r>
              <a:rPr lang="en-US" sz="2000" b="1" i="1" dirty="0">
                <a:solidFill>
                  <a:srgbClr val="C00000"/>
                </a:solidFill>
              </a:rPr>
              <a:t>b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+ 3 = 17 </a:t>
            </a:r>
            <a:endParaRPr lang="sv-SE" b="1" dirty="0">
              <a:solidFill>
                <a:srgbClr val="C00000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3863008" y="3721731"/>
            <a:ext cx="1016946" cy="570968"/>
            <a:chOff x="2835771" y="4431103"/>
            <a:chExt cx="1016946" cy="57096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16946" cy="570968"/>
              <a:chOff x="5120417" y="3623580"/>
              <a:chExt cx="1016946" cy="57096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6"/>
                <a:ext cx="764512" cy="562522"/>
                <a:chOff x="973983" y="2986464"/>
                <a:chExt cx="764512" cy="562522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4"/>
                  <a:ext cx="511679" cy="562522"/>
                  <a:chOff x="3699520" y="1924783"/>
                  <a:chExt cx="511679" cy="562681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11679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2b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0705" y="2118028"/>
                    <a:ext cx="3289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229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16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4074262" y="4443581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6380392" y="1668107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(2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24</a:t>
            </a:r>
            <a:r>
              <a:rPr lang="en-US" dirty="0">
                <a:latin typeface="Bradley Hand" pitchFamily="2" charset="77"/>
              </a:rPr>
              <a:t>)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3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5903688" y="13364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3497524" y="2099334"/>
            <a:ext cx="1944708" cy="382516"/>
            <a:chOff x="4758673" y="3669421"/>
            <a:chExt cx="1944708" cy="382516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17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673" y="3669421"/>
              <a:ext cx="873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en-US" sz="1800" dirty="0">
                  <a:latin typeface="Bradley Hand" pitchFamily="2" charset="77"/>
                </a:rPr>
                <a:t>2b </a:t>
              </a:r>
              <a:r>
                <a:rPr lang="sv-SE" sz="1800" dirty="0"/>
                <a:t>+</a:t>
              </a:r>
              <a:r>
                <a:rPr lang="en-US" sz="1800" dirty="0">
                  <a:latin typeface="Bradley Hand" pitchFamily="2" charset="77"/>
                </a:rPr>
                <a:t> 1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3247897" y="2664332"/>
            <a:ext cx="21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" pitchFamily="2" charset="77"/>
              </a:rPr>
              <a:t>b</a:t>
            </a:r>
            <a:r>
              <a:rPr lang="sv-SE" b="1" dirty="0">
                <a:solidFill>
                  <a:srgbClr val="A50002"/>
                </a:solidFill>
              </a:rPr>
              <a:t>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17 </a:t>
            </a:r>
            <a:r>
              <a:rPr lang="de-DE" dirty="0">
                <a:solidFill>
                  <a:srgbClr val="C00000"/>
                </a:solidFill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774" y="2372714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17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352" y="1972269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17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2599FE6-BA72-C642-818A-922B2D26D901}"/>
              </a:ext>
            </a:extLst>
          </p:cNvPr>
          <p:cNvSpPr/>
          <p:nvPr/>
        </p:nvSpPr>
        <p:spPr>
          <a:xfrm>
            <a:off x="1583629" y="231004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7304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2633205" y="1572115"/>
            <a:ext cx="2898848" cy="369332"/>
            <a:chOff x="4415596" y="3682654"/>
            <a:chExt cx="2898848" cy="369332"/>
          </a:xfrm>
        </p:grpSpPr>
        <p:sp>
          <p:nvSpPr>
            <p:cNvPr id="25" name="textruta 24"/>
            <p:cNvSpPr txBox="1"/>
            <p:nvPr/>
          </p:nvSpPr>
          <p:spPr>
            <a:xfrm>
              <a:off x="5476057" y="3682654"/>
              <a:ext cx="183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46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(18 </a:t>
              </a:r>
              <a:r>
                <a:rPr lang="sv-SE" dirty="0"/>
                <a:t>+ </a:t>
              </a:r>
              <a:r>
                <a:rPr lang="sv-SE" dirty="0">
                  <a:latin typeface="Bradley Hand" pitchFamily="2" charset="77"/>
                </a:rPr>
                <a:t>6x)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4415596" y="3682654"/>
              <a:ext cx="11926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(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12)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2820625" y="2036862"/>
            <a:ext cx="2928156" cy="375924"/>
            <a:chOff x="4649151" y="3682605"/>
            <a:chExt cx="2928156" cy="375924"/>
          </a:xfrm>
        </p:grpSpPr>
        <p:sp>
          <p:nvSpPr>
            <p:cNvPr id="33" name="textruta 32"/>
            <p:cNvSpPr txBox="1"/>
            <p:nvPr/>
          </p:nvSpPr>
          <p:spPr>
            <a:xfrm>
              <a:off x="5520684" y="3682605"/>
              <a:ext cx="2056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46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18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6x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4649151" y="3689197"/>
              <a:ext cx="1293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3296610" y="4173297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6920183" y="1512062"/>
            <a:ext cx="12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</a:t>
            </a:r>
            <a:r>
              <a:rPr lang="en-US" dirty="0">
                <a:latin typeface="Bradley Hand" pitchFamily="2" charset="77"/>
              </a:rPr>
              <a:t>(</a:t>
            </a:r>
            <a:r>
              <a:rPr lang="en-US" dirty="0">
                <a:solidFill>
                  <a:srgbClr val="C00000"/>
                </a:solidFill>
                <a:latin typeface="Bradley Hand" pitchFamily="2" charset="77"/>
              </a:rPr>
              <a:t>4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6693482" y="2326890"/>
            <a:ext cx="1741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 </a:t>
            </a:r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46 </a:t>
            </a:r>
            <a:r>
              <a:rPr lang="de-DE" sz="1800" dirty="0"/>
              <a:t>– </a:t>
            </a:r>
            <a:r>
              <a:rPr lang="en-US" sz="1800" dirty="0">
                <a:latin typeface="Bradley Hand" pitchFamily="2" charset="77"/>
              </a:rPr>
              <a:t>6 · </a:t>
            </a:r>
            <a:r>
              <a:rPr lang="en-US" sz="1800" b="1" dirty="0">
                <a:latin typeface="Bradley Hand Bold"/>
                <a:cs typeface="Bradley Hand Bold"/>
              </a:rPr>
              <a:t>7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6262114" y="1977602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6276367" y="3182940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3424809" y="5909332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CB868C-0588-F947-80C0-B5485F8CB1F7}"/>
              </a:ext>
            </a:extLst>
          </p:cNvPr>
          <p:cNvSpPr/>
          <p:nvPr/>
        </p:nvSpPr>
        <p:spPr>
          <a:xfrm>
            <a:off x="2068245" y="239515"/>
            <a:ext cx="5900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Lös ekvationen   </a:t>
            </a:r>
            <a:r>
              <a:rPr lang="sv-SE" sz="2000" b="1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9F0002"/>
                </a:solidFill>
              </a:rPr>
              <a:t>4(</a:t>
            </a:r>
            <a:r>
              <a:rPr lang="sv-SE" sz="2000" b="1" i="1" dirty="0">
                <a:solidFill>
                  <a:srgbClr val="9F0002"/>
                </a:solidFill>
              </a:rPr>
              <a:t>x </a:t>
            </a:r>
            <a:r>
              <a:rPr lang="sv-SE" sz="2000" b="1" dirty="0">
                <a:solidFill>
                  <a:srgbClr val="9F0002"/>
                </a:solidFill>
              </a:rPr>
              <a:t>– 3) = 46 – 6(3 + </a:t>
            </a:r>
            <a:r>
              <a:rPr lang="sv-SE" sz="2000" b="1" i="1" dirty="0">
                <a:solidFill>
                  <a:srgbClr val="9F0002"/>
                </a:solidFill>
              </a:rPr>
              <a:t>x</a:t>
            </a:r>
            <a:r>
              <a:rPr lang="sv-SE" sz="20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C24BBB-13CC-B54D-B692-26AFE09958EE}"/>
              </a:ext>
            </a:extLst>
          </p:cNvPr>
          <p:cNvGrpSpPr/>
          <p:nvPr/>
        </p:nvGrpSpPr>
        <p:grpSpPr>
          <a:xfrm>
            <a:off x="3308173" y="4609445"/>
            <a:ext cx="1015919" cy="576148"/>
            <a:chOff x="2835771" y="4431103"/>
            <a:chExt cx="1015919" cy="576148"/>
          </a:xfrm>
        </p:grpSpPr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CCEE0467-3CBF-8347-942F-3930EE1FE48C}"/>
                </a:ext>
              </a:extLst>
            </p:cNvPr>
            <p:cNvGrpSpPr/>
            <p:nvPr/>
          </p:nvGrpSpPr>
          <p:grpSpPr>
            <a:xfrm>
              <a:off x="2835771" y="4431103"/>
              <a:ext cx="1007328" cy="576148"/>
              <a:chOff x="5120417" y="3623580"/>
              <a:chExt cx="1007328" cy="576148"/>
            </a:xfrm>
          </p:grpSpPr>
          <p:grpSp>
            <p:nvGrpSpPr>
              <p:cNvPr id="77" name="Grupp 76">
                <a:extLst>
                  <a:ext uri="{FF2B5EF4-FFF2-40B4-BE49-F238E27FC236}">
                    <a16:creationId xmlns:a16="http://schemas.microsoft.com/office/drawing/2014/main" id="{4B9197E9-141B-BC4A-A850-1AC2C0EDC708}"/>
                  </a:ext>
                </a:extLst>
              </p:cNvPr>
              <p:cNvGrpSpPr/>
              <p:nvPr/>
            </p:nvGrpSpPr>
            <p:grpSpPr>
              <a:xfrm>
                <a:off x="5120417" y="3632028"/>
                <a:ext cx="764512" cy="567700"/>
                <a:chOff x="973983" y="2986466"/>
                <a:chExt cx="764512" cy="567700"/>
              </a:xfrm>
            </p:grpSpPr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CD895F32-0770-9644-856E-D1B3E04EEF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3983" y="2986466"/>
                  <a:ext cx="542136" cy="567700"/>
                  <a:chOff x="3699520" y="1924783"/>
                  <a:chExt cx="542136" cy="567860"/>
                </a:xfrm>
              </p:grpSpPr>
              <p:sp>
                <p:nvSpPr>
                  <p:cNvPr id="81" name="textruta 8">
                    <a:extLst>
                      <a:ext uri="{FF2B5EF4-FFF2-40B4-BE49-F238E27FC236}">
                        <a16:creationId xmlns:a16="http://schemas.microsoft.com/office/drawing/2014/main" id="{EABBD6E0-F447-EA4D-9C56-155BB3FEB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520" y="1924783"/>
                    <a:ext cx="54213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10x</a:t>
                    </a:r>
                  </a:p>
                </p:txBody>
              </p:sp>
              <p:sp>
                <p:nvSpPr>
                  <p:cNvPr id="82" name="textruta 9">
                    <a:extLst>
                      <a:ext uri="{FF2B5EF4-FFF2-40B4-BE49-F238E27FC236}">
                        <a16:creationId xmlns:a16="http://schemas.microsoft.com/office/drawing/2014/main" id="{1B7BAA5C-7732-A944-B98E-924B75762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6859" y="2123207"/>
                    <a:ext cx="43152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10</a:t>
                    </a:r>
                  </a:p>
                </p:txBody>
              </p:sp>
              <p:cxnSp>
                <p:nvCxnSpPr>
                  <p:cNvPr id="83" name="Rak 82">
                    <a:extLst>
                      <a:ext uri="{FF2B5EF4-FFF2-40B4-BE49-F238E27FC236}">
                        <a16:creationId xmlns:a16="http://schemas.microsoft.com/office/drawing/2014/main" id="{B3C549D4-B5E6-6A4B-AACD-785D17132F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ruta 79">
                  <a:extLst>
                    <a:ext uri="{FF2B5EF4-FFF2-40B4-BE49-F238E27FC236}">
                      <a16:creationId xmlns:a16="http://schemas.microsoft.com/office/drawing/2014/main" id="{81DE92EC-6D87-C741-A3EA-B586182DE2E3}"/>
                    </a:ext>
                  </a:extLst>
                </p:cNvPr>
                <p:cNvSpPr txBox="1"/>
                <p:nvPr/>
              </p:nvSpPr>
              <p:spPr>
                <a:xfrm>
                  <a:off x="1298101" y="3085130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78" name="textruta 9">
                <a:extLst>
                  <a:ext uri="{FF2B5EF4-FFF2-40B4-BE49-F238E27FC236}">
                    <a16:creationId xmlns:a16="http://schemas.microsoft.com/office/drawing/2014/main" id="{9BBBF91E-4E59-7948-B685-B3157B140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463" y="3623580"/>
                <a:ext cx="5132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40</a:t>
                </a:r>
              </a:p>
            </p:txBody>
          </p:sp>
        </p:grpSp>
        <p:sp>
          <p:nvSpPr>
            <p:cNvPr id="84" name="textruta 9">
              <a:extLst>
                <a:ext uri="{FF2B5EF4-FFF2-40B4-BE49-F238E27FC236}">
                  <a16:creationId xmlns:a16="http://schemas.microsoft.com/office/drawing/2014/main" id="{21DB9262-7E26-BA43-A789-B84681C95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162" y="4627872"/>
              <a:ext cx="431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10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2521A338-4FAA-AD4D-99F7-AC57A759B978}"/>
                </a:ext>
              </a:extLst>
            </p:cNvPr>
            <p:cNvCxnSpPr/>
            <p:nvPr/>
          </p:nvCxnSpPr>
          <p:spPr bwMode="auto">
            <a:xfrm flipV="1">
              <a:off x="3456936" y="4718467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824CF272-3227-B44F-B550-700BA5123B6B}"/>
              </a:ext>
            </a:extLst>
          </p:cNvPr>
          <p:cNvSpPr txBox="1"/>
          <p:nvPr/>
        </p:nvSpPr>
        <p:spPr>
          <a:xfrm>
            <a:off x="3495317" y="5261263"/>
            <a:ext cx="7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CF72A3-1B40-864D-BDBC-152705192699}"/>
              </a:ext>
            </a:extLst>
          </p:cNvPr>
          <p:cNvSpPr/>
          <p:nvPr/>
        </p:nvSpPr>
        <p:spPr>
          <a:xfrm>
            <a:off x="6944069" y="1957558"/>
            <a:ext cx="253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46 </a:t>
            </a:r>
            <a:r>
              <a:rPr lang="de-DE" dirty="0"/>
              <a:t>–</a:t>
            </a:r>
            <a:r>
              <a:rPr lang="en-US" dirty="0">
                <a:latin typeface="Bradley Hand" pitchFamily="2" charset="77"/>
              </a:rPr>
              <a:t> 6(3 </a:t>
            </a:r>
            <a:r>
              <a:rPr lang="sv-SE" dirty="0"/>
              <a:t>+</a:t>
            </a:r>
            <a:r>
              <a:rPr lang="en-US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en-US" dirty="0">
                <a:latin typeface="Bradley Hand" pitchFamily="2" charset="77"/>
              </a:rPr>
              <a:t>)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DA9E79-CD2E-2044-ABED-550D822896F3}"/>
              </a:ext>
            </a:extLst>
          </p:cNvPr>
          <p:cNvSpPr/>
          <p:nvPr/>
        </p:nvSpPr>
        <p:spPr>
          <a:xfrm>
            <a:off x="6276367" y="150323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1A83EE24-5420-884B-B4C6-77F7EF5F58DC}"/>
              </a:ext>
            </a:extLst>
          </p:cNvPr>
          <p:cNvGrpSpPr/>
          <p:nvPr/>
        </p:nvGrpSpPr>
        <p:grpSpPr>
          <a:xfrm>
            <a:off x="2874137" y="2446825"/>
            <a:ext cx="2033591" cy="375924"/>
            <a:chOff x="4669790" y="3676013"/>
            <a:chExt cx="2033591" cy="375924"/>
          </a:xfrm>
        </p:grpSpPr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9139CA-369C-0240-ACE4-CC6370B16317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28 </a:t>
              </a:r>
              <a:r>
                <a:rPr lang="sv-SE" dirty="0"/>
                <a:t>– </a:t>
              </a:r>
              <a:r>
                <a:rPr lang="sv-SE" dirty="0">
                  <a:latin typeface="Bradley Hand" pitchFamily="2" charset="77"/>
                </a:rPr>
                <a:t>6x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10" name="textruta 9">
              <a:extLst>
                <a:ext uri="{FF2B5EF4-FFF2-40B4-BE49-F238E27FC236}">
                  <a16:creationId xmlns:a16="http://schemas.microsoft.com/office/drawing/2014/main" id="{ACD841DE-2F95-CF44-AD67-D68A7DB4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790" y="3676013"/>
              <a:ext cx="998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4x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11" name="textruta 110">
            <a:extLst>
              <a:ext uri="{FF2B5EF4-FFF2-40B4-BE49-F238E27FC236}">
                <a16:creationId xmlns:a16="http://schemas.microsoft.com/office/drawing/2014/main" id="{055CCEE9-997B-EA4B-A2CA-A823788021C6}"/>
              </a:ext>
            </a:extLst>
          </p:cNvPr>
          <p:cNvSpPr txBox="1"/>
          <p:nvPr/>
        </p:nvSpPr>
        <p:spPr>
          <a:xfrm>
            <a:off x="2411861" y="2889565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4x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6x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28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6x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0" name="textruta 9">
            <a:extLst>
              <a:ext uri="{FF2B5EF4-FFF2-40B4-BE49-F238E27FC236}">
                <a16:creationId xmlns:a16="http://schemas.microsoft.com/office/drawing/2014/main" id="{A5C8140E-770A-9046-B162-DFAF558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997" y="2640267"/>
            <a:ext cx="1349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cs typeface="Bradley Hand Bold"/>
              </a:rPr>
              <a:t>= </a:t>
            </a:r>
            <a:r>
              <a:rPr lang="sv-SE" sz="1800" dirty="0">
                <a:latin typeface="Bradley Hand Bold"/>
                <a:cs typeface="Bradley Hand Bold"/>
              </a:rPr>
              <a:t>46 </a:t>
            </a:r>
            <a:r>
              <a:rPr lang="de-DE" sz="1800" dirty="0"/>
              <a:t>– </a:t>
            </a:r>
            <a:r>
              <a:rPr lang="en-US" sz="1800" dirty="0">
                <a:latin typeface="Bradley Hand" pitchFamily="2" charset="77"/>
              </a:rPr>
              <a:t>42</a:t>
            </a:r>
            <a:r>
              <a:rPr lang="sv-SE" sz="1800" dirty="0">
                <a:cs typeface="Bradley Hand Bold"/>
              </a:rPr>
              <a:t> 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1" name="textruta 9">
            <a:extLst>
              <a:ext uri="{FF2B5EF4-FFF2-40B4-BE49-F238E27FC236}">
                <a16:creationId xmlns:a16="http://schemas.microsoft.com/office/drawing/2014/main" id="{3F1F6385-BCB3-5F47-80C7-E713DD16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605" y="1508266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F13C0CB-BC3D-1246-99E4-472678A19927}"/>
              </a:ext>
            </a:extLst>
          </p:cNvPr>
          <p:cNvSpPr/>
          <p:nvPr/>
        </p:nvSpPr>
        <p:spPr>
          <a:xfrm>
            <a:off x="2645817" y="1028533"/>
            <a:ext cx="327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4(x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46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6(3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x) </a:t>
            </a:r>
            <a:endParaRPr lang="sv-SE" dirty="0"/>
          </a:p>
        </p:txBody>
      </p:sp>
      <p:sp>
        <p:nvSpPr>
          <p:cNvPr id="36" name="Uppåtböjd 35">
            <a:extLst>
              <a:ext uri="{FF2B5EF4-FFF2-40B4-BE49-F238E27FC236}">
                <a16:creationId xmlns:a16="http://schemas.microsoft.com/office/drawing/2014/main" id="{EC1D9425-C052-FA4D-A08E-A7A6A7CBA626}"/>
              </a:ext>
            </a:extLst>
          </p:cNvPr>
          <p:cNvSpPr/>
          <p:nvPr/>
        </p:nvSpPr>
        <p:spPr>
          <a:xfrm>
            <a:off x="2911324" y="1304616"/>
            <a:ext cx="277431" cy="10238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7" name="Uppåtböjd 36">
            <a:extLst>
              <a:ext uri="{FF2B5EF4-FFF2-40B4-BE49-F238E27FC236}">
                <a16:creationId xmlns:a16="http://schemas.microsoft.com/office/drawing/2014/main" id="{554BA445-24B2-174A-9B48-F66B600DE644}"/>
              </a:ext>
            </a:extLst>
          </p:cNvPr>
          <p:cNvSpPr/>
          <p:nvPr/>
        </p:nvSpPr>
        <p:spPr>
          <a:xfrm>
            <a:off x="2911325" y="1317986"/>
            <a:ext cx="583992" cy="12715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8" name="Uppåtböjd 37">
            <a:extLst>
              <a:ext uri="{FF2B5EF4-FFF2-40B4-BE49-F238E27FC236}">
                <a16:creationId xmlns:a16="http://schemas.microsoft.com/office/drawing/2014/main" id="{764AF719-42BB-FF42-9756-2DC4E06F743B}"/>
              </a:ext>
            </a:extLst>
          </p:cNvPr>
          <p:cNvSpPr/>
          <p:nvPr/>
        </p:nvSpPr>
        <p:spPr>
          <a:xfrm>
            <a:off x="4532862" y="1296370"/>
            <a:ext cx="241558" cy="74800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9" name="Uppåtböjd 38">
            <a:extLst>
              <a:ext uri="{FF2B5EF4-FFF2-40B4-BE49-F238E27FC236}">
                <a16:creationId xmlns:a16="http://schemas.microsoft.com/office/drawing/2014/main" id="{8C2E5348-2A32-5D45-BA55-41A79A4B0603}"/>
              </a:ext>
            </a:extLst>
          </p:cNvPr>
          <p:cNvSpPr/>
          <p:nvPr/>
        </p:nvSpPr>
        <p:spPr>
          <a:xfrm>
            <a:off x="4532861" y="1278274"/>
            <a:ext cx="595691" cy="128727"/>
          </a:xfrm>
          <a:prstGeom prst="curvedUpArrow">
            <a:avLst>
              <a:gd name="adj1" fmla="val 15665"/>
              <a:gd name="adj2" fmla="val 24986"/>
              <a:gd name="adj3" fmla="val 6284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24F28B5E-9C19-5A48-AD12-9DCE491F625B}"/>
              </a:ext>
            </a:extLst>
          </p:cNvPr>
          <p:cNvGrpSpPr/>
          <p:nvPr/>
        </p:nvGrpSpPr>
        <p:grpSpPr>
          <a:xfrm>
            <a:off x="2789795" y="3343170"/>
            <a:ext cx="2121027" cy="369332"/>
            <a:chOff x="4582354" y="3682605"/>
            <a:chExt cx="2121027" cy="36933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EE6910A1-1AA3-3142-95DE-9583E718D22B}"/>
                </a:ext>
              </a:extLst>
            </p:cNvPr>
            <p:cNvSpPr txBox="1"/>
            <p:nvPr/>
          </p:nvSpPr>
          <p:spPr>
            <a:xfrm>
              <a:off x="5520685" y="3682605"/>
              <a:ext cx="118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28 </a:t>
              </a:r>
              <a:endParaRPr lang="sv-SE" b="1" dirty="0">
                <a:solidFill>
                  <a:srgbClr val="80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42" name="textruta 9">
              <a:extLst>
                <a:ext uri="{FF2B5EF4-FFF2-40B4-BE49-F238E27FC236}">
                  <a16:creationId xmlns:a16="http://schemas.microsoft.com/office/drawing/2014/main" id="{DA4803FC-531A-7045-B29C-EFC532466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354" y="3682605"/>
              <a:ext cx="1101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10x </a:t>
              </a:r>
              <a:r>
                <a:rPr lang="sv-SE" sz="1800" dirty="0"/>
                <a:t>–</a:t>
              </a:r>
              <a:r>
                <a:rPr lang="sv-SE" sz="1800" dirty="0">
                  <a:latin typeface="Bradley Hand" pitchFamily="2" charset="77"/>
                </a:rPr>
                <a:t> 12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56CF05BC-6545-3B4F-A4CA-C89F1C901CEE}"/>
              </a:ext>
            </a:extLst>
          </p:cNvPr>
          <p:cNvSpPr txBox="1"/>
          <p:nvPr/>
        </p:nvSpPr>
        <p:spPr>
          <a:xfrm>
            <a:off x="2302936" y="3778101"/>
            <a:ext cx="31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10x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12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28 </a:t>
            </a:r>
            <a:r>
              <a:rPr lang="de-DE" dirty="0">
                <a:solidFill>
                  <a:srgbClr val="C00000"/>
                </a:solidFill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B9125D-177D-4041-8D4E-C93E0EC1B25E}"/>
              </a:ext>
            </a:extLst>
          </p:cNvPr>
          <p:cNvSpPr/>
          <p:nvPr/>
        </p:nvSpPr>
        <p:spPr>
          <a:xfrm>
            <a:off x="8012589" y="1499905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4 · </a:t>
            </a:r>
            <a:r>
              <a:rPr lang="en-US" b="1" dirty="0">
                <a:latin typeface="Bradley Hand Bold"/>
                <a:cs typeface="Bradley Hand Bold"/>
              </a:rPr>
              <a:t>1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5" name="textruta 9">
            <a:extLst>
              <a:ext uri="{FF2B5EF4-FFF2-40B4-BE49-F238E27FC236}">
                <a16:creationId xmlns:a16="http://schemas.microsoft.com/office/drawing/2014/main" id="{FAF5BC07-B6B1-6E4B-A041-2302F726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29" y="2631331"/>
            <a:ext cx="49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209B599-F7B2-2A47-8FD0-30E57CF2C5B2}"/>
              </a:ext>
            </a:extLst>
          </p:cNvPr>
          <p:cNvSpPr/>
          <p:nvPr/>
        </p:nvSpPr>
        <p:spPr>
          <a:xfrm>
            <a:off x="834408" y="232269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D91826B-222E-0A47-BD08-B8DD9B92BBD5}"/>
              </a:ext>
            </a:extLst>
          </p:cNvPr>
          <p:cNvSpPr/>
          <p:nvPr/>
        </p:nvSpPr>
        <p:spPr>
          <a:xfrm>
            <a:off x="199959" y="851009"/>
            <a:ext cx="2291708" cy="646331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Börja med att multiplicera in  faktorerna</a:t>
            </a:r>
            <a:r>
              <a:rPr lang="sv-SE" sz="1200" dirty="0">
                <a:solidFill>
                  <a:srgbClr val="C00000"/>
                </a:solidFill>
              </a:rPr>
              <a:t> 4 </a:t>
            </a:r>
            <a:r>
              <a:rPr lang="sv-SE" sz="1200" dirty="0"/>
              <a:t>och </a:t>
            </a:r>
            <a:r>
              <a:rPr lang="sv-SE" sz="1200" dirty="0">
                <a:solidFill>
                  <a:srgbClr val="C00000"/>
                </a:solidFill>
              </a:rPr>
              <a:t>6</a:t>
            </a:r>
            <a:r>
              <a:rPr lang="sv-SE" sz="1200" dirty="0"/>
              <a:t> i parenteserna. OBS! Behåll parenteserna.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7C0B03A-AD1C-C144-8771-4A98F7B124E5}"/>
              </a:ext>
            </a:extLst>
          </p:cNvPr>
          <p:cNvSpPr/>
          <p:nvPr/>
        </p:nvSpPr>
        <p:spPr>
          <a:xfrm>
            <a:off x="199959" y="1570808"/>
            <a:ext cx="1753597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Ta bort parentesen. Glöm inte att byta tecken</a:t>
            </a:r>
            <a:endParaRPr lang="sv-SE" sz="1200" i="1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3B9D40D-9174-9541-B76C-363832F0177B}"/>
              </a:ext>
            </a:extLst>
          </p:cNvPr>
          <p:cNvSpPr/>
          <p:nvPr/>
        </p:nvSpPr>
        <p:spPr>
          <a:xfrm>
            <a:off x="199959" y="2280723"/>
            <a:ext cx="1893711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Förenkla och lös ekvationen som vanligt.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BD00ECA8-05A1-904A-83D1-A5FBD9C4F3F3}"/>
              </a:ext>
            </a:extLst>
          </p:cNvPr>
          <p:cNvSpPr/>
          <p:nvPr/>
        </p:nvSpPr>
        <p:spPr>
          <a:xfrm>
            <a:off x="5855749" y="1136693"/>
            <a:ext cx="2322212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Avsluta med att göra en prövning.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6712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3" grpId="0"/>
      <p:bldP spid="73" grpId="0"/>
      <p:bldP spid="74" grpId="0"/>
      <p:bldP spid="75" grpId="0"/>
      <p:bldP spid="4" grpId="0"/>
      <p:bldP spid="86" grpId="0"/>
      <p:bldP spid="16" grpId="0"/>
      <p:bldP spid="18" grpId="0"/>
      <p:bldP spid="111" grpId="0"/>
      <p:bldP spid="120" grpId="0"/>
      <p:bldP spid="121" grpId="0"/>
      <p:bldP spid="35" grpId="0"/>
      <p:bldP spid="36" grpId="0" animBg="1"/>
      <p:bldP spid="37" grpId="0" animBg="1"/>
      <p:bldP spid="38" grpId="0" animBg="1"/>
      <p:bldP spid="39" grpId="0" animBg="1"/>
      <p:bldP spid="43" grpId="0"/>
      <p:bldP spid="2" grpId="0"/>
      <p:bldP spid="45" grpId="0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9944</TotalTime>
  <Words>993</Words>
  <Application>Microsoft Macintosh PowerPoint</Application>
  <PresentationFormat>Bildspel på skärmen (4:3)</PresentationFormat>
  <Paragraphs>177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44</cp:revision>
  <dcterms:created xsi:type="dcterms:W3CDTF">2017-04-14T14:34:08Z</dcterms:created>
  <dcterms:modified xsi:type="dcterms:W3CDTF">2021-08-10T15:32:45Z</dcterms:modified>
</cp:coreProperties>
</file>