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4" r:id="rId3"/>
    <p:sldId id="263" r:id="rId4"/>
    <p:sldId id="261" r:id="rId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>
        <p:scale>
          <a:sx n="142" d="100"/>
          <a:sy n="142" d="100"/>
        </p:scale>
        <p:origin x="56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69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0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39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51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81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23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84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82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86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06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10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2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39551" y="172852"/>
            <a:ext cx="8818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3.2				               Förenkling av uttryck</a:t>
            </a:r>
          </a:p>
        </p:txBody>
      </p:sp>
      <p:sp>
        <p:nvSpPr>
          <p:cNvPr id="3" name="Sexhörning 2"/>
          <p:cNvSpPr/>
          <p:nvPr/>
        </p:nvSpPr>
        <p:spPr>
          <a:xfrm>
            <a:off x="2765477" y="1133747"/>
            <a:ext cx="3851184" cy="1610682"/>
          </a:xfrm>
          <a:prstGeom prst="hexag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6419386" y="1269369"/>
            <a:ext cx="394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>
                <a:solidFill>
                  <a:srgbClr val="000090"/>
                </a:solidFill>
              </a:rPr>
              <a:t>a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4385120" y="2790594"/>
            <a:ext cx="394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>
                <a:solidFill>
                  <a:srgbClr val="800000"/>
                </a:solidFill>
              </a:rPr>
              <a:t>b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4385120" y="672081"/>
            <a:ext cx="394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>
                <a:solidFill>
                  <a:srgbClr val="800000"/>
                </a:solidFill>
              </a:rPr>
              <a:t>b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6419386" y="2217213"/>
            <a:ext cx="394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>
                <a:solidFill>
                  <a:srgbClr val="000090"/>
                </a:solidFill>
              </a:rPr>
              <a:t>a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2616890" y="2217213"/>
            <a:ext cx="394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>
                <a:solidFill>
                  <a:srgbClr val="000090"/>
                </a:solidFill>
              </a:rPr>
              <a:t>a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2600933" y="1269369"/>
            <a:ext cx="394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>
                <a:solidFill>
                  <a:srgbClr val="000090"/>
                </a:solidFill>
              </a:rPr>
              <a:t>a</a:t>
            </a:r>
          </a:p>
        </p:txBody>
      </p:sp>
      <p:sp>
        <p:nvSpPr>
          <p:cNvPr id="14" name="Rektangel 13"/>
          <p:cNvSpPr/>
          <p:nvPr/>
        </p:nvSpPr>
        <p:spPr>
          <a:xfrm>
            <a:off x="2000735" y="3398851"/>
            <a:ext cx="2021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Figuren omkrets är: </a:t>
            </a:r>
          </a:p>
        </p:txBody>
      </p:sp>
      <p:sp>
        <p:nvSpPr>
          <p:cNvPr id="15" name="Rektangel 14"/>
          <p:cNvSpPr/>
          <p:nvPr/>
        </p:nvSpPr>
        <p:spPr>
          <a:xfrm>
            <a:off x="4022142" y="3306518"/>
            <a:ext cx="29374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>
                <a:solidFill>
                  <a:srgbClr val="000090"/>
                </a:solidFill>
              </a:rPr>
              <a:t>a </a:t>
            </a:r>
            <a:r>
              <a:rPr lang="sv-SE" sz="2400" dirty="0"/>
              <a:t>+</a:t>
            </a:r>
            <a:r>
              <a:rPr lang="sv-SE" sz="2400" i="1" dirty="0">
                <a:solidFill>
                  <a:srgbClr val="800000"/>
                </a:solidFill>
              </a:rPr>
              <a:t> </a:t>
            </a:r>
            <a:r>
              <a:rPr lang="sv-SE" sz="2400" i="1" dirty="0">
                <a:solidFill>
                  <a:srgbClr val="000090"/>
                </a:solidFill>
              </a:rPr>
              <a:t>a </a:t>
            </a:r>
            <a:r>
              <a:rPr lang="sv-SE" sz="2400" dirty="0"/>
              <a:t>+</a:t>
            </a:r>
            <a:r>
              <a:rPr lang="sv-SE" sz="2400" i="1" dirty="0">
                <a:solidFill>
                  <a:srgbClr val="800000"/>
                </a:solidFill>
              </a:rPr>
              <a:t> b </a:t>
            </a:r>
            <a:r>
              <a:rPr lang="sv-SE" sz="2400" dirty="0"/>
              <a:t>+</a:t>
            </a:r>
            <a:r>
              <a:rPr lang="sv-SE" sz="2400" i="1" dirty="0">
                <a:solidFill>
                  <a:srgbClr val="800000"/>
                </a:solidFill>
              </a:rPr>
              <a:t> </a:t>
            </a:r>
            <a:r>
              <a:rPr lang="sv-SE" sz="2400" i="1" dirty="0">
                <a:solidFill>
                  <a:srgbClr val="000090"/>
                </a:solidFill>
              </a:rPr>
              <a:t>a</a:t>
            </a:r>
            <a:r>
              <a:rPr lang="sv-SE" sz="2400" i="1" dirty="0">
                <a:solidFill>
                  <a:srgbClr val="800000"/>
                </a:solidFill>
              </a:rPr>
              <a:t> </a:t>
            </a:r>
            <a:r>
              <a:rPr lang="sv-SE" sz="2400" dirty="0"/>
              <a:t>+</a:t>
            </a:r>
            <a:r>
              <a:rPr lang="sv-SE" sz="2400" i="1" dirty="0">
                <a:solidFill>
                  <a:srgbClr val="800000"/>
                </a:solidFill>
              </a:rPr>
              <a:t> </a:t>
            </a:r>
            <a:r>
              <a:rPr lang="sv-SE" sz="2400" i="1" dirty="0">
                <a:solidFill>
                  <a:srgbClr val="000090"/>
                </a:solidFill>
              </a:rPr>
              <a:t>a </a:t>
            </a:r>
            <a:r>
              <a:rPr lang="sv-SE" sz="2400" dirty="0"/>
              <a:t>+</a:t>
            </a:r>
            <a:r>
              <a:rPr lang="sv-SE" sz="2400" i="1" dirty="0">
                <a:solidFill>
                  <a:srgbClr val="800000"/>
                </a:solidFill>
              </a:rPr>
              <a:t> b</a:t>
            </a:r>
            <a:endParaRPr lang="sv-SE" sz="2400" i="1" dirty="0">
              <a:solidFill>
                <a:srgbClr val="000090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2998319" y="3848672"/>
            <a:ext cx="3241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Vi kan </a:t>
            </a:r>
            <a:r>
              <a:rPr lang="sv-SE" b="1" i="1" dirty="0">
                <a:solidFill>
                  <a:srgbClr val="800000"/>
                </a:solidFill>
              </a:rPr>
              <a:t>förenkla</a:t>
            </a:r>
            <a:r>
              <a:rPr lang="sv-SE" dirty="0"/>
              <a:t> uttrycket så här:</a:t>
            </a:r>
          </a:p>
        </p:txBody>
      </p:sp>
      <p:sp>
        <p:nvSpPr>
          <p:cNvPr id="17" name="Rektangel 16"/>
          <p:cNvSpPr/>
          <p:nvPr/>
        </p:nvSpPr>
        <p:spPr>
          <a:xfrm>
            <a:off x="2145865" y="4248593"/>
            <a:ext cx="2850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>
                <a:solidFill>
                  <a:srgbClr val="000090"/>
                </a:solidFill>
              </a:rPr>
              <a:t>a </a:t>
            </a:r>
            <a:r>
              <a:rPr lang="sv-SE" sz="2400" dirty="0"/>
              <a:t>+</a:t>
            </a:r>
            <a:r>
              <a:rPr lang="sv-SE" sz="2400" i="1" dirty="0">
                <a:solidFill>
                  <a:srgbClr val="800000"/>
                </a:solidFill>
              </a:rPr>
              <a:t> </a:t>
            </a:r>
            <a:r>
              <a:rPr lang="sv-SE" sz="2400" i="1" dirty="0">
                <a:solidFill>
                  <a:srgbClr val="000090"/>
                </a:solidFill>
              </a:rPr>
              <a:t>a </a:t>
            </a:r>
            <a:r>
              <a:rPr lang="sv-SE" sz="2400" dirty="0"/>
              <a:t>+</a:t>
            </a:r>
            <a:r>
              <a:rPr lang="sv-SE" sz="2400" i="1" dirty="0">
                <a:solidFill>
                  <a:srgbClr val="800000"/>
                </a:solidFill>
              </a:rPr>
              <a:t> b </a:t>
            </a:r>
            <a:r>
              <a:rPr lang="sv-SE" sz="2400" dirty="0"/>
              <a:t>+</a:t>
            </a:r>
            <a:r>
              <a:rPr lang="sv-SE" sz="2400" i="1" dirty="0">
                <a:solidFill>
                  <a:srgbClr val="800000"/>
                </a:solidFill>
              </a:rPr>
              <a:t> </a:t>
            </a:r>
            <a:r>
              <a:rPr lang="sv-SE" sz="2400" i="1" dirty="0">
                <a:solidFill>
                  <a:srgbClr val="000090"/>
                </a:solidFill>
              </a:rPr>
              <a:t>a</a:t>
            </a:r>
            <a:r>
              <a:rPr lang="sv-SE" sz="2400" i="1" dirty="0">
                <a:solidFill>
                  <a:srgbClr val="800000"/>
                </a:solidFill>
              </a:rPr>
              <a:t> </a:t>
            </a:r>
            <a:r>
              <a:rPr lang="sv-SE" sz="2400" dirty="0"/>
              <a:t>+</a:t>
            </a:r>
            <a:r>
              <a:rPr lang="sv-SE" sz="2400" i="1" dirty="0">
                <a:solidFill>
                  <a:srgbClr val="800000"/>
                </a:solidFill>
              </a:rPr>
              <a:t> </a:t>
            </a:r>
            <a:r>
              <a:rPr lang="sv-SE" sz="2400" i="1" dirty="0">
                <a:solidFill>
                  <a:srgbClr val="000090"/>
                </a:solidFill>
              </a:rPr>
              <a:t>a </a:t>
            </a:r>
            <a:r>
              <a:rPr lang="sv-SE" sz="2400" dirty="0"/>
              <a:t>+</a:t>
            </a:r>
            <a:r>
              <a:rPr lang="sv-SE" sz="2400" i="1" dirty="0">
                <a:solidFill>
                  <a:srgbClr val="800000"/>
                </a:solidFill>
              </a:rPr>
              <a:t> b</a:t>
            </a:r>
            <a:r>
              <a:rPr lang="sv-SE" sz="2400" dirty="0">
                <a:solidFill>
                  <a:srgbClr val="000090"/>
                </a:solidFill>
              </a:rPr>
              <a:t> </a:t>
            </a:r>
            <a:r>
              <a:rPr lang="sv-SE" sz="2400" dirty="0"/>
              <a:t>=</a:t>
            </a:r>
            <a:r>
              <a:rPr lang="sv-SE" sz="2400" i="1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18" name="Rektangel 17"/>
          <p:cNvSpPr/>
          <p:nvPr/>
        </p:nvSpPr>
        <p:spPr>
          <a:xfrm>
            <a:off x="4880972" y="4236749"/>
            <a:ext cx="2918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i="1" dirty="0">
                <a:solidFill>
                  <a:srgbClr val="000090"/>
                </a:solidFill>
              </a:rPr>
              <a:t>a </a:t>
            </a:r>
            <a:r>
              <a:rPr lang="sv-SE" sz="2400" dirty="0"/>
              <a:t>+</a:t>
            </a:r>
            <a:r>
              <a:rPr lang="sv-SE" sz="2400" i="1" dirty="0">
                <a:solidFill>
                  <a:srgbClr val="800000"/>
                </a:solidFill>
              </a:rPr>
              <a:t> </a:t>
            </a:r>
            <a:r>
              <a:rPr lang="sv-SE" sz="2400" i="1" dirty="0">
                <a:solidFill>
                  <a:srgbClr val="000090"/>
                </a:solidFill>
              </a:rPr>
              <a:t>a</a:t>
            </a:r>
            <a:r>
              <a:rPr lang="sv-SE" sz="2400" i="1" dirty="0">
                <a:solidFill>
                  <a:srgbClr val="800000"/>
                </a:solidFill>
              </a:rPr>
              <a:t> </a:t>
            </a:r>
            <a:r>
              <a:rPr lang="sv-SE" sz="2400" dirty="0"/>
              <a:t>+</a:t>
            </a:r>
            <a:r>
              <a:rPr lang="sv-SE" sz="2400" i="1" dirty="0">
                <a:solidFill>
                  <a:srgbClr val="800000"/>
                </a:solidFill>
              </a:rPr>
              <a:t> </a:t>
            </a:r>
            <a:r>
              <a:rPr lang="sv-SE" sz="2400" i="1" dirty="0">
                <a:solidFill>
                  <a:srgbClr val="000090"/>
                </a:solidFill>
              </a:rPr>
              <a:t>a</a:t>
            </a:r>
            <a:r>
              <a:rPr lang="sv-SE" sz="2400" dirty="0"/>
              <a:t> + </a:t>
            </a:r>
            <a:r>
              <a:rPr lang="sv-SE" sz="2400" i="1" dirty="0">
                <a:solidFill>
                  <a:srgbClr val="000090"/>
                </a:solidFill>
              </a:rPr>
              <a:t>a</a:t>
            </a:r>
            <a:r>
              <a:rPr lang="sv-SE" sz="2400" dirty="0">
                <a:solidFill>
                  <a:srgbClr val="000090"/>
                </a:solidFill>
              </a:rPr>
              <a:t> </a:t>
            </a:r>
            <a:r>
              <a:rPr lang="sv-SE" sz="2400" dirty="0"/>
              <a:t>+</a:t>
            </a:r>
            <a:r>
              <a:rPr lang="sv-SE" sz="2400" i="1" dirty="0">
                <a:solidFill>
                  <a:srgbClr val="000000"/>
                </a:solidFill>
              </a:rPr>
              <a:t> </a:t>
            </a:r>
            <a:r>
              <a:rPr lang="sv-SE" sz="2400" i="1" dirty="0">
                <a:solidFill>
                  <a:srgbClr val="800000"/>
                </a:solidFill>
              </a:rPr>
              <a:t>b </a:t>
            </a:r>
            <a:r>
              <a:rPr lang="sv-SE" sz="2400" dirty="0"/>
              <a:t>+</a:t>
            </a:r>
            <a:r>
              <a:rPr lang="sv-SE" sz="2400" i="1" dirty="0">
                <a:solidFill>
                  <a:srgbClr val="800000"/>
                </a:solidFill>
              </a:rPr>
              <a:t> b </a:t>
            </a:r>
            <a:r>
              <a:rPr lang="sv-SE" sz="2400" dirty="0"/>
              <a:t>=</a:t>
            </a:r>
            <a:r>
              <a:rPr lang="sv-SE" sz="2400" i="1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19" name="Rektangel 18"/>
          <p:cNvSpPr/>
          <p:nvPr/>
        </p:nvSpPr>
        <p:spPr>
          <a:xfrm>
            <a:off x="3227103" y="4874643"/>
            <a:ext cx="1838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>
                <a:solidFill>
                  <a:srgbClr val="000000"/>
                </a:solidFill>
              </a:rPr>
              <a:t>4 </a:t>
            </a:r>
            <a:r>
              <a:rPr lang="en-US" sz="2400" dirty="0"/>
              <a:t>· </a:t>
            </a:r>
            <a:r>
              <a:rPr lang="sv-SE" sz="2400" i="1" dirty="0">
                <a:solidFill>
                  <a:srgbClr val="000090"/>
                </a:solidFill>
              </a:rPr>
              <a:t>a </a:t>
            </a:r>
            <a:r>
              <a:rPr lang="sv-SE" sz="2400" dirty="0"/>
              <a:t>+ </a:t>
            </a:r>
            <a:r>
              <a:rPr lang="sv-SE" sz="2400" dirty="0">
                <a:solidFill>
                  <a:srgbClr val="000000"/>
                </a:solidFill>
              </a:rPr>
              <a:t>2 </a:t>
            </a:r>
            <a:r>
              <a:rPr lang="en-US" sz="2400" dirty="0"/>
              <a:t>· </a:t>
            </a:r>
            <a:r>
              <a:rPr lang="sv-SE" sz="2400" i="1" dirty="0">
                <a:solidFill>
                  <a:srgbClr val="800000"/>
                </a:solidFill>
              </a:rPr>
              <a:t>b </a:t>
            </a:r>
            <a:r>
              <a:rPr lang="sv-SE" sz="2400" dirty="0"/>
              <a:t>=</a:t>
            </a:r>
            <a:r>
              <a:rPr lang="sv-SE" sz="2400" i="1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20" name="Rektangel 19"/>
          <p:cNvSpPr/>
          <p:nvPr/>
        </p:nvSpPr>
        <p:spPr>
          <a:xfrm>
            <a:off x="4996476" y="4874643"/>
            <a:ext cx="131769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2800" dirty="0">
                <a:solidFill>
                  <a:srgbClr val="000000"/>
                </a:solidFill>
              </a:rPr>
              <a:t>4</a:t>
            </a:r>
            <a:r>
              <a:rPr lang="sv-SE" sz="2800" i="1" dirty="0">
                <a:solidFill>
                  <a:srgbClr val="000090"/>
                </a:solidFill>
              </a:rPr>
              <a:t>a </a:t>
            </a:r>
            <a:r>
              <a:rPr lang="sv-SE" sz="2800" dirty="0">
                <a:solidFill>
                  <a:srgbClr val="000000"/>
                </a:solidFill>
              </a:rPr>
              <a:t>+</a:t>
            </a:r>
            <a:r>
              <a:rPr lang="sv-SE" sz="2800" i="1" dirty="0">
                <a:solidFill>
                  <a:srgbClr val="000000"/>
                </a:solidFill>
              </a:rPr>
              <a:t> </a:t>
            </a:r>
            <a:r>
              <a:rPr lang="sv-SE" sz="2800" dirty="0">
                <a:solidFill>
                  <a:srgbClr val="000000"/>
                </a:solidFill>
              </a:rPr>
              <a:t>2</a:t>
            </a:r>
            <a:r>
              <a:rPr lang="sv-SE" sz="2800" i="1" dirty="0">
                <a:solidFill>
                  <a:srgbClr val="800000"/>
                </a:solidFill>
              </a:rPr>
              <a:t>b</a:t>
            </a:r>
            <a:endParaRPr lang="sv-SE" sz="2800" i="1" dirty="0">
              <a:solidFill>
                <a:srgbClr val="000090"/>
              </a:solidFill>
            </a:endParaRPr>
          </a:p>
        </p:txBody>
      </p:sp>
      <p:grpSp>
        <p:nvGrpSpPr>
          <p:cNvPr id="22" name="Grupp 21">
            <a:extLst>
              <a:ext uri="{FF2B5EF4-FFF2-40B4-BE49-F238E27FC236}">
                <a16:creationId xmlns:a16="http://schemas.microsoft.com/office/drawing/2014/main" id="{D9D43D40-59D6-0549-9AB5-499BB93D7748}"/>
              </a:ext>
            </a:extLst>
          </p:cNvPr>
          <p:cNvGrpSpPr/>
          <p:nvPr/>
        </p:nvGrpSpPr>
        <p:grpSpPr>
          <a:xfrm>
            <a:off x="358376" y="5315100"/>
            <a:ext cx="3299224" cy="826865"/>
            <a:chOff x="6276770" y="3774955"/>
            <a:chExt cx="3299224" cy="826865"/>
          </a:xfrm>
        </p:grpSpPr>
        <p:sp>
          <p:nvSpPr>
            <p:cNvPr id="23" name="textruta 22">
              <a:extLst>
                <a:ext uri="{FF2B5EF4-FFF2-40B4-BE49-F238E27FC236}">
                  <a16:creationId xmlns:a16="http://schemas.microsoft.com/office/drawing/2014/main" id="{4D71F8ED-2969-784A-93A2-6D0EBA89415C}"/>
                </a:ext>
              </a:extLst>
            </p:cNvPr>
            <p:cNvSpPr txBox="1"/>
            <p:nvPr/>
          </p:nvSpPr>
          <p:spPr>
            <a:xfrm>
              <a:off x="6276770" y="4017045"/>
              <a:ext cx="2985354" cy="584775"/>
            </a:xfrm>
            <a:prstGeom prst="rect">
              <a:avLst/>
            </a:prstGeom>
            <a:noFill/>
            <a:ln w="19050">
              <a:solidFill>
                <a:srgbClr val="A6000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600" dirty="0"/>
                <a:t>När vi adderar termer av samma sort kallas det för </a:t>
              </a:r>
              <a:r>
                <a:rPr lang="sv-SE" sz="1600" i="1" dirty="0">
                  <a:solidFill>
                    <a:srgbClr val="9E0204"/>
                  </a:solidFill>
                </a:rPr>
                <a:t>förenkling</a:t>
              </a:r>
              <a:r>
                <a:rPr lang="sv-SE" sz="1600" b="1" i="1" dirty="0"/>
                <a:t>.</a:t>
              </a:r>
              <a:endParaRPr lang="sv-SE" sz="1600" b="1" dirty="0">
                <a:solidFill>
                  <a:srgbClr val="9E0204"/>
                </a:solidFill>
              </a:endParaRPr>
            </a:p>
          </p:txBody>
        </p:sp>
        <p:cxnSp>
          <p:nvCxnSpPr>
            <p:cNvPr id="24" name="Rak pil 23">
              <a:extLst>
                <a:ext uri="{FF2B5EF4-FFF2-40B4-BE49-F238E27FC236}">
                  <a16:creationId xmlns:a16="http://schemas.microsoft.com/office/drawing/2014/main" id="{8A469D9D-67EB-054C-83E4-F9936A8D59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62124" y="3774955"/>
              <a:ext cx="313870" cy="242091"/>
            </a:xfrm>
            <a:prstGeom prst="straightConnector1">
              <a:avLst/>
            </a:prstGeom>
            <a:ln w="19050">
              <a:solidFill>
                <a:srgbClr val="A60002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1" name="Grupp 20">
            <a:extLst>
              <a:ext uri="{FF2B5EF4-FFF2-40B4-BE49-F238E27FC236}">
                <a16:creationId xmlns:a16="http://schemas.microsoft.com/office/drawing/2014/main" id="{0B09FB8E-B87B-5549-AF0A-7B0D3F106FC3}"/>
              </a:ext>
            </a:extLst>
          </p:cNvPr>
          <p:cNvGrpSpPr/>
          <p:nvPr/>
        </p:nvGrpSpPr>
        <p:grpSpPr>
          <a:xfrm>
            <a:off x="3571170" y="5458967"/>
            <a:ext cx="4500500" cy="1130060"/>
            <a:chOff x="4346581" y="3632472"/>
            <a:chExt cx="4500500" cy="1130060"/>
          </a:xfrm>
        </p:grpSpPr>
        <p:sp>
          <p:nvSpPr>
            <p:cNvPr id="25" name="textruta 24">
              <a:extLst>
                <a:ext uri="{FF2B5EF4-FFF2-40B4-BE49-F238E27FC236}">
                  <a16:creationId xmlns:a16="http://schemas.microsoft.com/office/drawing/2014/main" id="{852A1A97-6445-594B-AB3D-289183428254}"/>
                </a:ext>
              </a:extLst>
            </p:cNvPr>
            <p:cNvSpPr txBox="1"/>
            <p:nvPr/>
          </p:nvSpPr>
          <p:spPr>
            <a:xfrm>
              <a:off x="4346581" y="4177757"/>
              <a:ext cx="4500500" cy="584775"/>
            </a:xfrm>
            <a:prstGeom prst="rect">
              <a:avLst/>
            </a:prstGeom>
            <a:noFill/>
            <a:ln w="19050">
              <a:solidFill>
                <a:srgbClr val="A6000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600" dirty="0"/>
                <a:t>Vi behöver inte skriva ut multiplikationstecknet, det finns där mellan talet och bokstaven, men är dolt.</a:t>
              </a:r>
              <a:endParaRPr lang="sv-SE" sz="1600" b="1" dirty="0">
                <a:solidFill>
                  <a:srgbClr val="9E0204"/>
                </a:solidFill>
              </a:endParaRPr>
            </a:p>
          </p:txBody>
        </p:sp>
        <p:cxnSp>
          <p:nvCxnSpPr>
            <p:cNvPr id="26" name="Rak pil 25">
              <a:extLst>
                <a:ext uri="{FF2B5EF4-FFF2-40B4-BE49-F238E27FC236}">
                  <a16:creationId xmlns:a16="http://schemas.microsoft.com/office/drawing/2014/main" id="{C1BE1431-BB3A-5A4D-8FD0-BD3B459091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27124" y="3632472"/>
              <a:ext cx="0" cy="544669"/>
            </a:xfrm>
            <a:prstGeom prst="straightConnector1">
              <a:avLst/>
            </a:prstGeom>
            <a:ln w="19050">
              <a:solidFill>
                <a:srgbClr val="A60002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0889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/>
          <p:cNvSpPr txBox="1"/>
          <p:nvPr/>
        </p:nvSpPr>
        <p:spPr>
          <a:xfrm>
            <a:off x="1854580" y="1603042"/>
            <a:ext cx="78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7y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747417F3-DA89-FB44-BD52-13D04E4AEB81}"/>
              </a:ext>
            </a:extLst>
          </p:cNvPr>
          <p:cNvSpPr/>
          <p:nvPr/>
        </p:nvSpPr>
        <p:spPr>
          <a:xfrm>
            <a:off x="251045" y="339277"/>
            <a:ext cx="11651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Exempel</a:t>
            </a:r>
          </a:p>
        </p:txBody>
      </p:sp>
      <p:grpSp>
        <p:nvGrpSpPr>
          <p:cNvPr id="2" name="Grupp 1">
            <a:extLst>
              <a:ext uri="{FF2B5EF4-FFF2-40B4-BE49-F238E27FC236}">
                <a16:creationId xmlns:a16="http://schemas.microsoft.com/office/drawing/2014/main" id="{8B2A0F8C-7B28-C348-BFC8-CA93CE56B7A2}"/>
              </a:ext>
            </a:extLst>
          </p:cNvPr>
          <p:cNvGrpSpPr/>
          <p:nvPr/>
        </p:nvGrpSpPr>
        <p:grpSpPr>
          <a:xfrm>
            <a:off x="1802512" y="496679"/>
            <a:ext cx="5791200" cy="694544"/>
            <a:chOff x="1819762" y="399758"/>
            <a:chExt cx="5791200" cy="694544"/>
          </a:xfrm>
        </p:grpSpPr>
        <p:sp>
          <p:nvSpPr>
            <p:cNvPr id="3" name="Rektangel 2"/>
            <p:cNvSpPr/>
            <p:nvPr/>
          </p:nvSpPr>
          <p:spPr>
            <a:xfrm>
              <a:off x="1819762" y="399758"/>
              <a:ext cx="5791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Förenkla uttrycken</a:t>
              </a:r>
            </a:p>
          </p:txBody>
        </p:sp>
        <p:sp>
          <p:nvSpPr>
            <p:cNvPr id="35" name="Rektangel 34">
              <a:extLst>
                <a:ext uri="{FF2B5EF4-FFF2-40B4-BE49-F238E27FC236}">
                  <a16:creationId xmlns:a16="http://schemas.microsoft.com/office/drawing/2014/main" id="{7AEA1FBA-13FF-924F-AD79-1857DAB98CDC}"/>
                </a:ext>
              </a:extLst>
            </p:cNvPr>
            <p:cNvSpPr/>
            <p:nvPr/>
          </p:nvSpPr>
          <p:spPr>
            <a:xfrm>
              <a:off x="1903908" y="721822"/>
              <a:ext cx="116517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a) 5</a:t>
              </a:r>
              <a:r>
                <a:rPr lang="sv-SE" i="1" dirty="0"/>
                <a:t>y</a:t>
              </a:r>
              <a:r>
                <a:rPr lang="sv-SE" dirty="0"/>
                <a:t> + 2</a:t>
              </a:r>
              <a:r>
                <a:rPr lang="sv-SE" i="1" dirty="0"/>
                <a:t>y</a:t>
              </a:r>
              <a:endParaRPr lang="sv-SE" dirty="0"/>
            </a:p>
          </p:txBody>
        </p:sp>
        <p:sp>
          <p:nvSpPr>
            <p:cNvPr id="36" name="Rektangel 35">
              <a:extLst>
                <a:ext uri="{FF2B5EF4-FFF2-40B4-BE49-F238E27FC236}">
                  <a16:creationId xmlns:a16="http://schemas.microsoft.com/office/drawing/2014/main" id="{C7F1FDB6-D7BC-FC41-A9A2-A20D1E4F5DF8}"/>
                </a:ext>
              </a:extLst>
            </p:cNvPr>
            <p:cNvSpPr/>
            <p:nvPr/>
          </p:nvSpPr>
          <p:spPr>
            <a:xfrm>
              <a:off x="3530323" y="721822"/>
              <a:ext cx="14180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b) 12</a:t>
              </a:r>
              <a:r>
                <a:rPr lang="sv-SE" i="1" dirty="0"/>
                <a:t>x</a:t>
              </a:r>
              <a:r>
                <a:rPr lang="sv-SE" dirty="0"/>
                <a:t> – 14</a:t>
              </a:r>
              <a:r>
                <a:rPr lang="sv-SE" i="1" dirty="0"/>
                <a:t>x</a:t>
              </a:r>
            </a:p>
          </p:txBody>
        </p:sp>
        <p:sp>
          <p:nvSpPr>
            <p:cNvPr id="37" name="Rektangel 36">
              <a:extLst>
                <a:ext uri="{FF2B5EF4-FFF2-40B4-BE49-F238E27FC236}">
                  <a16:creationId xmlns:a16="http://schemas.microsoft.com/office/drawing/2014/main" id="{FB07D8A5-FAE0-E644-B24C-8BCBC54094DF}"/>
                </a:ext>
              </a:extLst>
            </p:cNvPr>
            <p:cNvSpPr/>
            <p:nvPr/>
          </p:nvSpPr>
          <p:spPr>
            <a:xfrm>
              <a:off x="5403507" y="724970"/>
              <a:ext cx="187108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c) 5</a:t>
              </a:r>
              <a:r>
                <a:rPr lang="sv-SE" i="1" dirty="0"/>
                <a:t>x</a:t>
              </a:r>
              <a:r>
                <a:rPr lang="sv-SE" dirty="0"/>
                <a:t> + 3 + 2</a:t>
              </a:r>
              <a:r>
                <a:rPr lang="sv-SE" i="1" dirty="0"/>
                <a:t>x</a:t>
              </a:r>
              <a:r>
                <a:rPr lang="sv-SE" dirty="0"/>
                <a:t> – 9</a:t>
              </a:r>
            </a:p>
          </p:txBody>
        </p:sp>
      </p:grpSp>
      <p:sp>
        <p:nvSpPr>
          <p:cNvPr id="38" name="textruta 37">
            <a:extLst>
              <a:ext uri="{FF2B5EF4-FFF2-40B4-BE49-F238E27FC236}">
                <a16:creationId xmlns:a16="http://schemas.microsoft.com/office/drawing/2014/main" id="{73E71FF8-4263-A04A-990B-C0E24A9FB943}"/>
              </a:ext>
            </a:extLst>
          </p:cNvPr>
          <p:cNvSpPr txBox="1"/>
          <p:nvPr/>
        </p:nvSpPr>
        <p:spPr>
          <a:xfrm>
            <a:off x="427990" y="1603042"/>
            <a:ext cx="461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a)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ED2F6D62-270E-C14F-B5C9-B4304BB2A28E}"/>
              </a:ext>
            </a:extLst>
          </p:cNvPr>
          <p:cNvSpPr txBox="1"/>
          <p:nvPr/>
        </p:nvSpPr>
        <p:spPr>
          <a:xfrm>
            <a:off x="772295" y="1606418"/>
            <a:ext cx="123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5y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2y </a:t>
            </a:r>
            <a:r>
              <a:rPr lang="sv-SE" dirty="0"/>
              <a:t>=</a:t>
            </a:r>
            <a:endParaRPr lang="sv-SE" dirty="0">
              <a:cs typeface="Bradley Hand Bold"/>
            </a:endParaRP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B628303A-A351-B242-8181-A3BC46DE9C15}"/>
              </a:ext>
            </a:extLst>
          </p:cNvPr>
          <p:cNvSpPr/>
          <p:nvPr/>
        </p:nvSpPr>
        <p:spPr>
          <a:xfrm>
            <a:off x="5253462" y="1449154"/>
            <a:ext cx="3207898" cy="523220"/>
          </a:xfrm>
          <a:prstGeom prst="rect">
            <a:avLst/>
          </a:prstGeom>
          <a:noFill/>
          <a:ln>
            <a:solidFill>
              <a:srgbClr val="9F0002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5</a:t>
            </a:r>
            <a:r>
              <a:rPr lang="sv-SE" sz="1400" i="1" dirty="0"/>
              <a:t>y</a:t>
            </a:r>
            <a:r>
              <a:rPr lang="sv-SE" sz="1400" dirty="0"/>
              <a:t> = </a:t>
            </a:r>
            <a:r>
              <a:rPr lang="sv-SE" sz="1400" i="1" dirty="0"/>
              <a:t>y</a:t>
            </a:r>
            <a:r>
              <a:rPr lang="sv-SE" sz="1400" dirty="0"/>
              <a:t> + </a:t>
            </a:r>
            <a:r>
              <a:rPr lang="sv-SE" sz="1400" i="1" dirty="0"/>
              <a:t>y</a:t>
            </a:r>
            <a:r>
              <a:rPr lang="sv-SE" sz="1400" dirty="0"/>
              <a:t> + </a:t>
            </a:r>
            <a:r>
              <a:rPr lang="sv-SE" sz="1400" i="1" dirty="0"/>
              <a:t>y </a:t>
            </a:r>
            <a:r>
              <a:rPr lang="sv-SE" sz="1400" dirty="0"/>
              <a:t>+ </a:t>
            </a:r>
            <a:r>
              <a:rPr lang="sv-SE" sz="1400" i="1" dirty="0"/>
              <a:t>y</a:t>
            </a:r>
            <a:r>
              <a:rPr lang="sv-SE" sz="1400" dirty="0"/>
              <a:t> + </a:t>
            </a:r>
            <a:r>
              <a:rPr lang="sv-SE" sz="1400" i="1" dirty="0"/>
              <a:t>y</a:t>
            </a:r>
            <a:r>
              <a:rPr lang="sv-SE" sz="1400" dirty="0"/>
              <a:t> och 2</a:t>
            </a:r>
            <a:r>
              <a:rPr lang="sv-SE" sz="1400" i="1" dirty="0"/>
              <a:t>y </a:t>
            </a:r>
            <a:r>
              <a:rPr lang="sv-SE" sz="1400" dirty="0"/>
              <a:t>= </a:t>
            </a:r>
            <a:r>
              <a:rPr lang="sv-SE" sz="1400" i="1" dirty="0"/>
              <a:t>y</a:t>
            </a:r>
            <a:r>
              <a:rPr lang="sv-SE" sz="1400" dirty="0"/>
              <a:t> + </a:t>
            </a:r>
            <a:r>
              <a:rPr lang="sv-SE" sz="1400" i="1" dirty="0"/>
              <a:t>y</a:t>
            </a:r>
            <a:r>
              <a:rPr lang="sv-SE" sz="1400" dirty="0"/>
              <a:t>. </a:t>
            </a:r>
          </a:p>
          <a:p>
            <a:r>
              <a:rPr lang="sv-SE" sz="1400" dirty="0"/>
              <a:t>Därför är 5</a:t>
            </a:r>
            <a:r>
              <a:rPr lang="sv-SE" sz="1400" i="1" dirty="0"/>
              <a:t>y</a:t>
            </a:r>
            <a:r>
              <a:rPr lang="sv-SE" sz="1400" dirty="0"/>
              <a:t> + 2</a:t>
            </a:r>
            <a:r>
              <a:rPr lang="sv-SE" sz="1400" i="1" dirty="0"/>
              <a:t>y</a:t>
            </a:r>
            <a:r>
              <a:rPr lang="sv-SE" sz="1400" dirty="0"/>
              <a:t> = </a:t>
            </a:r>
            <a:r>
              <a:rPr lang="sv-SE" sz="1400" i="1" dirty="0"/>
              <a:t>y</a:t>
            </a:r>
            <a:r>
              <a:rPr lang="sv-SE" sz="1400" dirty="0"/>
              <a:t> + </a:t>
            </a:r>
            <a:r>
              <a:rPr lang="sv-SE" sz="1400" i="1" dirty="0"/>
              <a:t>y</a:t>
            </a:r>
            <a:r>
              <a:rPr lang="sv-SE" sz="1400" dirty="0"/>
              <a:t> + </a:t>
            </a:r>
            <a:r>
              <a:rPr lang="sv-SE" sz="1400" i="1" dirty="0"/>
              <a:t>y</a:t>
            </a:r>
            <a:r>
              <a:rPr lang="sv-SE" sz="1400" dirty="0"/>
              <a:t> + </a:t>
            </a:r>
            <a:r>
              <a:rPr lang="sv-SE" sz="1400" i="1" dirty="0"/>
              <a:t>y</a:t>
            </a:r>
            <a:r>
              <a:rPr lang="sv-SE" sz="1400" dirty="0"/>
              <a:t> + </a:t>
            </a:r>
            <a:r>
              <a:rPr lang="sv-SE" sz="1400" i="1" dirty="0"/>
              <a:t>y </a:t>
            </a:r>
            <a:r>
              <a:rPr lang="sv-SE" sz="1400" dirty="0"/>
              <a:t>+ </a:t>
            </a:r>
            <a:r>
              <a:rPr lang="sv-SE" sz="1400" i="1" dirty="0"/>
              <a:t>y</a:t>
            </a:r>
            <a:r>
              <a:rPr lang="sv-SE" sz="1400" dirty="0"/>
              <a:t> + </a:t>
            </a:r>
            <a:r>
              <a:rPr lang="sv-SE" sz="1400" i="1" dirty="0"/>
              <a:t>y</a:t>
            </a:r>
            <a:r>
              <a:rPr lang="sv-SE" sz="1400" dirty="0"/>
              <a:t>.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93E9C3EC-7363-054A-A30D-BE6D0C4563B8}"/>
              </a:ext>
            </a:extLst>
          </p:cNvPr>
          <p:cNvSpPr txBox="1"/>
          <p:nvPr/>
        </p:nvSpPr>
        <p:spPr>
          <a:xfrm>
            <a:off x="2009760" y="2760277"/>
            <a:ext cx="78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– </a:t>
            </a:r>
            <a:r>
              <a:rPr lang="sv-SE" dirty="0">
                <a:latin typeface="Bradley Hand Bold"/>
              </a:rPr>
              <a:t>2x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4C0E5769-D4B2-8F42-A485-8A829FD96304}"/>
              </a:ext>
            </a:extLst>
          </p:cNvPr>
          <p:cNvSpPr txBox="1"/>
          <p:nvPr/>
        </p:nvSpPr>
        <p:spPr>
          <a:xfrm>
            <a:off x="431786" y="2753525"/>
            <a:ext cx="461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b)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611B15D3-5F41-B24E-B6EE-B301D948DAD4}"/>
              </a:ext>
            </a:extLst>
          </p:cNvPr>
          <p:cNvSpPr txBox="1"/>
          <p:nvPr/>
        </p:nvSpPr>
        <p:spPr>
          <a:xfrm>
            <a:off x="776091" y="2756901"/>
            <a:ext cx="145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12x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14x </a:t>
            </a:r>
            <a:r>
              <a:rPr lang="sv-SE" dirty="0"/>
              <a:t>=</a:t>
            </a:r>
            <a:endParaRPr lang="sv-SE" dirty="0">
              <a:cs typeface="Bradley Hand Bold"/>
            </a:endParaRP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D6A4CD6F-D190-9841-9FD1-C22E58A70A2D}"/>
              </a:ext>
            </a:extLst>
          </p:cNvPr>
          <p:cNvSpPr/>
          <p:nvPr/>
        </p:nvSpPr>
        <p:spPr>
          <a:xfrm>
            <a:off x="5257258" y="2599637"/>
            <a:ext cx="3340642" cy="307777"/>
          </a:xfrm>
          <a:prstGeom prst="rect">
            <a:avLst/>
          </a:prstGeom>
          <a:noFill/>
          <a:ln>
            <a:solidFill>
              <a:srgbClr val="9F0002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Eftersom 12 – 14 = –2 så är 12</a:t>
            </a:r>
            <a:r>
              <a:rPr lang="sv-SE" sz="1400" i="1" dirty="0"/>
              <a:t>x</a:t>
            </a:r>
            <a:r>
              <a:rPr lang="sv-SE" sz="1400" dirty="0"/>
              <a:t> – 14</a:t>
            </a:r>
            <a:r>
              <a:rPr lang="sv-SE" sz="1400" i="1" dirty="0"/>
              <a:t>x</a:t>
            </a:r>
            <a:r>
              <a:rPr lang="sv-SE" sz="1400" dirty="0"/>
              <a:t> = –2</a:t>
            </a:r>
            <a:r>
              <a:rPr lang="sv-SE" sz="1400" i="1" dirty="0"/>
              <a:t>x</a:t>
            </a:r>
            <a:r>
              <a:rPr lang="sv-SE" sz="1400" dirty="0"/>
              <a:t>.</a:t>
            </a:r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AF7BE20F-C59B-EC41-BEF7-A10763944D70}"/>
              </a:ext>
            </a:extLst>
          </p:cNvPr>
          <p:cNvSpPr txBox="1"/>
          <p:nvPr/>
        </p:nvSpPr>
        <p:spPr>
          <a:xfrm>
            <a:off x="427990" y="3890438"/>
            <a:ext cx="461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c)</a:t>
            </a: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F545BB68-4DAA-C54E-9ACD-CBFD5E23353C}"/>
              </a:ext>
            </a:extLst>
          </p:cNvPr>
          <p:cNvSpPr txBox="1"/>
          <p:nvPr/>
        </p:nvSpPr>
        <p:spPr>
          <a:xfrm>
            <a:off x="772295" y="3893814"/>
            <a:ext cx="186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5x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3</a:t>
            </a:r>
            <a:r>
              <a:rPr lang="sv-SE" dirty="0"/>
              <a:t> +</a:t>
            </a:r>
            <a:r>
              <a:rPr lang="sv-SE" dirty="0">
                <a:latin typeface="Bradley Hand" pitchFamily="2" charset="77"/>
              </a:rPr>
              <a:t> 2x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9 </a:t>
            </a:r>
            <a:r>
              <a:rPr lang="sv-SE" dirty="0"/>
              <a:t>=</a:t>
            </a:r>
            <a:endParaRPr lang="sv-SE" dirty="0">
              <a:cs typeface="Bradley Hand Bold"/>
            </a:endParaRP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F5D1BA54-61D2-D644-840B-6984CE7A46D4}"/>
              </a:ext>
            </a:extLst>
          </p:cNvPr>
          <p:cNvSpPr/>
          <p:nvPr/>
        </p:nvSpPr>
        <p:spPr>
          <a:xfrm>
            <a:off x="4102756" y="3599641"/>
            <a:ext cx="4971615" cy="738664"/>
          </a:xfrm>
          <a:prstGeom prst="rect">
            <a:avLst/>
          </a:prstGeom>
          <a:noFill/>
          <a:ln>
            <a:solidFill>
              <a:srgbClr val="9F0002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Uttrycket innehåller två slags termer, x-termer och siffertermer.</a:t>
            </a:r>
          </a:p>
          <a:p>
            <a:r>
              <a:rPr lang="sv-SE" sz="1400" dirty="0"/>
              <a:t>Samla x-termerna för sig och siffertermerna för sig. Det är viktigt</a:t>
            </a:r>
          </a:p>
          <a:p>
            <a:r>
              <a:rPr lang="sv-SE" sz="1400" dirty="0"/>
              <a:t>att du även tar med + eller – tecknet när du  flyttar termen.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98CC13D5-9559-B544-AE1A-E01AB2394FA4}"/>
              </a:ext>
            </a:extLst>
          </p:cNvPr>
          <p:cNvSpPr txBox="1"/>
          <p:nvPr/>
        </p:nvSpPr>
        <p:spPr>
          <a:xfrm>
            <a:off x="639874" y="4248438"/>
            <a:ext cx="21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</a:t>
            </a:r>
            <a:r>
              <a:rPr lang="sv-SE" dirty="0">
                <a:latin typeface="Bradley Hand" pitchFamily="2" charset="77"/>
              </a:rPr>
              <a:t>5x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2x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3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9 </a:t>
            </a:r>
            <a:r>
              <a:rPr lang="sv-SE" dirty="0"/>
              <a:t>=</a:t>
            </a:r>
            <a:endParaRPr lang="sv-SE" dirty="0">
              <a:cs typeface="Bradley Hand Bold"/>
            </a:endParaRPr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3C604DDF-30F2-0E42-8FAC-03269F0E6A12}"/>
              </a:ext>
            </a:extLst>
          </p:cNvPr>
          <p:cNvSpPr/>
          <p:nvPr/>
        </p:nvSpPr>
        <p:spPr>
          <a:xfrm>
            <a:off x="5253462" y="4433104"/>
            <a:ext cx="3504411" cy="523220"/>
          </a:xfrm>
          <a:prstGeom prst="rect">
            <a:avLst/>
          </a:prstGeom>
          <a:noFill/>
          <a:ln>
            <a:solidFill>
              <a:srgbClr val="9F0002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För att minimera slarvfel är det bra att markera de olika termerna med var sin färg.</a:t>
            </a:r>
          </a:p>
        </p:txBody>
      </p:sp>
      <p:grpSp>
        <p:nvGrpSpPr>
          <p:cNvPr id="66" name="Grupp 65">
            <a:extLst>
              <a:ext uri="{FF2B5EF4-FFF2-40B4-BE49-F238E27FC236}">
                <a16:creationId xmlns:a16="http://schemas.microsoft.com/office/drawing/2014/main" id="{708D54CB-4147-294E-BFC7-EE72AB918862}"/>
              </a:ext>
            </a:extLst>
          </p:cNvPr>
          <p:cNvGrpSpPr/>
          <p:nvPr/>
        </p:nvGrpSpPr>
        <p:grpSpPr>
          <a:xfrm>
            <a:off x="866090" y="4186860"/>
            <a:ext cx="1570888" cy="0"/>
            <a:chOff x="1151530" y="2878117"/>
            <a:chExt cx="1570888" cy="0"/>
          </a:xfrm>
        </p:grpSpPr>
        <p:cxnSp>
          <p:nvCxnSpPr>
            <p:cNvPr id="68" name="Rak 67">
              <a:extLst>
                <a:ext uri="{FF2B5EF4-FFF2-40B4-BE49-F238E27FC236}">
                  <a16:creationId xmlns:a16="http://schemas.microsoft.com/office/drawing/2014/main" id="{DAB4CAFB-CA81-5D4B-A7A3-C7EADABCEB0F}"/>
                </a:ext>
              </a:extLst>
            </p:cNvPr>
            <p:cNvCxnSpPr>
              <a:cxnSpLocks/>
            </p:cNvCxnSpPr>
            <p:nvPr/>
          </p:nvCxnSpPr>
          <p:spPr>
            <a:xfrm>
              <a:off x="1151530" y="2878117"/>
              <a:ext cx="226149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Rak 68">
              <a:extLst>
                <a:ext uri="{FF2B5EF4-FFF2-40B4-BE49-F238E27FC236}">
                  <a16:creationId xmlns:a16="http://schemas.microsoft.com/office/drawing/2014/main" id="{34F5B424-7B56-E94D-9056-C7EF5B676595}"/>
                </a:ext>
              </a:extLst>
            </p:cNvPr>
            <p:cNvCxnSpPr>
              <a:cxnSpLocks/>
            </p:cNvCxnSpPr>
            <p:nvPr/>
          </p:nvCxnSpPr>
          <p:spPr>
            <a:xfrm>
              <a:off x="1801579" y="2878117"/>
              <a:ext cx="434545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Rak 69">
              <a:extLst>
                <a:ext uri="{FF2B5EF4-FFF2-40B4-BE49-F238E27FC236}">
                  <a16:creationId xmlns:a16="http://schemas.microsoft.com/office/drawing/2014/main" id="{759057B6-D114-0747-BCB1-646A6A91E456}"/>
                </a:ext>
              </a:extLst>
            </p:cNvPr>
            <p:cNvCxnSpPr>
              <a:cxnSpLocks/>
            </p:cNvCxnSpPr>
            <p:nvPr/>
          </p:nvCxnSpPr>
          <p:spPr>
            <a:xfrm>
              <a:off x="1418506" y="2878117"/>
              <a:ext cx="323708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Rak 70">
              <a:extLst>
                <a:ext uri="{FF2B5EF4-FFF2-40B4-BE49-F238E27FC236}">
                  <a16:creationId xmlns:a16="http://schemas.microsoft.com/office/drawing/2014/main" id="{40840992-4501-AF4F-AA99-A31E419F3863}"/>
                </a:ext>
              </a:extLst>
            </p:cNvPr>
            <p:cNvCxnSpPr>
              <a:cxnSpLocks/>
            </p:cNvCxnSpPr>
            <p:nvPr/>
          </p:nvCxnSpPr>
          <p:spPr>
            <a:xfrm>
              <a:off x="2306583" y="2878117"/>
              <a:ext cx="415835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7" name="Rak 76">
            <a:extLst>
              <a:ext uri="{FF2B5EF4-FFF2-40B4-BE49-F238E27FC236}">
                <a16:creationId xmlns:a16="http://schemas.microsoft.com/office/drawing/2014/main" id="{3E19FBEF-D35D-9345-A3E7-F2042FC3FBD7}"/>
              </a:ext>
            </a:extLst>
          </p:cNvPr>
          <p:cNvCxnSpPr>
            <a:cxnSpLocks/>
          </p:cNvCxnSpPr>
          <p:nvPr/>
        </p:nvCxnSpPr>
        <p:spPr>
          <a:xfrm>
            <a:off x="900852" y="4556192"/>
            <a:ext cx="71478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Rak 77">
            <a:extLst>
              <a:ext uri="{FF2B5EF4-FFF2-40B4-BE49-F238E27FC236}">
                <a16:creationId xmlns:a16="http://schemas.microsoft.com/office/drawing/2014/main" id="{A46DE0F8-19B6-FD48-9E50-EA622C8C2D42}"/>
              </a:ext>
            </a:extLst>
          </p:cNvPr>
          <p:cNvCxnSpPr>
            <a:cxnSpLocks/>
          </p:cNvCxnSpPr>
          <p:nvPr/>
        </p:nvCxnSpPr>
        <p:spPr>
          <a:xfrm>
            <a:off x="1676633" y="4556192"/>
            <a:ext cx="71239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Rektangel 78">
            <a:extLst>
              <a:ext uri="{FF2B5EF4-FFF2-40B4-BE49-F238E27FC236}">
                <a16:creationId xmlns:a16="http://schemas.microsoft.com/office/drawing/2014/main" id="{60BF1769-3C13-064A-9EA2-CC7088237706}"/>
              </a:ext>
            </a:extLst>
          </p:cNvPr>
          <p:cNvSpPr/>
          <p:nvPr/>
        </p:nvSpPr>
        <p:spPr>
          <a:xfrm>
            <a:off x="5253462" y="5056168"/>
            <a:ext cx="2967724" cy="523220"/>
          </a:xfrm>
          <a:prstGeom prst="rect">
            <a:avLst/>
          </a:prstGeom>
          <a:noFill/>
          <a:ln>
            <a:solidFill>
              <a:srgbClr val="9F0002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Förenkla uttrycket så att det bara blir en </a:t>
            </a:r>
            <a:r>
              <a:rPr lang="sv-SE" sz="1400" i="1" dirty="0"/>
              <a:t>x</a:t>
            </a:r>
            <a:r>
              <a:rPr lang="sv-SE" sz="1400" dirty="0"/>
              <a:t>-term och en sifferterm kvar.</a:t>
            </a:r>
          </a:p>
        </p:txBody>
      </p:sp>
      <p:sp>
        <p:nvSpPr>
          <p:cNvPr id="80" name="textruta 79">
            <a:extLst>
              <a:ext uri="{FF2B5EF4-FFF2-40B4-BE49-F238E27FC236}">
                <a16:creationId xmlns:a16="http://schemas.microsoft.com/office/drawing/2014/main" id="{9F9F09E8-6EC9-FD4D-89FD-4B61DEB02EE6}"/>
              </a:ext>
            </a:extLst>
          </p:cNvPr>
          <p:cNvSpPr txBox="1"/>
          <p:nvPr/>
        </p:nvSpPr>
        <p:spPr>
          <a:xfrm>
            <a:off x="649426" y="4621146"/>
            <a:ext cx="1009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</a:t>
            </a:r>
            <a:r>
              <a:rPr lang="sv-SE" dirty="0">
                <a:latin typeface="Bradley Hand Bold"/>
              </a:rPr>
              <a:t>7x </a:t>
            </a:r>
            <a:r>
              <a:rPr lang="sv-SE" dirty="0"/>
              <a:t>– </a:t>
            </a:r>
            <a:r>
              <a:rPr lang="sv-SE" dirty="0">
                <a:latin typeface="Bradley Hand Bold"/>
              </a:rPr>
              <a:t>6</a:t>
            </a:r>
            <a:r>
              <a:rPr lang="sv-SE" dirty="0"/>
              <a:t> 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81" name="Grupp 80">
            <a:extLst>
              <a:ext uri="{FF2B5EF4-FFF2-40B4-BE49-F238E27FC236}">
                <a16:creationId xmlns:a16="http://schemas.microsoft.com/office/drawing/2014/main" id="{8BAB3E88-D306-364E-A419-0EDEE731A924}"/>
              </a:ext>
            </a:extLst>
          </p:cNvPr>
          <p:cNvGrpSpPr/>
          <p:nvPr/>
        </p:nvGrpSpPr>
        <p:grpSpPr>
          <a:xfrm>
            <a:off x="623434" y="5840496"/>
            <a:ext cx="6304145" cy="397677"/>
            <a:chOff x="1074026" y="3632527"/>
            <a:chExt cx="6304145" cy="397677"/>
          </a:xfrm>
        </p:grpSpPr>
        <p:sp>
          <p:nvSpPr>
            <p:cNvPr id="82" name="textruta 81">
              <a:extLst>
                <a:ext uri="{FF2B5EF4-FFF2-40B4-BE49-F238E27FC236}">
                  <a16:creationId xmlns:a16="http://schemas.microsoft.com/office/drawing/2014/main" id="{0AFE434A-B3E4-6149-8162-712FEDADF029}"/>
                </a:ext>
              </a:extLst>
            </p:cNvPr>
            <p:cNvSpPr txBox="1"/>
            <p:nvPr/>
          </p:nvSpPr>
          <p:spPr>
            <a:xfrm>
              <a:off x="1074026" y="3632527"/>
              <a:ext cx="1455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u="sng" dirty="0">
                  <a:latin typeface="Bradley Hand Bold"/>
                  <a:cs typeface="Bradley Hand Bold"/>
                </a:rPr>
                <a:t>Svar</a:t>
              </a:r>
              <a:r>
                <a:rPr lang="sv-SE" dirty="0">
                  <a:latin typeface="Bradley Hand Bold"/>
                  <a:cs typeface="Bradley Hand Bold"/>
                </a:rPr>
                <a:t>: </a:t>
              </a:r>
            </a:p>
          </p:txBody>
        </p:sp>
        <p:sp>
          <p:nvSpPr>
            <p:cNvPr id="83" name="textruta 82">
              <a:extLst>
                <a:ext uri="{FF2B5EF4-FFF2-40B4-BE49-F238E27FC236}">
                  <a16:creationId xmlns:a16="http://schemas.microsoft.com/office/drawing/2014/main" id="{8D7ED75F-4C17-4C4F-83CB-AD3522C27EB3}"/>
                </a:ext>
              </a:extLst>
            </p:cNvPr>
            <p:cNvSpPr txBox="1"/>
            <p:nvPr/>
          </p:nvSpPr>
          <p:spPr>
            <a:xfrm>
              <a:off x="1742214" y="3660872"/>
              <a:ext cx="56359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Tx/>
                <a:buAutoNum type="alphaLcParenR"/>
              </a:pPr>
              <a:r>
                <a:rPr lang="sv-SE" dirty="0">
                  <a:latin typeface="Bradley Hand Bold"/>
                  <a:cs typeface="Bradley Hand Bold"/>
                </a:rPr>
                <a:t>7y		b) </a:t>
              </a:r>
              <a:r>
                <a:rPr lang="sv-SE" dirty="0"/>
                <a:t>– </a:t>
              </a:r>
              <a:r>
                <a:rPr lang="sv-SE" dirty="0">
                  <a:latin typeface="Bradley Hand Bold"/>
                </a:rPr>
                <a:t>2x		c) 7x </a:t>
              </a:r>
              <a:r>
                <a:rPr lang="sv-SE" dirty="0"/>
                <a:t>– </a:t>
              </a:r>
              <a:r>
                <a:rPr lang="sv-SE" dirty="0">
                  <a:latin typeface="Bradley Hand Bold"/>
                </a:rPr>
                <a:t>6  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209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8" grpId="0"/>
      <p:bldP spid="39" grpId="0"/>
      <p:bldP spid="40" grpId="0" animBg="1"/>
      <p:bldP spid="41" grpId="0"/>
      <p:bldP spid="42" grpId="0"/>
      <p:bldP spid="44" grpId="0"/>
      <p:bldP spid="46" grpId="0" animBg="1"/>
      <p:bldP spid="55" grpId="0"/>
      <p:bldP spid="61" grpId="0"/>
      <p:bldP spid="62" grpId="0" animBg="1"/>
      <p:bldP spid="63" grpId="0"/>
      <p:bldP spid="64" grpId="0" animBg="1"/>
      <p:bldP spid="79" grpId="0" animBg="1"/>
      <p:bldP spid="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p 33">
            <a:extLst>
              <a:ext uri="{FF2B5EF4-FFF2-40B4-BE49-F238E27FC236}">
                <a16:creationId xmlns:a16="http://schemas.microsoft.com/office/drawing/2014/main" id="{C53A89BE-DD9D-D845-BADA-37BB6B02BA84}"/>
              </a:ext>
            </a:extLst>
          </p:cNvPr>
          <p:cNvGrpSpPr/>
          <p:nvPr/>
        </p:nvGrpSpPr>
        <p:grpSpPr>
          <a:xfrm>
            <a:off x="1070008" y="2553837"/>
            <a:ext cx="1963839" cy="0"/>
            <a:chOff x="1099302" y="2878117"/>
            <a:chExt cx="1963839" cy="0"/>
          </a:xfrm>
        </p:grpSpPr>
        <p:cxnSp>
          <p:nvCxnSpPr>
            <p:cNvPr id="21" name="Rak 20">
              <a:extLst>
                <a:ext uri="{FF2B5EF4-FFF2-40B4-BE49-F238E27FC236}">
                  <a16:creationId xmlns:a16="http://schemas.microsoft.com/office/drawing/2014/main" id="{85E8D458-7765-AB4F-8315-A4802B1228FD}"/>
                </a:ext>
              </a:extLst>
            </p:cNvPr>
            <p:cNvCxnSpPr>
              <a:cxnSpLocks/>
            </p:cNvCxnSpPr>
            <p:nvPr/>
          </p:nvCxnSpPr>
          <p:spPr>
            <a:xfrm>
              <a:off x="1099302" y="2878117"/>
              <a:ext cx="226149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Rak 25">
              <a:extLst>
                <a:ext uri="{FF2B5EF4-FFF2-40B4-BE49-F238E27FC236}">
                  <a16:creationId xmlns:a16="http://schemas.microsoft.com/office/drawing/2014/main" id="{DDDD4938-2681-0F4C-855B-595E34BAC406}"/>
                </a:ext>
              </a:extLst>
            </p:cNvPr>
            <p:cNvCxnSpPr>
              <a:cxnSpLocks/>
            </p:cNvCxnSpPr>
            <p:nvPr/>
          </p:nvCxnSpPr>
          <p:spPr>
            <a:xfrm>
              <a:off x="1655298" y="2878117"/>
              <a:ext cx="432522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Rak 27">
              <a:extLst>
                <a:ext uri="{FF2B5EF4-FFF2-40B4-BE49-F238E27FC236}">
                  <a16:creationId xmlns:a16="http://schemas.microsoft.com/office/drawing/2014/main" id="{96C8FB19-BD97-254B-B53B-4AF6FCDE5AB6}"/>
                </a:ext>
              </a:extLst>
            </p:cNvPr>
            <p:cNvCxnSpPr>
              <a:cxnSpLocks/>
            </p:cNvCxnSpPr>
            <p:nvPr/>
          </p:nvCxnSpPr>
          <p:spPr>
            <a:xfrm>
              <a:off x="1362689" y="2878117"/>
              <a:ext cx="242365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Rak 29">
              <a:extLst>
                <a:ext uri="{FF2B5EF4-FFF2-40B4-BE49-F238E27FC236}">
                  <a16:creationId xmlns:a16="http://schemas.microsoft.com/office/drawing/2014/main" id="{9E9B5842-A8AB-C343-B12C-410A26743689}"/>
                </a:ext>
              </a:extLst>
            </p:cNvPr>
            <p:cNvCxnSpPr>
              <a:cxnSpLocks/>
            </p:cNvCxnSpPr>
            <p:nvPr/>
          </p:nvCxnSpPr>
          <p:spPr>
            <a:xfrm>
              <a:off x="2152511" y="2878117"/>
              <a:ext cx="426457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Rak 31">
              <a:extLst>
                <a:ext uri="{FF2B5EF4-FFF2-40B4-BE49-F238E27FC236}">
                  <a16:creationId xmlns:a16="http://schemas.microsoft.com/office/drawing/2014/main" id="{2302C677-8AF9-5441-A730-09700BC6B68E}"/>
                </a:ext>
              </a:extLst>
            </p:cNvPr>
            <p:cNvCxnSpPr>
              <a:cxnSpLocks/>
            </p:cNvCxnSpPr>
            <p:nvPr/>
          </p:nvCxnSpPr>
          <p:spPr>
            <a:xfrm>
              <a:off x="2688565" y="2878117"/>
              <a:ext cx="374576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" name="Rektangel 6"/>
          <p:cNvSpPr/>
          <p:nvPr/>
        </p:nvSpPr>
        <p:spPr>
          <a:xfrm>
            <a:off x="660400" y="1465940"/>
            <a:ext cx="6056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b)  Beräkna därefter värdet av uttrycket för </a:t>
            </a:r>
            <a:r>
              <a:rPr lang="sv-SE" i="1" dirty="0"/>
              <a:t>a </a:t>
            </a:r>
            <a:r>
              <a:rPr lang="sv-SE" dirty="0"/>
              <a:t>= 5 och </a:t>
            </a:r>
            <a:r>
              <a:rPr lang="sv-SE" i="1" dirty="0"/>
              <a:t>b</a:t>
            </a:r>
            <a:r>
              <a:rPr lang="sv-SE" dirty="0"/>
              <a:t> = 8.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660584" y="2255657"/>
            <a:ext cx="461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a)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1040363" y="2255657"/>
            <a:ext cx="2294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a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b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4a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2b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3b </a:t>
            </a:r>
            <a:r>
              <a:rPr lang="sv-SE" dirty="0"/>
              <a:t>=</a:t>
            </a:r>
            <a:endParaRPr lang="sv-SE" dirty="0">
              <a:cs typeface="Bradley Hand Bold"/>
            </a:endParaRPr>
          </a:p>
        </p:txBody>
      </p:sp>
      <p:grpSp>
        <p:nvGrpSpPr>
          <p:cNvPr id="51" name="Grupp 50">
            <a:extLst>
              <a:ext uri="{FF2B5EF4-FFF2-40B4-BE49-F238E27FC236}">
                <a16:creationId xmlns:a16="http://schemas.microsoft.com/office/drawing/2014/main" id="{16A45D52-C1A8-EC4D-BF65-FDE88BC8D089}"/>
              </a:ext>
            </a:extLst>
          </p:cNvPr>
          <p:cNvGrpSpPr/>
          <p:nvPr/>
        </p:nvGrpSpPr>
        <p:grpSpPr>
          <a:xfrm>
            <a:off x="1182469" y="5640437"/>
            <a:ext cx="6304145" cy="674676"/>
            <a:chOff x="1074026" y="3632527"/>
            <a:chExt cx="6304145" cy="674676"/>
          </a:xfrm>
        </p:grpSpPr>
        <p:sp>
          <p:nvSpPr>
            <p:cNvPr id="11" name="textruta 10"/>
            <p:cNvSpPr txBox="1"/>
            <p:nvPr/>
          </p:nvSpPr>
          <p:spPr>
            <a:xfrm>
              <a:off x="1074026" y="3632527"/>
              <a:ext cx="1455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u="sng" dirty="0">
                  <a:latin typeface="Bradley Hand Bold"/>
                  <a:cs typeface="Bradley Hand Bold"/>
                </a:rPr>
                <a:t>Svar</a:t>
              </a:r>
              <a:r>
                <a:rPr lang="sv-SE" dirty="0">
                  <a:latin typeface="Bradley Hand Bold"/>
                  <a:cs typeface="Bradley Hand Bold"/>
                </a:rPr>
                <a:t>: </a:t>
              </a:r>
            </a:p>
          </p:txBody>
        </p:sp>
        <p:sp>
          <p:nvSpPr>
            <p:cNvPr id="12" name="textruta 11"/>
            <p:cNvSpPr txBox="1"/>
            <p:nvPr/>
          </p:nvSpPr>
          <p:spPr>
            <a:xfrm>
              <a:off x="1742214" y="3660872"/>
              <a:ext cx="56359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lphaLcParenR"/>
              </a:pPr>
              <a:r>
                <a:rPr lang="sv-SE" dirty="0">
                  <a:latin typeface="Bradley Hand Bold"/>
                  <a:cs typeface="Bradley Hand Bold"/>
                </a:rPr>
                <a:t>2b </a:t>
              </a:r>
              <a:r>
                <a:rPr lang="sv-SE" dirty="0"/>
                <a:t>– </a:t>
              </a:r>
              <a:r>
                <a:rPr lang="sv-SE" dirty="0">
                  <a:latin typeface="Bradley Hand Bold"/>
                  <a:cs typeface="Bradley Hand Bold"/>
                </a:rPr>
                <a:t>3a</a:t>
              </a:r>
            </a:p>
            <a:p>
              <a:pPr marL="342900" indent="-342900">
                <a:buAutoNum type="alphaLcParenR"/>
              </a:pPr>
              <a:r>
                <a:rPr lang="sv-SE" dirty="0">
                  <a:latin typeface="Bradley Hand Bold"/>
                  <a:cs typeface="Bradley Hand Bold"/>
                </a:rPr>
                <a:t>Värdet är 1. </a:t>
              </a:r>
            </a:p>
          </p:txBody>
        </p:sp>
      </p:grpSp>
      <p:grpSp>
        <p:nvGrpSpPr>
          <p:cNvPr id="6" name="Grupp 5"/>
          <p:cNvGrpSpPr/>
          <p:nvPr/>
        </p:nvGrpSpPr>
        <p:grpSpPr>
          <a:xfrm>
            <a:off x="373675" y="1079171"/>
            <a:ext cx="6077925" cy="388533"/>
            <a:chOff x="373675" y="1079171"/>
            <a:chExt cx="6077925" cy="388533"/>
          </a:xfrm>
        </p:grpSpPr>
        <p:sp>
          <p:nvSpPr>
            <p:cNvPr id="3" name="Rektangel 2"/>
            <p:cNvSpPr/>
            <p:nvPr/>
          </p:nvSpPr>
          <p:spPr>
            <a:xfrm>
              <a:off x="660400" y="1098372"/>
              <a:ext cx="5791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a) Förenkla uttrycket </a:t>
              </a:r>
              <a:r>
                <a:rPr lang="sv-SE" i="1" dirty="0"/>
                <a:t>a</a:t>
              </a:r>
              <a:r>
                <a:rPr lang="sv-SE" dirty="0"/>
                <a:t> + </a:t>
              </a:r>
              <a:r>
                <a:rPr lang="sv-SE" i="1" dirty="0"/>
                <a:t>b</a:t>
              </a:r>
              <a:r>
                <a:rPr lang="sv-SE" dirty="0"/>
                <a:t> – 4</a:t>
              </a:r>
              <a:r>
                <a:rPr lang="sv-SE" i="1" dirty="0"/>
                <a:t>a</a:t>
              </a:r>
              <a:r>
                <a:rPr lang="sv-SE" dirty="0"/>
                <a:t> – 2</a:t>
              </a:r>
              <a:r>
                <a:rPr lang="sv-SE" i="1" dirty="0"/>
                <a:t>b</a:t>
              </a:r>
              <a:r>
                <a:rPr lang="sv-SE" dirty="0"/>
                <a:t> + 3</a:t>
              </a:r>
              <a:r>
                <a:rPr lang="sv-SE" i="1" dirty="0"/>
                <a:t>b</a:t>
              </a:r>
              <a:r>
                <a:rPr lang="sv-SE" dirty="0"/>
                <a:t>.</a:t>
              </a:r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373675" y="1079171"/>
              <a:ext cx="388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sv-SE" dirty="0"/>
            </a:p>
          </p:txBody>
        </p:sp>
      </p:grpSp>
      <p:grpSp>
        <p:nvGrpSpPr>
          <p:cNvPr id="48" name="Grupp 47">
            <a:extLst>
              <a:ext uri="{FF2B5EF4-FFF2-40B4-BE49-F238E27FC236}">
                <a16:creationId xmlns:a16="http://schemas.microsoft.com/office/drawing/2014/main" id="{1CACF7CD-B24F-E84F-BAF5-45CFE0AD09FA}"/>
              </a:ext>
            </a:extLst>
          </p:cNvPr>
          <p:cNvGrpSpPr/>
          <p:nvPr/>
        </p:nvGrpSpPr>
        <p:grpSpPr>
          <a:xfrm>
            <a:off x="839586" y="2609873"/>
            <a:ext cx="3075920" cy="369332"/>
            <a:chOff x="3302986" y="2226867"/>
            <a:chExt cx="3075920" cy="369332"/>
          </a:xfrm>
        </p:grpSpPr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5F32FC22-DED5-3A4A-A34E-632329C042EA}"/>
                </a:ext>
              </a:extLst>
            </p:cNvPr>
            <p:cNvSpPr txBox="1"/>
            <p:nvPr/>
          </p:nvSpPr>
          <p:spPr>
            <a:xfrm>
              <a:off x="3302986" y="2226867"/>
              <a:ext cx="3075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  <a:r>
                <a:rPr lang="sv-SE" dirty="0">
                  <a:latin typeface="Bradley Hand" pitchFamily="2" charset="77"/>
                </a:rPr>
                <a:t> a </a:t>
              </a:r>
              <a:r>
                <a:rPr lang="sv-SE" dirty="0"/>
                <a:t>–</a:t>
              </a:r>
              <a:r>
                <a:rPr lang="sv-SE" dirty="0">
                  <a:latin typeface="Bradley Hand" pitchFamily="2" charset="77"/>
                </a:rPr>
                <a:t> 4a </a:t>
              </a:r>
              <a:r>
                <a:rPr lang="sv-SE" dirty="0"/>
                <a:t>+</a:t>
              </a:r>
              <a:r>
                <a:rPr lang="sv-SE" dirty="0">
                  <a:latin typeface="Bradley Hand" pitchFamily="2" charset="77"/>
                </a:rPr>
                <a:t> b </a:t>
              </a:r>
              <a:r>
                <a:rPr lang="sv-SE" dirty="0"/>
                <a:t>–</a:t>
              </a:r>
              <a:r>
                <a:rPr lang="sv-SE" dirty="0">
                  <a:latin typeface="Bradley Hand" pitchFamily="2" charset="77"/>
                </a:rPr>
                <a:t> 2b </a:t>
              </a:r>
              <a:r>
                <a:rPr lang="sv-SE" dirty="0"/>
                <a:t>+</a:t>
              </a:r>
              <a:r>
                <a:rPr lang="sv-SE" dirty="0">
                  <a:latin typeface="Bradley Hand" pitchFamily="2" charset="77"/>
                </a:rPr>
                <a:t> 3b </a:t>
              </a:r>
              <a:r>
                <a:rPr lang="sv-SE" dirty="0"/>
                <a:t>=</a:t>
              </a:r>
              <a:endParaRPr lang="sv-SE" dirty="0">
                <a:latin typeface="Bradley Hand" pitchFamily="2" charset="77"/>
                <a:cs typeface="Bradley Hand Bold"/>
              </a:endParaRPr>
            </a:p>
          </p:txBody>
        </p:sp>
        <p:cxnSp>
          <p:nvCxnSpPr>
            <p:cNvPr id="43" name="Rak 42">
              <a:extLst>
                <a:ext uri="{FF2B5EF4-FFF2-40B4-BE49-F238E27FC236}">
                  <a16:creationId xmlns:a16="http://schemas.microsoft.com/office/drawing/2014/main" id="{BA008656-CD20-5B43-8DE3-55A2B30F1E61}"/>
                </a:ext>
              </a:extLst>
            </p:cNvPr>
            <p:cNvCxnSpPr>
              <a:cxnSpLocks/>
            </p:cNvCxnSpPr>
            <p:nvPr/>
          </p:nvCxnSpPr>
          <p:spPr>
            <a:xfrm>
              <a:off x="3533408" y="2525048"/>
              <a:ext cx="678143" cy="1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Rak 44">
              <a:extLst>
                <a:ext uri="{FF2B5EF4-FFF2-40B4-BE49-F238E27FC236}">
                  <a16:creationId xmlns:a16="http://schemas.microsoft.com/office/drawing/2014/main" id="{A2E06DAF-224E-F247-9573-E45FF7E597A8}"/>
                </a:ext>
              </a:extLst>
            </p:cNvPr>
            <p:cNvCxnSpPr>
              <a:cxnSpLocks/>
            </p:cNvCxnSpPr>
            <p:nvPr/>
          </p:nvCxnSpPr>
          <p:spPr>
            <a:xfrm>
              <a:off x="4269678" y="2525048"/>
              <a:ext cx="1227569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9" name="textruta 48">
            <a:extLst>
              <a:ext uri="{FF2B5EF4-FFF2-40B4-BE49-F238E27FC236}">
                <a16:creationId xmlns:a16="http://schemas.microsoft.com/office/drawing/2014/main" id="{01B7A820-6128-B640-A990-557786DB7B1A}"/>
              </a:ext>
            </a:extLst>
          </p:cNvPr>
          <p:cNvSpPr txBox="1"/>
          <p:nvPr/>
        </p:nvSpPr>
        <p:spPr>
          <a:xfrm>
            <a:off x="823556" y="2987146"/>
            <a:ext cx="166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</a:t>
            </a:r>
            <a:r>
              <a:rPr lang="sv-SE" dirty="0">
                <a:latin typeface="Bradley Hand" pitchFamily="2" charset="77"/>
              </a:rPr>
              <a:t> 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3a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2b </a:t>
            </a:r>
            <a:r>
              <a:rPr lang="sv-SE" dirty="0"/>
              <a:t>=</a:t>
            </a:r>
            <a:endParaRPr lang="sv-SE" dirty="0">
              <a:latin typeface="Bradley Hand" pitchFamily="2" charset="77"/>
              <a:cs typeface="Bradley Hand Bold"/>
            </a:endParaRP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4E1B1B87-4E16-F24C-824B-E74074F34D1D}"/>
              </a:ext>
            </a:extLst>
          </p:cNvPr>
          <p:cNvSpPr txBox="1"/>
          <p:nvPr/>
        </p:nvSpPr>
        <p:spPr>
          <a:xfrm>
            <a:off x="833633" y="3286873"/>
            <a:ext cx="145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</a:t>
            </a:r>
            <a:r>
              <a:rPr lang="sv-SE" dirty="0">
                <a:latin typeface="Bradley Hand" pitchFamily="2" charset="77"/>
              </a:rPr>
              <a:t>2b</a:t>
            </a:r>
            <a:r>
              <a:rPr lang="sv-SE" dirty="0"/>
              <a:t> – </a:t>
            </a:r>
            <a:r>
              <a:rPr lang="sv-SE" dirty="0">
                <a:latin typeface="Bradley Hand" pitchFamily="2" charset="77"/>
              </a:rPr>
              <a:t>3a</a:t>
            </a:r>
            <a:endParaRPr lang="sv-SE" dirty="0">
              <a:latin typeface="Bradley Hand" pitchFamily="2" charset="77"/>
              <a:cs typeface="Bradley Hand Bold"/>
            </a:endParaRPr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2315466F-0EB9-B248-ABF5-160E62FAA207}"/>
              </a:ext>
            </a:extLst>
          </p:cNvPr>
          <p:cNvSpPr txBox="1"/>
          <p:nvPr/>
        </p:nvSpPr>
        <p:spPr>
          <a:xfrm>
            <a:off x="659925" y="4023773"/>
            <a:ext cx="461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b)</a:t>
            </a:r>
          </a:p>
        </p:txBody>
      </p:sp>
      <p:grpSp>
        <p:nvGrpSpPr>
          <p:cNvPr id="29" name="Grupp 28">
            <a:extLst>
              <a:ext uri="{FF2B5EF4-FFF2-40B4-BE49-F238E27FC236}">
                <a16:creationId xmlns:a16="http://schemas.microsoft.com/office/drawing/2014/main" id="{B13A5F46-F040-7449-8235-9002A93E38A1}"/>
              </a:ext>
            </a:extLst>
          </p:cNvPr>
          <p:cNvGrpSpPr/>
          <p:nvPr/>
        </p:nvGrpSpPr>
        <p:grpSpPr>
          <a:xfrm>
            <a:off x="1070008" y="4010363"/>
            <a:ext cx="1812182" cy="378555"/>
            <a:chOff x="1182469" y="4014550"/>
            <a:chExt cx="1812182" cy="378555"/>
          </a:xfrm>
        </p:grpSpPr>
        <p:sp>
          <p:nvSpPr>
            <p:cNvPr id="16" name="textruta 15"/>
            <p:cNvSpPr txBox="1"/>
            <p:nvPr/>
          </p:nvSpPr>
          <p:spPr>
            <a:xfrm>
              <a:off x="1182469" y="4014550"/>
              <a:ext cx="786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a </a:t>
              </a:r>
              <a:r>
                <a:rPr lang="sv-SE" dirty="0"/>
                <a:t>=</a:t>
              </a:r>
              <a:r>
                <a:rPr lang="sv-SE" dirty="0">
                  <a:latin typeface="Bradley Hand Bold"/>
                  <a:cs typeface="Bradley Hand Bold"/>
                </a:rPr>
                <a:t> 5 </a:t>
              </a:r>
            </a:p>
          </p:txBody>
        </p:sp>
        <p:sp>
          <p:nvSpPr>
            <p:cNvPr id="53" name="textruta 52">
              <a:extLst>
                <a:ext uri="{FF2B5EF4-FFF2-40B4-BE49-F238E27FC236}">
                  <a16:creationId xmlns:a16="http://schemas.microsoft.com/office/drawing/2014/main" id="{9188EA65-E8B7-9942-8C85-2E3CDBF2F35B}"/>
                </a:ext>
              </a:extLst>
            </p:cNvPr>
            <p:cNvSpPr txBox="1"/>
            <p:nvPr/>
          </p:nvSpPr>
          <p:spPr>
            <a:xfrm>
              <a:off x="1819922" y="4014676"/>
              <a:ext cx="5979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och</a:t>
              </a:r>
            </a:p>
          </p:txBody>
        </p:sp>
        <p:sp>
          <p:nvSpPr>
            <p:cNvPr id="54" name="textruta 53">
              <a:extLst>
                <a:ext uri="{FF2B5EF4-FFF2-40B4-BE49-F238E27FC236}">
                  <a16:creationId xmlns:a16="http://schemas.microsoft.com/office/drawing/2014/main" id="{588E8C6F-9AFD-0945-8AB1-8B26040B5608}"/>
                </a:ext>
              </a:extLst>
            </p:cNvPr>
            <p:cNvSpPr txBox="1"/>
            <p:nvPr/>
          </p:nvSpPr>
          <p:spPr>
            <a:xfrm>
              <a:off x="2257274" y="4023773"/>
              <a:ext cx="7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b </a:t>
              </a:r>
              <a:r>
                <a:rPr lang="sv-SE" dirty="0"/>
                <a:t>=</a:t>
              </a:r>
              <a:r>
                <a:rPr lang="sv-SE" dirty="0">
                  <a:latin typeface="Bradley Hand Bold"/>
                  <a:cs typeface="Bradley Hand Bold"/>
                </a:rPr>
                <a:t> 8 </a:t>
              </a:r>
            </a:p>
          </p:txBody>
        </p:sp>
      </p:grpSp>
      <p:sp>
        <p:nvSpPr>
          <p:cNvPr id="56" name="textruta 55">
            <a:extLst>
              <a:ext uri="{FF2B5EF4-FFF2-40B4-BE49-F238E27FC236}">
                <a16:creationId xmlns:a16="http://schemas.microsoft.com/office/drawing/2014/main" id="{0941579D-AB6F-9243-9433-80E98F3B7EAF}"/>
              </a:ext>
            </a:extLst>
          </p:cNvPr>
          <p:cNvSpPr txBox="1"/>
          <p:nvPr/>
        </p:nvSpPr>
        <p:spPr>
          <a:xfrm>
            <a:off x="2800126" y="4018055"/>
            <a:ext cx="1388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ger värdet: </a:t>
            </a:r>
          </a:p>
        </p:txBody>
      </p:sp>
      <p:sp>
        <p:nvSpPr>
          <p:cNvPr id="57" name="textruta 56">
            <a:extLst>
              <a:ext uri="{FF2B5EF4-FFF2-40B4-BE49-F238E27FC236}">
                <a16:creationId xmlns:a16="http://schemas.microsoft.com/office/drawing/2014/main" id="{ED085923-BCBE-A84C-9723-C9448373790D}"/>
              </a:ext>
            </a:extLst>
          </p:cNvPr>
          <p:cNvSpPr txBox="1"/>
          <p:nvPr/>
        </p:nvSpPr>
        <p:spPr>
          <a:xfrm>
            <a:off x="1041766" y="4381605"/>
            <a:ext cx="121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 2b</a:t>
            </a:r>
            <a:r>
              <a:rPr lang="sv-SE" dirty="0"/>
              <a:t> – </a:t>
            </a:r>
            <a:r>
              <a:rPr lang="sv-SE" dirty="0">
                <a:latin typeface="Bradley Hand" pitchFamily="2" charset="77"/>
              </a:rPr>
              <a:t>3a </a:t>
            </a:r>
            <a:r>
              <a:rPr lang="sv-SE" dirty="0"/>
              <a:t>=</a:t>
            </a:r>
            <a:endParaRPr lang="sv-SE" dirty="0">
              <a:latin typeface="Bradley Hand" pitchFamily="2" charset="77"/>
              <a:cs typeface="Bradley Hand Bold"/>
            </a:endParaRP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B5AC35D1-4DE0-5149-A20E-6080BDB22EAA}"/>
              </a:ext>
            </a:extLst>
          </p:cNvPr>
          <p:cNvSpPr txBox="1"/>
          <p:nvPr/>
        </p:nvSpPr>
        <p:spPr>
          <a:xfrm>
            <a:off x="1998131" y="4387387"/>
            <a:ext cx="1692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 2</a:t>
            </a:r>
            <a:r>
              <a:rPr lang="de-DE" dirty="0">
                <a:latin typeface="Bradley Hand Bold"/>
                <a:cs typeface="Bradley Hand Bold"/>
              </a:rPr>
              <a:t> ∙ </a:t>
            </a:r>
            <a:r>
              <a:rPr lang="sv-SE" dirty="0">
                <a:latin typeface="Bradley Hand" pitchFamily="2" charset="77"/>
              </a:rPr>
              <a:t>8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3</a:t>
            </a:r>
            <a:r>
              <a:rPr lang="de-DE" dirty="0">
                <a:latin typeface="Bradley Hand Bold"/>
                <a:cs typeface="Bradley Hand Bold"/>
              </a:rPr>
              <a:t> ∙ </a:t>
            </a:r>
            <a:r>
              <a:rPr lang="sv-SE" dirty="0">
                <a:latin typeface="Bradley Hand" pitchFamily="2" charset="77"/>
              </a:rPr>
              <a:t>5 </a:t>
            </a:r>
            <a:r>
              <a:rPr lang="sv-SE" dirty="0"/>
              <a:t>=</a:t>
            </a:r>
            <a:endParaRPr lang="sv-SE" dirty="0">
              <a:latin typeface="Bradley Hand" pitchFamily="2" charset="77"/>
              <a:cs typeface="Bradley Hand Bold"/>
            </a:endParaRP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D6ED0753-2FC2-0948-8B19-D00625B4A752}"/>
              </a:ext>
            </a:extLst>
          </p:cNvPr>
          <p:cNvSpPr txBox="1"/>
          <p:nvPr/>
        </p:nvSpPr>
        <p:spPr>
          <a:xfrm>
            <a:off x="3430914" y="4384943"/>
            <a:ext cx="1253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16 </a:t>
            </a:r>
            <a:r>
              <a:rPr lang="sv-SE" dirty="0"/>
              <a:t>–</a:t>
            </a:r>
            <a:r>
              <a:rPr lang="sv-SE" dirty="0">
                <a:latin typeface="Bradley Hand Bold"/>
                <a:cs typeface="Bradley Hand Bold"/>
              </a:rPr>
              <a:t> 15 </a:t>
            </a:r>
            <a:r>
              <a:rPr lang="sv-SE" dirty="0"/>
              <a:t>=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6ED091A4-B577-724C-98DA-2206236648D1}"/>
              </a:ext>
            </a:extLst>
          </p:cNvPr>
          <p:cNvSpPr txBox="1"/>
          <p:nvPr/>
        </p:nvSpPr>
        <p:spPr>
          <a:xfrm>
            <a:off x="4443926" y="4382499"/>
            <a:ext cx="679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747417F3-DA89-FB44-BD52-13D04E4AEB81}"/>
              </a:ext>
            </a:extLst>
          </p:cNvPr>
          <p:cNvSpPr/>
          <p:nvPr/>
        </p:nvSpPr>
        <p:spPr>
          <a:xfrm>
            <a:off x="251045" y="339277"/>
            <a:ext cx="11651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Exempel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77C0770F-F5EA-C744-9507-558745A9F3C6}"/>
              </a:ext>
            </a:extLst>
          </p:cNvPr>
          <p:cNvSpPr/>
          <p:nvPr/>
        </p:nvSpPr>
        <p:spPr>
          <a:xfrm>
            <a:off x="5394112" y="2086783"/>
            <a:ext cx="3040586" cy="523220"/>
          </a:xfrm>
          <a:prstGeom prst="rect">
            <a:avLst/>
          </a:prstGeom>
          <a:noFill/>
          <a:ln>
            <a:solidFill>
              <a:srgbClr val="9F0002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Observera att</a:t>
            </a:r>
            <a:r>
              <a:rPr lang="sv-SE" sz="1400" i="1" dirty="0"/>
              <a:t> a </a:t>
            </a:r>
            <a:r>
              <a:rPr lang="sv-SE" sz="1400" dirty="0"/>
              <a:t>= 1</a:t>
            </a:r>
            <a:r>
              <a:rPr lang="sv-SE" sz="1400" i="1" dirty="0"/>
              <a:t>a</a:t>
            </a:r>
            <a:r>
              <a:rPr lang="sv-SE" sz="1400" dirty="0"/>
              <a:t> och </a:t>
            </a:r>
            <a:r>
              <a:rPr lang="sv-SE" sz="1400" i="1" dirty="0"/>
              <a:t>b</a:t>
            </a:r>
            <a:r>
              <a:rPr lang="sv-SE" sz="1400" dirty="0"/>
              <a:t> = 1</a:t>
            </a:r>
            <a:r>
              <a:rPr lang="sv-SE" sz="1400" i="1" dirty="0"/>
              <a:t>b</a:t>
            </a:r>
            <a:r>
              <a:rPr lang="sv-SE" sz="1400" dirty="0"/>
              <a:t>. </a:t>
            </a:r>
          </a:p>
          <a:p>
            <a:r>
              <a:rPr lang="sv-SE" sz="1400" dirty="0"/>
              <a:t>Men man brukar oftast utelämna 1:an.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522A1E0B-FCC2-1A44-BA1C-2073A4D29295}"/>
              </a:ext>
            </a:extLst>
          </p:cNvPr>
          <p:cNvSpPr/>
          <p:nvPr/>
        </p:nvSpPr>
        <p:spPr>
          <a:xfrm>
            <a:off x="5407175" y="2832042"/>
            <a:ext cx="3040586" cy="738664"/>
          </a:xfrm>
          <a:prstGeom prst="rect">
            <a:avLst/>
          </a:prstGeom>
          <a:noFill/>
          <a:ln>
            <a:solidFill>
              <a:srgbClr val="9F0002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Om det finns en positiv term i svaret brukar man skriva den först.</a:t>
            </a:r>
          </a:p>
          <a:p>
            <a:r>
              <a:rPr lang="sv-SE" sz="1400" dirty="0"/>
              <a:t>Byt därför plats på a-term och b-term.</a:t>
            </a:r>
          </a:p>
        </p:txBody>
      </p:sp>
    </p:spTree>
    <p:extLst>
      <p:ext uri="{BB962C8B-B14F-4D97-AF65-F5344CB8AC3E}">
        <p14:creationId xmlns:p14="http://schemas.microsoft.com/office/powerpoint/2010/main" val="35896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49" grpId="0"/>
      <p:bldP spid="50" grpId="0"/>
      <p:bldP spid="52" grpId="0"/>
      <p:bldP spid="56" grpId="0"/>
      <p:bldP spid="57" grpId="0"/>
      <p:bldP spid="58" grpId="0"/>
      <p:bldP spid="59" grpId="0"/>
      <p:bldP spid="60" grpId="0"/>
      <p:bldP spid="47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70893" y="969934"/>
            <a:ext cx="1018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Förenkla</a:t>
            </a:r>
          </a:p>
        </p:txBody>
      </p:sp>
      <p:sp>
        <p:nvSpPr>
          <p:cNvPr id="6" name="Rektangel 5"/>
          <p:cNvSpPr/>
          <p:nvPr/>
        </p:nvSpPr>
        <p:spPr>
          <a:xfrm>
            <a:off x="1066817" y="1548105"/>
            <a:ext cx="983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x </a:t>
            </a:r>
            <a:r>
              <a:rPr lang="en-US" dirty="0"/>
              <a:t>+</a:t>
            </a:r>
            <a:r>
              <a:rPr lang="en-US" i="1" dirty="0"/>
              <a:t> y </a:t>
            </a:r>
            <a:r>
              <a:rPr lang="en-US" dirty="0"/>
              <a:t>+</a:t>
            </a:r>
            <a:r>
              <a:rPr lang="en-US" i="1" dirty="0"/>
              <a:t> x</a:t>
            </a:r>
            <a:endParaRPr lang="sv-SE" i="1" dirty="0"/>
          </a:p>
        </p:txBody>
      </p:sp>
      <p:sp>
        <p:nvSpPr>
          <p:cNvPr id="9" name="Rektangel 8"/>
          <p:cNvSpPr/>
          <p:nvPr/>
        </p:nvSpPr>
        <p:spPr>
          <a:xfrm>
            <a:off x="1070893" y="3478887"/>
            <a:ext cx="74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8</a:t>
            </a:r>
            <a:r>
              <a:rPr lang="hu-HU" i="1" dirty="0"/>
              <a:t>z</a:t>
            </a:r>
            <a:r>
              <a:rPr lang="hu-HU" dirty="0"/>
              <a:t> – </a:t>
            </a:r>
            <a:r>
              <a:rPr lang="hu-HU" i="1" dirty="0"/>
              <a:t>z</a:t>
            </a:r>
            <a:endParaRPr lang="sv-SE" i="1" dirty="0"/>
          </a:p>
        </p:txBody>
      </p:sp>
      <p:sp>
        <p:nvSpPr>
          <p:cNvPr id="10" name="Rektangel 9"/>
          <p:cNvSpPr/>
          <p:nvPr/>
        </p:nvSpPr>
        <p:spPr>
          <a:xfrm>
            <a:off x="1042594" y="5615909"/>
            <a:ext cx="1550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  <a:r>
              <a:rPr lang="en-US" i="1" dirty="0"/>
              <a:t>b </a:t>
            </a:r>
            <a:r>
              <a:rPr lang="en-US" dirty="0"/>
              <a:t>– 2 + 4</a:t>
            </a:r>
            <a:r>
              <a:rPr lang="en-US" i="1" dirty="0"/>
              <a:t>b </a:t>
            </a:r>
            <a:r>
              <a:rPr lang="en-US" dirty="0"/>
              <a:t>– 2 </a:t>
            </a:r>
            <a:endParaRPr lang="sv-SE" i="1" dirty="0"/>
          </a:p>
        </p:txBody>
      </p:sp>
      <p:sp>
        <p:nvSpPr>
          <p:cNvPr id="12" name="Rektangel 11"/>
          <p:cNvSpPr/>
          <p:nvPr/>
        </p:nvSpPr>
        <p:spPr>
          <a:xfrm>
            <a:off x="1070893" y="4549865"/>
            <a:ext cx="1539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a  </a:t>
            </a:r>
            <a:r>
              <a:rPr lang="en-US" dirty="0"/>
              <a:t>+ 5 +</a:t>
            </a:r>
            <a:r>
              <a:rPr lang="en-US" i="1" dirty="0"/>
              <a:t> </a:t>
            </a:r>
            <a:r>
              <a:rPr lang="en-US" dirty="0"/>
              <a:t>3</a:t>
            </a:r>
            <a:r>
              <a:rPr lang="en-US" i="1" dirty="0"/>
              <a:t>a – </a:t>
            </a:r>
            <a:r>
              <a:rPr lang="en-US" dirty="0"/>
              <a:t>4</a:t>
            </a:r>
            <a:endParaRPr lang="sv-SE" i="1" dirty="0"/>
          </a:p>
        </p:txBody>
      </p:sp>
      <p:sp>
        <p:nvSpPr>
          <p:cNvPr id="8" name="Rektangel 7"/>
          <p:cNvSpPr/>
          <p:nvPr/>
        </p:nvSpPr>
        <p:spPr>
          <a:xfrm>
            <a:off x="1066817" y="2531339"/>
            <a:ext cx="130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  <a:r>
              <a:rPr lang="en-US" i="1" dirty="0"/>
              <a:t>p </a:t>
            </a:r>
            <a:r>
              <a:rPr lang="en-US" dirty="0"/>
              <a:t>+</a:t>
            </a:r>
            <a:r>
              <a:rPr lang="en-US" i="1" dirty="0"/>
              <a:t> q  </a:t>
            </a:r>
            <a:r>
              <a:rPr lang="en-US" dirty="0"/>
              <a:t>+</a:t>
            </a:r>
            <a:r>
              <a:rPr lang="en-US" i="1" dirty="0"/>
              <a:t> </a:t>
            </a:r>
            <a:r>
              <a:rPr lang="en-US" dirty="0"/>
              <a:t>2</a:t>
            </a:r>
            <a:r>
              <a:rPr lang="en-US" i="1" dirty="0"/>
              <a:t>p</a:t>
            </a:r>
            <a:endParaRPr lang="sv-SE" i="1" dirty="0"/>
          </a:p>
        </p:txBody>
      </p:sp>
      <p:sp>
        <p:nvSpPr>
          <p:cNvPr id="11" name="Rektangel 10"/>
          <p:cNvSpPr/>
          <p:nvPr/>
        </p:nvSpPr>
        <p:spPr>
          <a:xfrm>
            <a:off x="3818919" y="975728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Efter omskrivning</a:t>
            </a:r>
          </a:p>
        </p:txBody>
      </p:sp>
      <p:sp>
        <p:nvSpPr>
          <p:cNvPr id="13" name="Rektangel 12"/>
          <p:cNvSpPr/>
          <p:nvPr/>
        </p:nvSpPr>
        <p:spPr>
          <a:xfrm>
            <a:off x="7098339" y="975728"/>
            <a:ext cx="598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Svar</a:t>
            </a:r>
          </a:p>
        </p:txBody>
      </p:sp>
      <p:sp>
        <p:nvSpPr>
          <p:cNvPr id="14" name="Rektangel 13"/>
          <p:cNvSpPr/>
          <p:nvPr/>
        </p:nvSpPr>
        <p:spPr>
          <a:xfrm>
            <a:off x="4206863" y="1515839"/>
            <a:ext cx="1151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x </a:t>
            </a:r>
            <a:r>
              <a:rPr lang="en-US" dirty="0"/>
              <a:t>+</a:t>
            </a:r>
            <a:r>
              <a:rPr lang="en-US" i="1" dirty="0"/>
              <a:t> y </a:t>
            </a:r>
            <a:endParaRPr lang="sv-SE" i="1" dirty="0"/>
          </a:p>
        </p:txBody>
      </p:sp>
      <p:sp>
        <p:nvSpPr>
          <p:cNvPr id="15" name="Rektangel 14"/>
          <p:cNvSpPr/>
          <p:nvPr/>
        </p:nvSpPr>
        <p:spPr>
          <a:xfrm>
            <a:off x="7045912" y="1538386"/>
            <a:ext cx="820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2</a:t>
            </a:r>
            <a:r>
              <a:rPr lang="en-US" i="1" dirty="0"/>
              <a:t>x </a:t>
            </a:r>
            <a:r>
              <a:rPr lang="en-US" dirty="0"/>
              <a:t>+</a:t>
            </a:r>
            <a:r>
              <a:rPr lang="en-US" i="1" dirty="0"/>
              <a:t> y</a:t>
            </a:r>
            <a:endParaRPr lang="sv-SE" i="1" dirty="0"/>
          </a:p>
        </p:txBody>
      </p:sp>
      <p:sp>
        <p:nvSpPr>
          <p:cNvPr id="16" name="Rektangel 15"/>
          <p:cNvSpPr/>
          <p:nvPr/>
        </p:nvSpPr>
        <p:spPr>
          <a:xfrm>
            <a:off x="4049502" y="2531339"/>
            <a:ext cx="1309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</a:t>
            </a:r>
            <a:r>
              <a:rPr lang="en-US" i="1" dirty="0"/>
              <a:t>p + </a:t>
            </a:r>
            <a:r>
              <a:rPr lang="en-US" dirty="0"/>
              <a:t>2</a:t>
            </a:r>
            <a:r>
              <a:rPr lang="en-US" i="1" dirty="0"/>
              <a:t>p </a:t>
            </a:r>
            <a:r>
              <a:rPr lang="en-US" dirty="0"/>
              <a:t>+</a:t>
            </a:r>
            <a:r>
              <a:rPr lang="en-US" i="1" dirty="0"/>
              <a:t> q</a:t>
            </a:r>
            <a:endParaRPr lang="sv-SE" i="1" dirty="0"/>
          </a:p>
        </p:txBody>
      </p:sp>
      <p:sp>
        <p:nvSpPr>
          <p:cNvPr id="17" name="Rektangel 16"/>
          <p:cNvSpPr/>
          <p:nvPr/>
        </p:nvSpPr>
        <p:spPr>
          <a:xfrm>
            <a:off x="7070696" y="2531339"/>
            <a:ext cx="10072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</a:t>
            </a:r>
            <a:r>
              <a:rPr lang="en-US" i="1" dirty="0"/>
              <a:t>p </a:t>
            </a:r>
            <a:r>
              <a:rPr lang="en-US" dirty="0"/>
              <a:t>+</a:t>
            </a:r>
            <a:r>
              <a:rPr lang="en-US" i="1" dirty="0"/>
              <a:t> q</a:t>
            </a:r>
            <a:endParaRPr lang="sv-SE" i="1" dirty="0"/>
          </a:p>
        </p:txBody>
      </p:sp>
      <p:sp>
        <p:nvSpPr>
          <p:cNvPr id="18" name="Rektangel 17"/>
          <p:cNvSpPr/>
          <p:nvPr/>
        </p:nvSpPr>
        <p:spPr>
          <a:xfrm>
            <a:off x="7337193" y="3446621"/>
            <a:ext cx="436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7</a:t>
            </a:r>
            <a:r>
              <a:rPr lang="hu-HU" i="1" dirty="0"/>
              <a:t>z</a:t>
            </a:r>
            <a:endParaRPr lang="sv-SE" i="1" dirty="0"/>
          </a:p>
        </p:txBody>
      </p:sp>
      <p:sp>
        <p:nvSpPr>
          <p:cNvPr id="19" name="Rektangel 18"/>
          <p:cNvSpPr/>
          <p:nvPr/>
        </p:nvSpPr>
        <p:spPr>
          <a:xfrm>
            <a:off x="3990353" y="4549865"/>
            <a:ext cx="1539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a </a:t>
            </a:r>
            <a:r>
              <a:rPr lang="en-US" dirty="0"/>
              <a:t>+ 3</a:t>
            </a:r>
            <a:r>
              <a:rPr lang="en-US" i="1" dirty="0"/>
              <a:t>a </a:t>
            </a:r>
            <a:r>
              <a:rPr lang="en-US" dirty="0"/>
              <a:t>+</a:t>
            </a:r>
            <a:r>
              <a:rPr lang="en-US" i="1" dirty="0"/>
              <a:t> </a:t>
            </a:r>
            <a:r>
              <a:rPr lang="en-US" dirty="0"/>
              <a:t>5</a:t>
            </a:r>
            <a:r>
              <a:rPr lang="en-US" i="1" dirty="0"/>
              <a:t> – </a:t>
            </a:r>
            <a:r>
              <a:rPr lang="en-US" dirty="0"/>
              <a:t>4</a:t>
            </a:r>
            <a:endParaRPr lang="sv-SE" i="1" dirty="0"/>
          </a:p>
        </p:txBody>
      </p:sp>
      <p:sp>
        <p:nvSpPr>
          <p:cNvPr id="20" name="Rektangel 19"/>
          <p:cNvSpPr/>
          <p:nvPr/>
        </p:nvSpPr>
        <p:spPr>
          <a:xfrm>
            <a:off x="7167756" y="4549865"/>
            <a:ext cx="81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4a </a:t>
            </a:r>
            <a:r>
              <a:rPr lang="en-US" dirty="0"/>
              <a:t>+</a:t>
            </a:r>
            <a:r>
              <a:rPr lang="en-US" i="1" dirty="0"/>
              <a:t> </a:t>
            </a:r>
            <a:r>
              <a:rPr lang="en-US" dirty="0"/>
              <a:t>1</a:t>
            </a:r>
            <a:endParaRPr lang="sv-SE" i="1" dirty="0"/>
          </a:p>
        </p:txBody>
      </p:sp>
      <p:sp>
        <p:nvSpPr>
          <p:cNvPr id="21" name="Rektangel 20"/>
          <p:cNvSpPr/>
          <p:nvPr/>
        </p:nvSpPr>
        <p:spPr>
          <a:xfrm>
            <a:off x="3981388" y="5615909"/>
            <a:ext cx="1602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  <a:r>
              <a:rPr lang="en-US" i="1" dirty="0"/>
              <a:t>b </a:t>
            </a:r>
            <a:r>
              <a:rPr lang="en-US" dirty="0"/>
              <a:t>+ 4</a:t>
            </a:r>
            <a:r>
              <a:rPr lang="en-US" i="1" dirty="0"/>
              <a:t>b </a:t>
            </a:r>
            <a:r>
              <a:rPr lang="en-US" dirty="0"/>
              <a:t>– 2 </a:t>
            </a:r>
            <a:r>
              <a:rPr lang="en-US" i="1" dirty="0"/>
              <a:t> </a:t>
            </a:r>
            <a:r>
              <a:rPr lang="en-US" dirty="0"/>
              <a:t>– 2 </a:t>
            </a:r>
            <a:endParaRPr lang="sv-SE" i="1" dirty="0"/>
          </a:p>
        </p:txBody>
      </p:sp>
      <p:sp>
        <p:nvSpPr>
          <p:cNvPr id="22" name="Rektangel 21"/>
          <p:cNvSpPr/>
          <p:nvPr/>
        </p:nvSpPr>
        <p:spPr>
          <a:xfrm>
            <a:off x="7180593" y="5615909"/>
            <a:ext cx="800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7</a:t>
            </a:r>
            <a:r>
              <a:rPr lang="en-US" i="1" dirty="0"/>
              <a:t>b </a:t>
            </a:r>
            <a:r>
              <a:rPr lang="en-US" dirty="0"/>
              <a:t>– 4</a:t>
            </a:r>
            <a:endParaRPr lang="sv-SE" i="1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12F4F3F9-38C7-9143-B68F-F0FDB6CD883A}"/>
              </a:ext>
            </a:extLst>
          </p:cNvPr>
          <p:cNvSpPr/>
          <p:nvPr/>
        </p:nvSpPr>
        <p:spPr>
          <a:xfrm>
            <a:off x="251045" y="339277"/>
            <a:ext cx="11651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Exempel</a:t>
            </a:r>
          </a:p>
        </p:txBody>
      </p:sp>
    </p:spTree>
    <p:extLst>
      <p:ext uri="{BB962C8B-B14F-4D97-AF65-F5344CB8AC3E}">
        <p14:creationId xmlns:p14="http://schemas.microsoft.com/office/powerpoint/2010/main" val="2392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  <p:bldP spid="8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5849</TotalTime>
  <Words>515</Words>
  <Application>Microsoft Macintosh PowerPoint</Application>
  <PresentationFormat>Bildspel på skärmen (4:3)</PresentationFormat>
  <Paragraphs>83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29</cp:revision>
  <dcterms:created xsi:type="dcterms:W3CDTF">2017-04-14T14:34:08Z</dcterms:created>
  <dcterms:modified xsi:type="dcterms:W3CDTF">2021-08-09T07:41:01Z</dcterms:modified>
</cp:coreProperties>
</file>