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5" r:id="rId2"/>
    <p:sldId id="257" r:id="rId3"/>
    <p:sldId id="258" r:id="rId4"/>
    <p:sldId id="261" r:id="rId5"/>
    <p:sldId id="260" r:id="rId6"/>
    <p:sldId id="264" r:id="rId7"/>
    <p:sldId id="263" r:id="rId8"/>
    <p:sldId id="259" r:id="rId9"/>
    <p:sldId id="262" r:id="rId10"/>
  </p:sldIdLst>
  <p:sldSz cx="9144000" cy="6858000" type="screen4x3"/>
  <p:notesSz cx="6858000" cy="9144000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F0002"/>
    <a:srgbClr val="9BB4E3"/>
    <a:srgbClr val="7E9D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93"/>
    <p:restoredTop sz="94694"/>
  </p:normalViewPr>
  <p:slideViewPr>
    <p:cSldViewPr snapToGrid="0" snapToObjects="1">
      <p:cViewPr>
        <p:scale>
          <a:sx n="118" d="100"/>
          <a:sy n="118" d="100"/>
        </p:scale>
        <p:origin x="1856" y="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8744-C7B2-6044-A791-BC382EDE4099}" type="datetimeFigureOut">
              <a:rPr lang="sv-SE" smtClean="0"/>
              <a:t>2021-08-07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92366-32DC-DC44-BC58-2D4F7C8A92F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14699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8744-C7B2-6044-A791-BC382EDE4099}" type="datetimeFigureOut">
              <a:rPr lang="sv-SE" smtClean="0"/>
              <a:t>2021-08-07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92366-32DC-DC44-BC58-2D4F7C8A92F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6903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8744-C7B2-6044-A791-BC382EDE4099}" type="datetimeFigureOut">
              <a:rPr lang="sv-SE" smtClean="0"/>
              <a:t>2021-08-07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92366-32DC-DC44-BC58-2D4F7C8A92F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16393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8744-C7B2-6044-A791-BC382EDE4099}" type="datetimeFigureOut">
              <a:rPr lang="sv-SE" smtClean="0"/>
              <a:t>2021-08-07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92366-32DC-DC44-BC58-2D4F7C8A92F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65514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8744-C7B2-6044-A791-BC382EDE4099}" type="datetimeFigureOut">
              <a:rPr lang="sv-SE" smtClean="0"/>
              <a:t>2021-08-07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92366-32DC-DC44-BC58-2D4F7C8A92F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90810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8744-C7B2-6044-A791-BC382EDE4099}" type="datetimeFigureOut">
              <a:rPr lang="sv-SE" smtClean="0"/>
              <a:t>2021-08-07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92366-32DC-DC44-BC58-2D4F7C8A92F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09234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8744-C7B2-6044-A791-BC382EDE4099}" type="datetimeFigureOut">
              <a:rPr lang="sv-SE" smtClean="0"/>
              <a:t>2021-08-07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92366-32DC-DC44-BC58-2D4F7C8A92F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00849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8744-C7B2-6044-A791-BC382EDE4099}" type="datetimeFigureOut">
              <a:rPr lang="sv-SE" smtClean="0"/>
              <a:t>2021-08-07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92366-32DC-DC44-BC58-2D4F7C8A92F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37826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8744-C7B2-6044-A791-BC382EDE4099}" type="datetimeFigureOut">
              <a:rPr lang="sv-SE" smtClean="0"/>
              <a:t>2021-08-07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92366-32DC-DC44-BC58-2D4F7C8A92F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62861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8744-C7B2-6044-A791-BC382EDE4099}" type="datetimeFigureOut">
              <a:rPr lang="sv-SE" smtClean="0"/>
              <a:t>2021-08-07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92366-32DC-DC44-BC58-2D4F7C8A92F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46063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8744-C7B2-6044-A791-BC382EDE4099}" type="datetimeFigureOut">
              <a:rPr lang="sv-SE" smtClean="0"/>
              <a:t>2021-08-07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92366-32DC-DC44-BC58-2D4F7C8A92F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23104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AB8744-C7B2-6044-A791-BC382EDE4099}" type="datetimeFigureOut">
              <a:rPr lang="sv-SE" smtClean="0"/>
              <a:t>2021-08-07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992366-32DC-DC44-BC58-2D4F7C8A92F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50234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127000" y="141782"/>
            <a:ext cx="88852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b="1" dirty="0"/>
              <a:t>3.1				           	     Uttryck och mönster</a:t>
            </a:r>
          </a:p>
        </p:txBody>
      </p:sp>
      <p:sp>
        <p:nvSpPr>
          <p:cNvPr id="10" name="textruta 9"/>
          <p:cNvSpPr txBox="1"/>
          <p:nvPr/>
        </p:nvSpPr>
        <p:spPr>
          <a:xfrm>
            <a:off x="1657402" y="2879335"/>
            <a:ext cx="6435862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/>
              <a:t>I uttrycket kallas</a:t>
            </a:r>
            <a:r>
              <a:rPr lang="sv-SE" i="1" dirty="0"/>
              <a:t>:</a:t>
            </a:r>
          </a:p>
          <a:p>
            <a:endParaRPr lang="sv-SE" sz="400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i="1" dirty="0"/>
              <a:t>x </a:t>
            </a:r>
            <a:r>
              <a:rPr lang="sv-SE" dirty="0"/>
              <a:t>för en </a:t>
            </a:r>
            <a:r>
              <a:rPr lang="sv-SE" i="1" dirty="0">
                <a:solidFill>
                  <a:srgbClr val="C00000"/>
                </a:solidFill>
              </a:rPr>
              <a:t>variabel</a:t>
            </a:r>
            <a:r>
              <a:rPr lang="sv-SE" dirty="0"/>
              <a:t>, eftersom värdet varierar.</a:t>
            </a:r>
          </a:p>
          <a:p>
            <a:r>
              <a:rPr lang="sv-SE" sz="300" dirty="0">
                <a:solidFill>
                  <a:schemeClr val="bg1"/>
                </a:solidFill>
              </a:rPr>
              <a:t>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Talen 3 000 och 250 är </a:t>
            </a:r>
            <a:r>
              <a:rPr lang="sv-SE" i="1" dirty="0">
                <a:solidFill>
                  <a:srgbClr val="C00000"/>
                </a:solidFill>
              </a:rPr>
              <a:t>konstanter</a:t>
            </a:r>
            <a:r>
              <a:rPr lang="sv-SE" dirty="0"/>
              <a:t> eftersom de inte ändras.</a:t>
            </a:r>
          </a:p>
        </p:txBody>
      </p:sp>
      <p:sp>
        <p:nvSpPr>
          <p:cNvPr id="11" name="textruta 10"/>
          <p:cNvSpPr txBox="1"/>
          <p:nvPr/>
        </p:nvSpPr>
        <p:spPr>
          <a:xfrm>
            <a:off x="627411" y="4819583"/>
            <a:ext cx="7914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Vi kan räkna ut hur mycket Linnea har sparat genom att sätt in olika värden för </a:t>
            </a:r>
            <a:r>
              <a:rPr lang="sv-SE" i="1" dirty="0"/>
              <a:t>x</a:t>
            </a:r>
            <a:r>
              <a:rPr lang="sv-SE" dirty="0"/>
              <a:t>.</a:t>
            </a:r>
          </a:p>
        </p:txBody>
      </p:sp>
      <p:sp>
        <p:nvSpPr>
          <p:cNvPr id="12" name="textruta 11"/>
          <p:cNvSpPr txBox="1"/>
          <p:nvPr/>
        </p:nvSpPr>
        <p:spPr>
          <a:xfrm>
            <a:off x="1672435" y="5261847"/>
            <a:ext cx="3244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Efter  sex månader, när </a:t>
            </a:r>
            <a:r>
              <a:rPr lang="sv-SE" i="1" dirty="0"/>
              <a:t>x </a:t>
            </a:r>
            <a:r>
              <a:rPr lang="sv-SE" dirty="0"/>
              <a:t>är = </a:t>
            </a:r>
            <a:r>
              <a:rPr lang="sv-SE" dirty="0">
                <a:solidFill>
                  <a:srgbClr val="FF0000"/>
                </a:solidFill>
              </a:rPr>
              <a:t>6</a:t>
            </a:r>
            <a:r>
              <a:rPr lang="sv-SE" dirty="0"/>
              <a:t>: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ED0EA577-1D90-024E-A728-372AEB92AA72}"/>
              </a:ext>
            </a:extLst>
          </p:cNvPr>
          <p:cNvSpPr/>
          <p:nvPr/>
        </p:nvSpPr>
        <p:spPr>
          <a:xfrm>
            <a:off x="3192361" y="2318240"/>
            <a:ext cx="3312888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9F0002"/>
            </a:solidFill>
          </a:ln>
        </p:spPr>
        <p:txBody>
          <a:bodyPr wrap="square">
            <a:spAutoFit/>
          </a:bodyPr>
          <a:lstStyle/>
          <a:p>
            <a:r>
              <a:rPr lang="sv-SE" sz="2000" dirty="0"/>
              <a:t>3 000 + 250 · </a:t>
            </a:r>
            <a:r>
              <a:rPr lang="sv-SE" sz="2000" i="1" dirty="0"/>
              <a:t>x</a:t>
            </a:r>
            <a:r>
              <a:rPr lang="sv-SE" sz="2000" dirty="0"/>
              <a:t> = 3 000 + 250</a:t>
            </a:r>
            <a:r>
              <a:rPr lang="sv-SE" sz="2000" i="1" dirty="0"/>
              <a:t>x</a:t>
            </a:r>
            <a:endParaRPr lang="sv-SE" sz="2000" dirty="0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D75C98CD-DD7F-AF49-8ABF-F038278FB8DE}"/>
              </a:ext>
            </a:extLst>
          </p:cNvPr>
          <p:cNvSpPr/>
          <p:nvPr/>
        </p:nvSpPr>
        <p:spPr>
          <a:xfrm>
            <a:off x="1417589" y="1892308"/>
            <a:ext cx="75946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Vi kan då räkna ut hur mycket Linnea har efter</a:t>
            </a:r>
            <a:r>
              <a:rPr lang="sv-SE" i="1" dirty="0"/>
              <a:t> x </a:t>
            </a:r>
            <a:r>
              <a:rPr lang="sv-SE" dirty="0"/>
              <a:t>månader med uttrycket:</a:t>
            </a:r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73CDF406-D8AB-1246-B982-D12057EEB403}"/>
              </a:ext>
            </a:extLst>
          </p:cNvPr>
          <p:cNvSpPr/>
          <p:nvPr/>
        </p:nvSpPr>
        <p:spPr>
          <a:xfrm>
            <a:off x="4691309" y="5260099"/>
            <a:ext cx="23933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3 000 + 250 · </a:t>
            </a:r>
            <a:r>
              <a:rPr lang="sv-SE" dirty="0">
                <a:solidFill>
                  <a:srgbClr val="FF0000"/>
                </a:solidFill>
              </a:rPr>
              <a:t>6</a:t>
            </a:r>
            <a:r>
              <a:rPr lang="sv-SE" dirty="0"/>
              <a:t> </a:t>
            </a:r>
            <a:r>
              <a:rPr lang="de-DE" dirty="0" err="1"/>
              <a:t>kr</a:t>
            </a:r>
            <a:r>
              <a:rPr lang="de-DE" dirty="0"/>
              <a:t> </a:t>
            </a:r>
            <a:r>
              <a:rPr lang="sv-SE" dirty="0"/>
              <a:t>= </a:t>
            </a:r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47C3DDFB-5384-7A43-A9A3-CC481F3AE65E}"/>
              </a:ext>
            </a:extLst>
          </p:cNvPr>
          <p:cNvSpPr/>
          <p:nvPr/>
        </p:nvSpPr>
        <p:spPr>
          <a:xfrm>
            <a:off x="6519973" y="5260099"/>
            <a:ext cx="9428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4 500 </a:t>
            </a:r>
            <a:r>
              <a:rPr lang="de-DE" dirty="0" err="1"/>
              <a:t>kr</a:t>
            </a:r>
            <a:endParaRPr lang="sv-SE" dirty="0"/>
          </a:p>
        </p:txBody>
      </p:sp>
      <p:sp>
        <p:nvSpPr>
          <p:cNvPr id="34" name="textruta 33">
            <a:extLst>
              <a:ext uri="{FF2B5EF4-FFF2-40B4-BE49-F238E27FC236}">
                <a16:creationId xmlns:a16="http://schemas.microsoft.com/office/drawing/2014/main" id="{2E9EA9BA-5DA6-B84E-A439-C801967CE6D1}"/>
              </a:ext>
            </a:extLst>
          </p:cNvPr>
          <p:cNvSpPr txBox="1"/>
          <p:nvPr/>
        </p:nvSpPr>
        <p:spPr>
          <a:xfrm>
            <a:off x="3037811" y="698970"/>
            <a:ext cx="3675044" cy="4001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sv-SE" sz="2000" b="1" dirty="0">
                <a:solidFill>
                  <a:srgbClr val="800000"/>
                </a:solidFill>
              </a:rPr>
              <a:t> Teckna algebraiska uttryck</a:t>
            </a:r>
          </a:p>
        </p:txBody>
      </p:sp>
      <p:sp>
        <p:nvSpPr>
          <p:cNvPr id="39" name="textruta 38">
            <a:extLst>
              <a:ext uri="{FF2B5EF4-FFF2-40B4-BE49-F238E27FC236}">
                <a16:creationId xmlns:a16="http://schemas.microsoft.com/office/drawing/2014/main" id="{8069ED16-E20A-1E43-AC4F-061FF94133F8}"/>
              </a:ext>
            </a:extLst>
          </p:cNvPr>
          <p:cNvSpPr txBox="1"/>
          <p:nvPr/>
        </p:nvSpPr>
        <p:spPr>
          <a:xfrm>
            <a:off x="3378787" y="4350037"/>
            <a:ext cx="2411753" cy="4001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sv-SE" sz="2000" b="1" dirty="0">
                <a:solidFill>
                  <a:srgbClr val="800000"/>
                </a:solidFill>
              </a:rPr>
              <a:t> Värdet av ett uttryck</a:t>
            </a:r>
          </a:p>
        </p:txBody>
      </p:sp>
      <p:grpSp>
        <p:nvGrpSpPr>
          <p:cNvPr id="17" name="Grupp 16">
            <a:extLst>
              <a:ext uri="{FF2B5EF4-FFF2-40B4-BE49-F238E27FC236}">
                <a16:creationId xmlns:a16="http://schemas.microsoft.com/office/drawing/2014/main" id="{B9A09179-F11C-6D44-82AE-F7DA296FDA39}"/>
              </a:ext>
            </a:extLst>
          </p:cNvPr>
          <p:cNvGrpSpPr/>
          <p:nvPr/>
        </p:nvGrpSpPr>
        <p:grpSpPr>
          <a:xfrm>
            <a:off x="2582712" y="245961"/>
            <a:ext cx="5904106" cy="1478029"/>
            <a:chOff x="2582712" y="245961"/>
            <a:chExt cx="5904106" cy="1478029"/>
          </a:xfrm>
        </p:grpSpPr>
        <p:sp>
          <p:nvSpPr>
            <p:cNvPr id="7" name="textruta 6"/>
            <p:cNvSpPr txBox="1"/>
            <p:nvPr/>
          </p:nvSpPr>
          <p:spPr>
            <a:xfrm>
              <a:off x="2582712" y="1077659"/>
              <a:ext cx="492293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/>
                <a:t>Linnea har sparat 3 000kr och fortsätter spara</a:t>
              </a:r>
            </a:p>
            <a:p>
              <a:r>
                <a:rPr lang="sv-SE" dirty="0"/>
                <a:t>250kr varje månad för att köpa nya hockeyskydd.</a:t>
              </a:r>
            </a:p>
          </p:txBody>
        </p:sp>
        <p:pic>
          <p:nvPicPr>
            <p:cNvPr id="14" name="Bildobjekt 13">
              <a:extLst>
                <a:ext uri="{FF2B5EF4-FFF2-40B4-BE49-F238E27FC236}">
                  <a16:creationId xmlns:a16="http://schemas.microsoft.com/office/drawing/2014/main" id="{D2706CC6-B765-594B-8CD0-B4F73CF5D1E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358392" y="245961"/>
              <a:ext cx="1128426" cy="1380490"/>
            </a:xfrm>
            <a:prstGeom prst="rect">
              <a:avLst/>
            </a:prstGeom>
          </p:spPr>
        </p:pic>
      </p:grpSp>
      <p:sp>
        <p:nvSpPr>
          <p:cNvPr id="38" name="textruta 37">
            <a:extLst>
              <a:ext uri="{FF2B5EF4-FFF2-40B4-BE49-F238E27FC236}">
                <a16:creationId xmlns:a16="http://schemas.microsoft.com/office/drawing/2014/main" id="{D3C0A14A-8DC2-AB4F-8166-1EA0090B4E07}"/>
              </a:ext>
            </a:extLst>
          </p:cNvPr>
          <p:cNvSpPr txBox="1"/>
          <p:nvPr/>
        </p:nvSpPr>
        <p:spPr>
          <a:xfrm>
            <a:off x="1620411" y="5795500"/>
            <a:ext cx="3244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Efter  tio månader, när </a:t>
            </a:r>
            <a:r>
              <a:rPr lang="sv-SE" i="1" dirty="0"/>
              <a:t>x </a:t>
            </a:r>
            <a:r>
              <a:rPr lang="sv-SE" dirty="0"/>
              <a:t>är = </a:t>
            </a:r>
            <a:r>
              <a:rPr lang="sv-SE" dirty="0">
                <a:solidFill>
                  <a:srgbClr val="FF0000"/>
                </a:solidFill>
              </a:rPr>
              <a:t>10</a:t>
            </a:r>
            <a:r>
              <a:rPr lang="sv-SE" dirty="0"/>
              <a:t>:</a:t>
            </a:r>
          </a:p>
        </p:txBody>
      </p:sp>
      <p:sp>
        <p:nvSpPr>
          <p:cNvPr id="43" name="Rektangel 42">
            <a:extLst>
              <a:ext uri="{FF2B5EF4-FFF2-40B4-BE49-F238E27FC236}">
                <a16:creationId xmlns:a16="http://schemas.microsoft.com/office/drawing/2014/main" id="{FF927AB4-F596-4742-90A0-D6BDE1F34F7A}"/>
              </a:ext>
            </a:extLst>
          </p:cNvPr>
          <p:cNvSpPr/>
          <p:nvPr/>
        </p:nvSpPr>
        <p:spPr>
          <a:xfrm>
            <a:off x="4691309" y="5789698"/>
            <a:ext cx="23933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3 000 + 250 · </a:t>
            </a:r>
            <a:r>
              <a:rPr lang="sv-SE" dirty="0">
                <a:solidFill>
                  <a:srgbClr val="FF0000"/>
                </a:solidFill>
              </a:rPr>
              <a:t>10 </a:t>
            </a:r>
            <a:r>
              <a:rPr lang="de-DE" dirty="0" err="1"/>
              <a:t>kr</a:t>
            </a:r>
            <a:r>
              <a:rPr lang="de-DE" dirty="0"/>
              <a:t> </a:t>
            </a:r>
            <a:r>
              <a:rPr lang="sv-SE" dirty="0"/>
              <a:t>= </a:t>
            </a:r>
          </a:p>
        </p:txBody>
      </p:sp>
      <p:sp>
        <p:nvSpPr>
          <p:cNvPr id="44" name="Rektangel 43">
            <a:extLst>
              <a:ext uri="{FF2B5EF4-FFF2-40B4-BE49-F238E27FC236}">
                <a16:creationId xmlns:a16="http://schemas.microsoft.com/office/drawing/2014/main" id="{9191B14A-15F8-F34E-8F29-FE78025592EE}"/>
              </a:ext>
            </a:extLst>
          </p:cNvPr>
          <p:cNvSpPr/>
          <p:nvPr/>
        </p:nvSpPr>
        <p:spPr>
          <a:xfrm>
            <a:off x="6613248" y="5789698"/>
            <a:ext cx="9428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5 500 </a:t>
            </a:r>
            <a:r>
              <a:rPr lang="de-DE" dirty="0" err="1"/>
              <a:t>kr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9394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4" grpId="0"/>
      <p:bldP spid="5" grpId="0"/>
      <p:bldP spid="23" grpId="0"/>
      <p:bldP spid="28" grpId="0"/>
      <p:bldP spid="34" grpId="0" animBg="1"/>
      <p:bldP spid="39" grpId="0" animBg="1"/>
      <p:bldP spid="38" grpId="0"/>
      <p:bldP spid="43" grpId="0"/>
      <p:bldP spid="4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ruta 7"/>
          <p:cNvSpPr txBox="1"/>
          <p:nvPr/>
        </p:nvSpPr>
        <p:spPr>
          <a:xfrm>
            <a:off x="6279889" y="1309612"/>
            <a:ext cx="1246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Amina är</a:t>
            </a:r>
          </a:p>
        </p:txBody>
      </p:sp>
      <p:sp>
        <p:nvSpPr>
          <p:cNvPr id="9" name="textruta 8"/>
          <p:cNvSpPr txBox="1"/>
          <p:nvPr/>
        </p:nvSpPr>
        <p:spPr>
          <a:xfrm>
            <a:off x="6285925" y="2584294"/>
            <a:ext cx="1157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Julia är</a:t>
            </a:r>
          </a:p>
        </p:txBody>
      </p:sp>
      <p:sp>
        <p:nvSpPr>
          <p:cNvPr id="10" name="textruta 9"/>
          <p:cNvSpPr txBox="1"/>
          <p:nvPr/>
        </p:nvSpPr>
        <p:spPr>
          <a:xfrm>
            <a:off x="6285925" y="3506310"/>
            <a:ext cx="1399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Mamma är</a:t>
            </a:r>
          </a:p>
        </p:txBody>
      </p:sp>
      <p:sp>
        <p:nvSpPr>
          <p:cNvPr id="11" name="textruta 10"/>
          <p:cNvSpPr txBox="1"/>
          <p:nvPr/>
        </p:nvSpPr>
        <p:spPr>
          <a:xfrm>
            <a:off x="6331957" y="5008139"/>
            <a:ext cx="1141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Sofia har</a:t>
            </a:r>
          </a:p>
        </p:txBody>
      </p:sp>
      <p:grpSp>
        <p:nvGrpSpPr>
          <p:cNvPr id="23" name="Grupp 22"/>
          <p:cNvGrpSpPr/>
          <p:nvPr/>
        </p:nvGrpSpPr>
        <p:grpSpPr>
          <a:xfrm>
            <a:off x="7394069" y="4940035"/>
            <a:ext cx="680991" cy="570165"/>
            <a:chOff x="6707192" y="3993227"/>
            <a:chExt cx="680991" cy="570165"/>
          </a:xfrm>
        </p:grpSpPr>
        <p:grpSp>
          <p:nvGrpSpPr>
            <p:cNvPr id="13" name="Grupp 12"/>
            <p:cNvGrpSpPr>
              <a:grpSpLocks/>
            </p:cNvGrpSpPr>
            <p:nvPr/>
          </p:nvGrpSpPr>
          <p:grpSpPr bwMode="auto">
            <a:xfrm>
              <a:off x="6707192" y="3993227"/>
              <a:ext cx="328242" cy="570165"/>
              <a:chOff x="3864458" y="1901506"/>
              <a:chExt cx="328648" cy="570325"/>
            </a:xfrm>
          </p:grpSpPr>
          <p:sp>
            <p:nvSpPr>
              <p:cNvPr id="15" name="textruta 4"/>
              <p:cNvSpPr txBox="1">
                <a:spLocks noChangeArrowheads="1"/>
              </p:cNvSpPr>
              <p:nvPr/>
            </p:nvSpPr>
            <p:spPr bwMode="auto">
              <a:xfrm>
                <a:off x="3864458" y="1901506"/>
                <a:ext cx="326236" cy="3694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>
                    <a:latin typeface="Bradley Hand Bold"/>
                    <a:cs typeface="Bradley Hand Bold"/>
                  </a:rPr>
                  <a:t>z</a:t>
                </a:r>
              </a:p>
            </p:txBody>
          </p:sp>
          <p:sp>
            <p:nvSpPr>
              <p:cNvPr id="16" name="textruta 5"/>
              <p:cNvSpPr txBox="1">
                <a:spLocks noChangeArrowheads="1"/>
              </p:cNvSpPr>
              <p:nvPr/>
            </p:nvSpPr>
            <p:spPr bwMode="auto">
              <a:xfrm>
                <a:off x="3864458" y="2102396"/>
                <a:ext cx="328648" cy="3694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>
                    <a:latin typeface="Bradley Hand Bold"/>
                    <a:cs typeface="Bradley Hand Bold"/>
                  </a:rPr>
                  <a:t>2</a:t>
                </a:r>
              </a:p>
            </p:txBody>
          </p:sp>
          <p:cxnSp>
            <p:nvCxnSpPr>
              <p:cNvPr id="17" name="Rak 16"/>
              <p:cNvCxnSpPr>
                <a:cxnSpLocks/>
              </p:cNvCxnSpPr>
              <p:nvPr/>
            </p:nvCxnSpPr>
            <p:spPr>
              <a:xfrm>
                <a:off x="3913691" y="2168809"/>
                <a:ext cx="193482" cy="0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textruta 19"/>
            <p:cNvSpPr txBox="1"/>
            <p:nvPr/>
          </p:nvSpPr>
          <p:spPr>
            <a:xfrm>
              <a:off x="6938087" y="4066713"/>
              <a:ext cx="4500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latin typeface="Bradley Hand Bold"/>
                  <a:cs typeface="Bradley Hand Bold"/>
                </a:rPr>
                <a:t>kr</a:t>
              </a:r>
            </a:p>
          </p:txBody>
        </p:sp>
      </p:grpSp>
      <p:sp>
        <p:nvSpPr>
          <p:cNvPr id="21" name="textruta 20"/>
          <p:cNvSpPr txBox="1"/>
          <p:nvPr/>
        </p:nvSpPr>
        <p:spPr>
          <a:xfrm>
            <a:off x="7443237" y="3506310"/>
            <a:ext cx="1551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(2</a:t>
            </a:r>
            <a:r>
              <a:rPr lang="de-DE" dirty="0" err="1">
                <a:latin typeface="Bradley Hand Bold"/>
                <a:cs typeface="Bradley Hand Bold"/>
              </a:rPr>
              <a:t>y</a:t>
            </a:r>
            <a:r>
              <a:rPr lang="de-DE" dirty="0"/>
              <a:t> + </a:t>
            </a:r>
            <a:r>
              <a:rPr lang="de-DE" dirty="0">
                <a:latin typeface="Bradley Hand Bold"/>
                <a:cs typeface="Bradley Hand Bold"/>
              </a:rPr>
              <a:t>26</a:t>
            </a:r>
            <a:r>
              <a:rPr lang="sv-SE" dirty="0">
                <a:latin typeface="Bradley Hand Bold"/>
                <a:cs typeface="Bradley Hand Bold"/>
              </a:rPr>
              <a:t>) år</a:t>
            </a:r>
          </a:p>
        </p:txBody>
      </p:sp>
      <p:sp>
        <p:nvSpPr>
          <p:cNvPr id="22" name="Rektangel 21"/>
          <p:cNvSpPr/>
          <p:nvPr/>
        </p:nvSpPr>
        <p:spPr>
          <a:xfrm>
            <a:off x="7116720" y="2584294"/>
            <a:ext cx="17251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2 </a:t>
            </a:r>
            <a:r>
              <a:rPr lang="de-DE" dirty="0">
                <a:latin typeface="Bradley Hand Bold"/>
                <a:cs typeface="Bradley Hand Bold"/>
              </a:rPr>
              <a:t>∙ </a:t>
            </a:r>
            <a:r>
              <a:rPr lang="de-DE" dirty="0" err="1">
                <a:latin typeface="Bradley Hand Bold"/>
                <a:cs typeface="Bradley Hand Bold"/>
              </a:rPr>
              <a:t>y</a:t>
            </a:r>
            <a:r>
              <a:rPr lang="sv-SE" dirty="0">
                <a:latin typeface="Bradley Hand Bold"/>
                <a:cs typeface="Bradley Hand Bold"/>
              </a:rPr>
              <a:t> år </a:t>
            </a:r>
            <a:r>
              <a:rPr lang="sv-SE" dirty="0">
                <a:cs typeface="Bradley Hand Bold"/>
              </a:rPr>
              <a:t>=</a:t>
            </a:r>
            <a:r>
              <a:rPr lang="sv-SE" dirty="0">
                <a:latin typeface="Bradley Hand Bold"/>
                <a:cs typeface="Bradley Hand Bold"/>
              </a:rPr>
              <a:t> 2y år</a:t>
            </a:r>
          </a:p>
        </p:txBody>
      </p:sp>
      <p:sp>
        <p:nvSpPr>
          <p:cNvPr id="45" name="textruta 44"/>
          <p:cNvSpPr txBox="1"/>
          <p:nvPr/>
        </p:nvSpPr>
        <p:spPr>
          <a:xfrm>
            <a:off x="6460238" y="5872651"/>
            <a:ext cx="1141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Johan har</a:t>
            </a:r>
          </a:p>
        </p:txBody>
      </p:sp>
      <p:grpSp>
        <p:nvGrpSpPr>
          <p:cNvPr id="57" name="Grupp 56"/>
          <p:cNvGrpSpPr/>
          <p:nvPr/>
        </p:nvGrpSpPr>
        <p:grpSpPr>
          <a:xfrm>
            <a:off x="7461115" y="5757264"/>
            <a:ext cx="1453008" cy="594780"/>
            <a:chOff x="7438031" y="5042560"/>
            <a:chExt cx="1453008" cy="594780"/>
          </a:xfrm>
        </p:grpSpPr>
        <p:grpSp>
          <p:nvGrpSpPr>
            <p:cNvPr id="53" name="Grupp 52"/>
            <p:cNvGrpSpPr/>
            <p:nvPr/>
          </p:nvGrpSpPr>
          <p:grpSpPr>
            <a:xfrm>
              <a:off x="7601878" y="5042560"/>
              <a:ext cx="1289161" cy="594780"/>
              <a:chOff x="7655129" y="5076084"/>
              <a:chExt cx="1289161" cy="594780"/>
            </a:xfrm>
          </p:grpSpPr>
          <p:grpSp>
            <p:nvGrpSpPr>
              <p:cNvPr id="46" name="Grupp 45"/>
              <p:cNvGrpSpPr/>
              <p:nvPr/>
            </p:nvGrpSpPr>
            <p:grpSpPr>
              <a:xfrm>
                <a:off x="7655129" y="5076084"/>
                <a:ext cx="932339" cy="594780"/>
                <a:chOff x="6707190" y="3938200"/>
                <a:chExt cx="932339" cy="594780"/>
              </a:xfrm>
            </p:grpSpPr>
            <p:grpSp>
              <p:nvGrpSpPr>
                <p:cNvPr id="47" name="Grupp 46"/>
                <p:cNvGrpSpPr>
                  <a:grpSpLocks/>
                </p:cNvGrpSpPr>
                <p:nvPr/>
              </p:nvGrpSpPr>
              <p:grpSpPr bwMode="auto">
                <a:xfrm>
                  <a:off x="6707190" y="3938200"/>
                  <a:ext cx="335339" cy="594780"/>
                  <a:chOff x="3864458" y="1846460"/>
                  <a:chExt cx="335754" cy="594946"/>
                </a:xfrm>
              </p:grpSpPr>
              <p:sp>
                <p:nvSpPr>
                  <p:cNvPr id="49" name="textruta 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864458" y="1846460"/>
                    <a:ext cx="326236" cy="36943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9pPr>
                  </a:lstStyle>
                  <a:p>
                    <a:pPr eaLnBrk="1" hangingPunct="1"/>
                    <a:r>
                      <a:rPr lang="sv-SE" sz="1800" dirty="0">
                        <a:latin typeface="Bradley Hand Bold"/>
                        <a:cs typeface="Bradley Hand Bold"/>
                      </a:rPr>
                      <a:t>z</a:t>
                    </a:r>
                  </a:p>
                </p:txBody>
              </p:sp>
              <p:sp>
                <p:nvSpPr>
                  <p:cNvPr id="50" name="textruta 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871564" y="2071971"/>
                    <a:ext cx="328648" cy="36943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9pPr>
                  </a:lstStyle>
                  <a:p>
                    <a:pPr eaLnBrk="1" hangingPunct="1"/>
                    <a:r>
                      <a:rPr lang="sv-SE" sz="1800" dirty="0">
                        <a:latin typeface="Bradley Hand Bold"/>
                        <a:cs typeface="Bradley Hand Bold"/>
                      </a:rPr>
                      <a:t>2</a:t>
                    </a:r>
                  </a:p>
                </p:txBody>
              </p:sp>
              <p:cxnSp>
                <p:nvCxnSpPr>
                  <p:cNvPr id="51" name="Rak 50"/>
                  <p:cNvCxnSpPr>
                    <a:cxnSpLocks/>
                  </p:cNvCxnSpPr>
                  <p:nvPr/>
                </p:nvCxnSpPr>
                <p:spPr>
                  <a:xfrm>
                    <a:off x="3917193" y="2148827"/>
                    <a:ext cx="213423" cy="0"/>
                  </a:xfrm>
                  <a:prstGeom prst="line">
                    <a:avLst/>
                  </a:prstGeom>
                  <a:ln w="9525" cmpd="sng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48" name="textruta 47"/>
                <p:cNvSpPr txBox="1"/>
                <p:nvPr/>
              </p:nvSpPr>
              <p:spPr>
                <a:xfrm>
                  <a:off x="6949256" y="4053587"/>
                  <a:ext cx="69027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v-SE" dirty="0">
                      <a:cs typeface="Bradley Hand Bold"/>
                    </a:rPr>
                    <a:t>–</a:t>
                  </a:r>
                  <a:r>
                    <a:rPr lang="sv-SE" dirty="0">
                      <a:latin typeface="Bradley Hand Bold"/>
                      <a:cs typeface="Bradley Hand Bold"/>
                    </a:rPr>
                    <a:t> 10</a:t>
                  </a:r>
                </a:p>
              </p:txBody>
            </p:sp>
          </p:grpSp>
          <p:sp>
            <p:nvSpPr>
              <p:cNvPr id="52" name="textruta 51"/>
              <p:cNvSpPr txBox="1"/>
              <p:nvPr/>
            </p:nvSpPr>
            <p:spPr>
              <a:xfrm>
                <a:off x="8494194" y="5202170"/>
                <a:ext cx="4500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dirty="0">
                    <a:latin typeface="Bradley Hand Bold"/>
                    <a:cs typeface="Bradley Hand Bold"/>
                  </a:rPr>
                  <a:t>kr</a:t>
                </a:r>
              </a:p>
            </p:txBody>
          </p:sp>
        </p:grpSp>
        <p:sp>
          <p:nvSpPr>
            <p:cNvPr id="55" name="textruta 54"/>
            <p:cNvSpPr txBox="1"/>
            <p:nvPr/>
          </p:nvSpPr>
          <p:spPr>
            <a:xfrm>
              <a:off x="7438031" y="5165691"/>
              <a:ext cx="1517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latin typeface="Bradley Hand Bold"/>
                  <a:cs typeface="Bradley Hand Bold"/>
                </a:rPr>
                <a:t>(</a:t>
              </a:r>
            </a:p>
          </p:txBody>
        </p:sp>
        <p:sp>
          <p:nvSpPr>
            <p:cNvPr id="56" name="textruta 55"/>
            <p:cNvSpPr txBox="1"/>
            <p:nvPr/>
          </p:nvSpPr>
          <p:spPr>
            <a:xfrm>
              <a:off x="8316882" y="5165691"/>
              <a:ext cx="3035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latin typeface="Bradley Hand Bold"/>
                  <a:cs typeface="Bradley Hand Bold"/>
                </a:rPr>
                <a:t>)</a:t>
              </a:r>
            </a:p>
          </p:txBody>
        </p:sp>
      </p:grpSp>
      <p:sp>
        <p:nvSpPr>
          <p:cNvPr id="58" name="Rektangel 57"/>
          <p:cNvSpPr/>
          <p:nvPr/>
        </p:nvSpPr>
        <p:spPr>
          <a:xfrm>
            <a:off x="7317559" y="1318691"/>
            <a:ext cx="11464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(</a:t>
            </a:r>
            <a:r>
              <a:rPr lang="sv-SE" i="1" dirty="0">
                <a:latin typeface="Bradley Hand Bold"/>
                <a:cs typeface="Bradley Hand Bold"/>
              </a:rPr>
              <a:t>x</a:t>
            </a:r>
            <a:r>
              <a:rPr lang="sv-SE" dirty="0">
                <a:latin typeface="Bradley Hand Bold"/>
                <a:cs typeface="Bradley Hand Bold"/>
              </a:rPr>
              <a:t> </a:t>
            </a:r>
            <a:r>
              <a:rPr lang="sv-SE" dirty="0">
                <a:cs typeface="Bradley Hand Bold"/>
              </a:rPr>
              <a:t>–</a:t>
            </a:r>
            <a:r>
              <a:rPr lang="sv-SE" dirty="0">
                <a:latin typeface="Bradley Hand Bold"/>
                <a:cs typeface="Bradley Hand Bold"/>
              </a:rPr>
              <a:t> 2) år</a:t>
            </a:r>
          </a:p>
        </p:txBody>
      </p:sp>
      <p:grpSp>
        <p:nvGrpSpPr>
          <p:cNvPr id="60" name="Grupp 59"/>
          <p:cNvGrpSpPr/>
          <p:nvPr/>
        </p:nvGrpSpPr>
        <p:grpSpPr>
          <a:xfrm>
            <a:off x="230065" y="1171112"/>
            <a:ext cx="6049824" cy="646331"/>
            <a:chOff x="82920" y="456408"/>
            <a:chExt cx="6049824" cy="646331"/>
          </a:xfrm>
        </p:grpSpPr>
        <p:sp>
          <p:nvSpPr>
            <p:cNvPr id="3" name="Rektangel 2"/>
            <p:cNvSpPr/>
            <p:nvPr/>
          </p:nvSpPr>
          <p:spPr>
            <a:xfrm>
              <a:off x="671744" y="456408"/>
              <a:ext cx="54610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/>
                <a:t>Andreas är </a:t>
              </a:r>
              <a:r>
                <a:rPr lang="sv-SE" i="1" dirty="0"/>
                <a:t>x</a:t>
              </a:r>
              <a:r>
                <a:rPr lang="sv-SE" dirty="0"/>
                <a:t> år. Hans syster Amina är 2 år yngre.</a:t>
              </a:r>
            </a:p>
            <a:p>
              <a:r>
                <a:rPr lang="sv-SE" dirty="0"/>
                <a:t>Teckna ett uttryck för hur gammal Amina är.</a:t>
              </a:r>
            </a:p>
          </p:txBody>
        </p:sp>
        <p:sp>
          <p:nvSpPr>
            <p:cNvPr id="59" name="textruta 58"/>
            <p:cNvSpPr txBox="1"/>
            <p:nvPr/>
          </p:nvSpPr>
          <p:spPr>
            <a:xfrm>
              <a:off x="82920" y="456408"/>
              <a:ext cx="3883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/>
                <a:t>1.</a:t>
              </a:r>
            </a:p>
          </p:txBody>
        </p:sp>
      </p:grpSp>
      <p:grpSp>
        <p:nvGrpSpPr>
          <p:cNvPr id="65" name="Grupp 64"/>
          <p:cNvGrpSpPr/>
          <p:nvPr/>
        </p:nvGrpSpPr>
        <p:grpSpPr>
          <a:xfrm>
            <a:off x="209654" y="2392907"/>
            <a:ext cx="6096452" cy="646331"/>
            <a:chOff x="62509" y="1678203"/>
            <a:chExt cx="6096452" cy="646331"/>
          </a:xfrm>
        </p:grpSpPr>
        <p:sp>
          <p:nvSpPr>
            <p:cNvPr id="5" name="Rektangel 4"/>
            <p:cNvSpPr/>
            <p:nvPr/>
          </p:nvSpPr>
          <p:spPr>
            <a:xfrm>
              <a:off x="691276" y="1678203"/>
              <a:ext cx="546768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/>
                <a:t>Simon är </a:t>
              </a:r>
              <a:r>
                <a:rPr lang="sv-SE" i="1" dirty="0"/>
                <a:t>y</a:t>
              </a:r>
              <a:r>
                <a:rPr lang="sv-SE" dirty="0"/>
                <a:t> år. Hans syster Julia är dubbelt så gammal. </a:t>
              </a:r>
            </a:p>
            <a:p>
              <a:r>
                <a:rPr lang="sv-SE" dirty="0"/>
                <a:t>Teckna ett uttryck för hur gammal Julia är. </a:t>
              </a:r>
            </a:p>
          </p:txBody>
        </p:sp>
        <p:sp>
          <p:nvSpPr>
            <p:cNvPr id="61" name="textruta 60"/>
            <p:cNvSpPr txBox="1"/>
            <p:nvPr/>
          </p:nvSpPr>
          <p:spPr>
            <a:xfrm>
              <a:off x="62509" y="1689190"/>
              <a:ext cx="58819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/>
                <a:t>2. a)</a:t>
              </a:r>
            </a:p>
          </p:txBody>
        </p:sp>
      </p:grpSp>
      <p:grpSp>
        <p:nvGrpSpPr>
          <p:cNvPr id="66" name="Grupp 65"/>
          <p:cNvGrpSpPr/>
          <p:nvPr/>
        </p:nvGrpSpPr>
        <p:grpSpPr>
          <a:xfrm>
            <a:off x="457697" y="3321644"/>
            <a:ext cx="4947937" cy="646331"/>
            <a:chOff x="310552" y="2606940"/>
            <a:chExt cx="4947937" cy="646331"/>
          </a:xfrm>
        </p:grpSpPr>
        <p:sp>
          <p:nvSpPr>
            <p:cNvPr id="7" name="Rektangel 6"/>
            <p:cNvSpPr/>
            <p:nvPr/>
          </p:nvSpPr>
          <p:spPr>
            <a:xfrm>
              <a:off x="686489" y="2606940"/>
              <a:ext cx="4572000" cy="64633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sv-SE" dirty="0"/>
                <a:t>Barnens mamma är 26 år äldre än Julia.</a:t>
              </a:r>
            </a:p>
            <a:p>
              <a:r>
                <a:rPr lang="sv-SE" dirty="0"/>
                <a:t>Teckna ett uttryck för mammas ålder.</a:t>
              </a:r>
            </a:p>
          </p:txBody>
        </p:sp>
        <p:sp>
          <p:nvSpPr>
            <p:cNvPr id="62" name="Rektangel 61"/>
            <p:cNvSpPr/>
            <p:nvPr/>
          </p:nvSpPr>
          <p:spPr>
            <a:xfrm>
              <a:off x="310552" y="2606940"/>
              <a:ext cx="37593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dirty="0"/>
                <a:t>b)</a:t>
              </a:r>
            </a:p>
          </p:txBody>
        </p:sp>
      </p:grpSp>
      <p:grpSp>
        <p:nvGrpSpPr>
          <p:cNvPr id="67" name="Grupp 66"/>
          <p:cNvGrpSpPr/>
          <p:nvPr/>
        </p:nvGrpSpPr>
        <p:grpSpPr>
          <a:xfrm>
            <a:off x="250224" y="4837930"/>
            <a:ext cx="5039941" cy="654005"/>
            <a:chOff x="103079" y="4123226"/>
            <a:chExt cx="5039941" cy="654005"/>
          </a:xfrm>
        </p:grpSpPr>
        <p:sp>
          <p:nvSpPr>
            <p:cNvPr id="6" name="Rektangel 5"/>
            <p:cNvSpPr/>
            <p:nvPr/>
          </p:nvSpPr>
          <p:spPr>
            <a:xfrm>
              <a:off x="651598" y="4130900"/>
              <a:ext cx="449142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/>
                <a:t> </a:t>
              </a:r>
              <a:r>
                <a:rPr lang="sv-SE" dirty="0" err="1"/>
                <a:t>Fadi</a:t>
              </a:r>
              <a:r>
                <a:rPr lang="sv-SE" dirty="0"/>
                <a:t> har </a:t>
              </a:r>
              <a:r>
                <a:rPr lang="sv-SE" i="1" dirty="0"/>
                <a:t>z</a:t>
              </a:r>
              <a:r>
                <a:rPr lang="sv-SE" dirty="0"/>
                <a:t> kr. Sofia har hälften så mycket.</a:t>
              </a:r>
            </a:p>
            <a:p>
              <a:r>
                <a:rPr lang="sv-SE" dirty="0"/>
                <a:t> Teckna ett uttryck för hur mycket Sofia har.</a:t>
              </a:r>
            </a:p>
          </p:txBody>
        </p:sp>
        <p:sp>
          <p:nvSpPr>
            <p:cNvPr id="63" name="textruta 62"/>
            <p:cNvSpPr txBox="1"/>
            <p:nvPr/>
          </p:nvSpPr>
          <p:spPr>
            <a:xfrm>
              <a:off x="103079" y="4123226"/>
              <a:ext cx="58819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/>
                <a:t>3. a)</a:t>
              </a:r>
            </a:p>
          </p:txBody>
        </p:sp>
      </p:grpSp>
      <p:grpSp>
        <p:nvGrpSpPr>
          <p:cNvPr id="68" name="Grupp 67"/>
          <p:cNvGrpSpPr/>
          <p:nvPr/>
        </p:nvGrpSpPr>
        <p:grpSpPr>
          <a:xfrm>
            <a:off x="442952" y="5736380"/>
            <a:ext cx="4847213" cy="646331"/>
            <a:chOff x="295807" y="5021676"/>
            <a:chExt cx="4847213" cy="646331"/>
          </a:xfrm>
        </p:grpSpPr>
        <p:sp>
          <p:nvSpPr>
            <p:cNvPr id="4" name="Rektangel 3"/>
            <p:cNvSpPr/>
            <p:nvPr/>
          </p:nvSpPr>
          <p:spPr>
            <a:xfrm>
              <a:off x="571020" y="5021676"/>
              <a:ext cx="4572000" cy="64633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sv-SE" dirty="0"/>
                <a:t>  Johan har 10 kr mindre än Sofia. </a:t>
              </a:r>
            </a:p>
            <a:p>
              <a:r>
                <a:rPr lang="sv-SE" dirty="0"/>
                <a:t>  Teckna ett uttryck för hur mycket Johan har.</a:t>
              </a:r>
            </a:p>
          </p:txBody>
        </p:sp>
        <p:sp>
          <p:nvSpPr>
            <p:cNvPr id="64" name="Rektangel 63"/>
            <p:cNvSpPr/>
            <p:nvPr/>
          </p:nvSpPr>
          <p:spPr>
            <a:xfrm>
              <a:off x="295807" y="5042558"/>
              <a:ext cx="37593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dirty="0"/>
                <a:t>b)</a:t>
              </a:r>
            </a:p>
          </p:txBody>
        </p:sp>
      </p:grpSp>
      <p:sp>
        <p:nvSpPr>
          <p:cNvPr id="42" name="Rektangel 41">
            <a:extLst>
              <a:ext uri="{FF2B5EF4-FFF2-40B4-BE49-F238E27FC236}">
                <a16:creationId xmlns:a16="http://schemas.microsoft.com/office/drawing/2014/main" id="{DC5E076F-BCF0-9F4E-ACD0-D329BB418E06}"/>
              </a:ext>
            </a:extLst>
          </p:cNvPr>
          <p:cNvSpPr/>
          <p:nvPr/>
        </p:nvSpPr>
        <p:spPr>
          <a:xfrm>
            <a:off x="251045" y="339277"/>
            <a:ext cx="11651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b="1" dirty="0">
                <a:solidFill>
                  <a:srgbClr val="800000"/>
                </a:solidFill>
              </a:rPr>
              <a:t>Exempel</a:t>
            </a:r>
          </a:p>
        </p:txBody>
      </p:sp>
    </p:spTree>
    <p:extLst>
      <p:ext uri="{BB962C8B-B14F-4D97-AF65-F5344CB8AC3E}">
        <p14:creationId xmlns:p14="http://schemas.microsoft.com/office/powerpoint/2010/main" val="4290533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21" grpId="0"/>
      <p:bldP spid="22" grpId="0"/>
      <p:bldP spid="45" grpId="0"/>
      <p:bldP spid="5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660400" y="1662163"/>
            <a:ext cx="51270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a) Teckna ett uttryck för vad det kostar att köpa</a:t>
            </a:r>
          </a:p>
          <a:p>
            <a:r>
              <a:rPr lang="sv-SE" i="1" dirty="0"/>
              <a:t>    x</a:t>
            </a:r>
            <a:r>
              <a:rPr lang="sv-SE" dirty="0"/>
              <a:t> tulpaner och </a:t>
            </a:r>
            <a:r>
              <a:rPr lang="sv-SE" i="1" dirty="0"/>
              <a:t>y</a:t>
            </a:r>
            <a:r>
              <a:rPr lang="sv-SE" dirty="0"/>
              <a:t> påskliljor.</a:t>
            </a:r>
          </a:p>
        </p:txBody>
      </p:sp>
      <p:sp>
        <p:nvSpPr>
          <p:cNvPr id="7" name="Rektangel 6"/>
          <p:cNvSpPr/>
          <p:nvPr/>
        </p:nvSpPr>
        <p:spPr>
          <a:xfrm>
            <a:off x="660400" y="3155403"/>
            <a:ext cx="51270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b) Förklara vad som menas med uttrycket 100 − 8</a:t>
            </a:r>
            <a:r>
              <a:rPr lang="sv-SE" i="1" dirty="0"/>
              <a:t>p</a:t>
            </a:r>
            <a:r>
              <a:rPr lang="sv-SE" dirty="0"/>
              <a:t>.</a:t>
            </a:r>
          </a:p>
        </p:txBody>
      </p:sp>
      <p:sp>
        <p:nvSpPr>
          <p:cNvPr id="9" name="textruta 8"/>
          <p:cNvSpPr txBox="1"/>
          <p:nvPr/>
        </p:nvSpPr>
        <p:spPr>
          <a:xfrm>
            <a:off x="1074026" y="2396317"/>
            <a:ext cx="1246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Kostnad: </a:t>
            </a:r>
          </a:p>
        </p:txBody>
      </p:sp>
      <p:sp>
        <p:nvSpPr>
          <p:cNvPr id="10" name="textruta 9"/>
          <p:cNvSpPr txBox="1"/>
          <p:nvPr/>
        </p:nvSpPr>
        <p:spPr>
          <a:xfrm>
            <a:off x="2120466" y="2398636"/>
            <a:ext cx="1551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(10x</a:t>
            </a:r>
            <a:r>
              <a:rPr lang="de-DE" dirty="0"/>
              <a:t> + </a:t>
            </a:r>
            <a:r>
              <a:rPr lang="de-DE" dirty="0">
                <a:latin typeface="Bradley Hand Bold"/>
                <a:cs typeface="Bradley Hand Bold"/>
              </a:rPr>
              <a:t>8</a:t>
            </a:r>
            <a:r>
              <a:rPr lang="de-DE" i="1" dirty="0">
                <a:latin typeface="Bradley Hand Bold"/>
                <a:cs typeface="Bradley Hand Bold"/>
              </a:rPr>
              <a:t>y</a:t>
            </a:r>
            <a:r>
              <a:rPr lang="sv-SE" dirty="0">
                <a:latin typeface="Bradley Hand Bold"/>
                <a:cs typeface="Bradley Hand Bold"/>
              </a:rPr>
              <a:t>) kr</a:t>
            </a:r>
          </a:p>
        </p:txBody>
      </p:sp>
      <p:sp>
        <p:nvSpPr>
          <p:cNvPr id="11" name="textruta 10"/>
          <p:cNvSpPr txBox="1"/>
          <p:nvPr/>
        </p:nvSpPr>
        <p:spPr>
          <a:xfrm>
            <a:off x="1074026" y="3632527"/>
            <a:ext cx="1455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u="sng" dirty="0">
                <a:latin typeface="Bradley Hand Bold"/>
                <a:cs typeface="Bradley Hand Bold"/>
              </a:rPr>
              <a:t>Svar</a:t>
            </a:r>
            <a:r>
              <a:rPr lang="sv-SE" dirty="0">
                <a:latin typeface="Bradley Hand Bold"/>
                <a:cs typeface="Bradley Hand Bold"/>
              </a:rPr>
              <a:t>: </a:t>
            </a:r>
          </a:p>
        </p:txBody>
      </p:sp>
      <p:sp>
        <p:nvSpPr>
          <p:cNvPr id="12" name="textruta 11"/>
          <p:cNvSpPr txBox="1"/>
          <p:nvPr/>
        </p:nvSpPr>
        <p:spPr>
          <a:xfrm>
            <a:off x="1742214" y="3660872"/>
            <a:ext cx="56359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Det betyder hur mycket man får tillbaka om man  köper </a:t>
            </a:r>
            <a:r>
              <a:rPr lang="sv-SE" i="1" dirty="0">
                <a:latin typeface="Bradley Hand Bold"/>
                <a:cs typeface="Bradley Hand Bold"/>
              </a:rPr>
              <a:t>p</a:t>
            </a:r>
            <a:r>
              <a:rPr lang="sv-SE" dirty="0">
                <a:latin typeface="Bradley Hand Bold"/>
                <a:cs typeface="Bradley Hand Bold"/>
              </a:rPr>
              <a:t> stycken påskliljor och betalar med en 100-lapp. </a:t>
            </a:r>
          </a:p>
        </p:txBody>
      </p:sp>
      <p:grpSp>
        <p:nvGrpSpPr>
          <p:cNvPr id="6" name="Grupp 5"/>
          <p:cNvGrpSpPr/>
          <p:nvPr/>
        </p:nvGrpSpPr>
        <p:grpSpPr>
          <a:xfrm>
            <a:off x="373675" y="741989"/>
            <a:ext cx="8540902" cy="2415401"/>
            <a:chOff x="373675" y="741989"/>
            <a:chExt cx="8540902" cy="2415401"/>
          </a:xfrm>
        </p:grpSpPr>
        <p:grpSp>
          <p:nvGrpSpPr>
            <p:cNvPr id="8" name="Grupp 7"/>
            <p:cNvGrpSpPr/>
            <p:nvPr/>
          </p:nvGrpSpPr>
          <p:grpSpPr>
            <a:xfrm>
              <a:off x="660400" y="741989"/>
              <a:ext cx="8254177" cy="2415401"/>
              <a:chOff x="660400" y="741989"/>
              <a:chExt cx="8254177" cy="2415401"/>
            </a:xfrm>
          </p:grpSpPr>
          <p:sp>
            <p:nvSpPr>
              <p:cNvPr id="3" name="Rektangel 2"/>
              <p:cNvSpPr/>
              <p:nvPr/>
            </p:nvSpPr>
            <p:spPr>
              <a:xfrm>
                <a:off x="660400" y="1098372"/>
                <a:ext cx="579120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dirty="0"/>
                  <a:t>En tulpan kostar 10  kr och en påsklilja kostar 8 kr.</a:t>
                </a:r>
              </a:p>
            </p:txBody>
          </p:sp>
          <p:pic>
            <p:nvPicPr>
              <p:cNvPr id="5" name="Bildobjekt 4"/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artisticPaintBrush trans="20000" brushSize="5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6853434" y="741989"/>
                <a:ext cx="2061143" cy="2415401"/>
              </a:xfrm>
              <a:prstGeom prst="rect">
                <a:avLst/>
              </a:prstGeom>
            </p:spPr>
          </p:pic>
        </p:grpSp>
        <p:sp>
          <p:nvSpPr>
            <p:cNvPr id="13" name="textruta 12"/>
            <p:cNvSpPr txBox="1"/>
            <p:nvPr/>
          </p:nvSpPr>
          <p:spPr>
            <a:xfrm>
              <a:off x="373675" y="1079171"/>
              <a:ext cx="3883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/>
                <a:t>1.</a:t>
              </a:r>
            </a:p>
          </p:txBody>
        </p:sp>
      </p:grpSp>
      <p:grpSp>
        <p:nvGrpSpPr>
          <p:cNvPr id="15" name="Grupp 14"/>
          <p:cNvGrpSpPr/>
          <p:nvPr/>
        </p:nvGrpSpPr>
        <p:grpSpPr>
          <a:xfrm>
            <a:off x="334353" y="4667980"/>
            <a:ext cx="6077925" cy="651357"/>
            <a:chOff x="373675" y="4667980"/>
            <a:chExt cx="6077925" cy="651357"/>
          </a:xfrm>
        </p:grpSpPr>
        <p:sp>
          <p:nvSpPr>
            <p:cNvPr id="4" name="Rektangel 3"/>
            <p:cNvSpPr/>
            <p:nvPr/>
          </p:nvSpPr>
          <p:spPr>
            <a:xfrm>
              <a:off x="762000" y="4673006"/>
              <a:ext cx="56896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/>
                <a:t>Summan av två tal är 50. Vi kallar det ena talet för </a:t>
              </a:r>
              <a:r>
                <a:rPr lang="sv-SE" i="1" dirty="0"/>
                <a:t>z</a:t>
              </a:r>
              <a:r>
                <a:rPr lang="sv-SE" dirty="0"/>
                <a:t>.</a:t>
              </a:r>
            </a:p>
            <a:p>
              <a:r>
                <a:rPr lang="sv-SE" dirty="0"/>
                <a:t>Teckna ett uttryck för det andra talet.</a:t>
              </a:r>
            </a:p>
          </p:txBody>
        </p:sp>
        <p:sp>
          <p:nvSpPr>
            <p:cNvPr id="14" name="textruta 13"/>
            <p:cNvSpPr txBox="1"/>
            <p:nvPr/>
          </p:nvSpPr>
          <p:spPr>
            <a:xfrm>
              <a:off x="373675" y="4667980"/>
              <a:ext cx="3883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/>
                <a:t>2.</a:t>
              </a:r>
            </a:p>
          </p:txBody>
        </p:sp>
      </p:grpSp>
      <p:sp>
        <p:nvSpPr>
          <p:cNvPr id="16" name="textruta 15"/>
          <p:cNvSpPr txBox="1"/>
          <p:nvPr/>
        </p:nvSpPr>
        <p:spPr>
          <a:xfrm>
            <a:off x="1119177" y="5456184"/>
            <a:ext cx="1246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Tal 2: </a:t>
            </a:r>
          </a:p>
        </p:txBody>
      </p:sp>
      <p:sp>
        <p:nvSpPr>
          <p:cNvPr id="17" name="textruta 16"/>
          <p:cNvSpPr txBox="1"/>
          <p:nvPr/>
        </p:nvSpPr>
        <p:spPr>
          <a:xfrm>
            <a:off x="1821992" y="5437683"/>
            <a:ext cx="1551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(50 - </a:t>
            </a:r>
            <a:r>
              <a:rPr lang="de-DE" i="1" dirty="0" err="1">
                <a:latin typeface="Bradley Hand Bold"/>
                <a:cs typeface="Bradley Hand Bold"/>
              </a:rPr>
              <a:t>z</a:t>
            </a:r>
            <a:r>
              <a:rPr lang="sv-SE" dirty="0">
                <a:latin typeface="Bradley Hand Bold"/>
                <a:cs typeface="Bradley Hand Bold"/>
              </a:rPr>
              <a:t>) </a:t>
            </a: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5B84E21A-2A47-E040-A416-963D14F64D86}"/>
              </a:ext>
            </a:extLst>
          </p:cNvPr>
          <p:cNvSpPr/>
          <p:nvPr/>
        </p:nvSpPr>
        <p:spPr>
          <a:xfrm>
            <a:off x="373675" y="324182"/>
            <a:ext cx="11651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b="1" dirty="0">
                <a:solidFill>
                  <a:srgbClr val="800000"/>
                </a:solidFill>
              </a:rPr>
              <a:t>Exempel</a:t>
            </a:r>
          </a:p>
        </p:txBody>
      </p:sp>
    </p:spTree>
    <p:extLst>
      <p:ext uri="{BB962C8B-B14F-4D97-AF65-F5344CB8AC3E}">
        <p14:creationId xmlns:p14="http://schemas.microsoft.com/office/powerpoint/2010/main" val="3530837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9" grpId="0"/>
      <p:bldP spid="10" grpId="0"/>
      <p:bldP spid="11" grpId="0"/>
      <p:bldP spid="12" grpId="0"/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4730057" y="1132775"/>
            <a:ext cx="41396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i="1" dirty="0">
                <a:solidFill>
                  <a:srgbClr val="9F0002"/>
                </a:solidFill>
              </a:rPr>
              <a:t>Differensen</a:t>
            </a:r>
            <a:r>
              <a:rPr lang="sv-SE" b="1" i="1" dirty="0">
                <a:solidFill>
                  <a:srgbClr val="9F0002"/>
                </a:solidFill>
              </a:rPr>
              <a:t> </a:t>
            </a:r>
            <a:r>
              <a:rPr lang="sv-SE" dirty="0"/>
              <a:t>mellan två tal i talföljden är </a:t>
            </a:r>
            <a:r>
              <a:rPr lang="sv-SE" b="1" dirty="0">
                <a:solidFill>
                  <a:srgbClr val="9F0002"/>
                </a:solidFill>
              </a:rPr>
              <a:t>4</a:t>
            </a:r>
            <a:r>
              <a:rPr lang="sv-SE" dirty="0"/>
              <a:t>.</a:t>
            </a:r>
          </a:p>
        </p:txBody>
      </p:sp>
      <p:sp>
        <p:nvSpPr>
          <p:cNvPr id="5" name="Rektangel 4"/>
          <p:cNvSpPr/>
          <p:nvPr/>
        </p:nvSpPr>
        <p:spPr>
          <a:xfrm>
            <a:off x="572478" y="1015090"/>
            <a:ext cx="74551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b="1" dirty="0">
                <a:solidFill>
                  <a:srgbClr val="7030A0"/>
                </a:solidFill>
              </a:rPr>
              <a:t>4, 8, 12… </a:t>
            </a:r>
            <a:r>
              <a:rPr lang="sv-SE" dirty="0"/>
              <a:t>är ett exempel på en </a:t>
            </a:r>
            <a:r>
              <a:rPr lang="sv-SE" i="1" dirty="0">
                <a:solidFill>
                  <a:srgbClr val="7030A0"/>
                </a:solidFill>
              </a:rPr>
              <a:t>talföljd</a:t>
            </a:r>
            <a:r>
              <a:rPr lang="sv-SE" i="1" dirty="0"/>
              <a:t>.</a:t>
            </a:r>
          </a:p>
        </p:txBody>
      </p:sp>
      <p:sp>
        <p:nvSpPr>
          <p:cNvPr id="6" name="Rektangel 5"/>
          <p:cNvSpPr/>
          <p:nvPr/>
        </p:nvSpPr>
        <p:spPr>
          <a:xfrm>
            <a:off x="975801" y="1463941"/>
            <a:ext cx="66484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Vilket tal som helst i talföljden, </a:t>
            </a:r>
            <a:r>
              <a:rPr lang="sv-SE" b="1" i="1" dirty="0">
                <a:solidFill>
                  <a:srgbClr val="00B050"/>
                </a:solidFill>
              </a:rPr>
              <a:t>talet n</a:t>
            </a:r>
            <a:r>
              <a:rPr lang="sv-SE" dirty="0"/>
              <a:t>, kan tecknas med uttrycket </a:t>
            </a:r>
            <a:r>
              <a:rPr lang="sv-SE" b="1" dirty="0">
                <a:solidFill>
                  <a:srgbClr val="9F0002"/>
                </a:solidFill>
              </a:rPr>
              <a:t>4</a:t>
            </a:r>
            <a:r>
              <a:rPr lang="sv-SE" b="1" i="1" dirty="0">
                <a:solidFill>
                  <a:srgbClr val="00B050"/>
                </a:solidFill>
              </a:rPr>
              <a:t>n</a:t>
            </a:r>
            <a:r>
              <a:rPr lang="sv-SE" dirty="0"/>
              <a:t>.</a:t>
            </a:r>
          </a:p>
        </p:txBody>
      </p:sp>
      <p:sp>
        <p:nvSpPr>
          <p:cNvPr id="7" name="Rektangel 6"/>
          <p:cNvSpPr/>
          <p:nvPr/>
        </p:nvSpPr>
        <p:spPr>
          <a:xfrm>
            <a:off x="1366385" y="1817310"/>
            <a:ext cx="59210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Om </a:t>
            </a:r>
            <a:r>
              <a:rPr lang="sv-SE" i="1" dirty="0">
                <a:solidFill>
                  <a:srgbClr val="00B050"/>
                </a:solidFill>
              </a:rPr>
              <a:t>n</a:t>
            </a:r>
            <a:r>
              <a:rPr lang="sv-SE" dirty="0"/>
              <a:t> = 1 får vi </a:t>
            </a:r>
            <a:r>
              <a:rPr lang="sv-SE" dirty="0">
                <a:solidFill>
                  <a:srgbClr val="9F0002"/>
                </a:solidFill>
              </a:rPr>
              <a:t>4</a:t>
            </a:r>
            <a:r>
              <a:rPr lang="sv-SE" dirty="0"/>
              <a:t> · 1 = 4, om</a:t>
            </a:r>
            <a:r>
              <a:rPr lang="sv-SE" i="1" dirty="0"/>
              <a:t> </a:t>
            </a:r>
            <a:r>
              <a:rPr lang="sv-SE" i="1" dirty="0">
                <a:solidFill>
                  <a:srgbClr val="00B050"/>
                </a:solidFill>
              </a:rPr>
              <a:t>n</a:t>
            </a:r>
            <a:r>
              <a:rPr lang="sv-SE" i="1" dirty="0"/>
              <a:t> </a:t>
            </a:r>
            <a:r>
              <a:rPr lang="sv-SE" dirty="0"/>
              <a:t>= 2 får vi </a:t>
            </a:r>
            <a:r>
              <a:rPr lang="sv-SE" dirty="0">
                <a:solidFill>
                  <a:srgbClr val="9F0002"/>
                </a:solidFill>
              </a:rPr>
              <a:t>4</a:t>
            </a:r>
            <a:r>
              <a:rPr lang="sv-SE" dirty="0"/>
              <a:t> · 2 = 8 och så vidare.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CCA92127-7FF2-864C-990B-EA520189379E}"/>
              </a:ext>
            </a:extLst>
          </p:cNvPr>
          <p:cNvSpPr/>
          <p:nvPr/>
        </p:nvSpPr>
        <p:spPr>
          <a:xfrm>
            <a:off x="4147516" y="382302"/>
            <a:ext cx="10907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b="1" dirty="0">
                <a:solidFill>
                  <a:srgbClr val="800000"/>
                </a:solidFill>
              </a:rPr>
              <a:t>Mönster</a:t>
            </a:r>
            <a:endParaRPr lang="sv-SE" sz="2000" dirty="0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9B854BEE-659B-5242-9420-CF40CAA26D22}"/>
              </a:ext>
            </a:extLst>
          </p:cNvPr>
          <p:cNvSpPr/>
          <p:nvPr/>
        </p:nvSpPr>
        <p:spPr>
          <a:xfrm>
            <a:off x="392033" y="2304227"/>
            <a:ext cx="52187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b="1" dirty="0">
                <a:solidFill>
                  <a:srgbClr val="7030A0"/>
                </a:solidFill>
              </a:rPr>
              <a:t>6, 10, 14… </a:t>
            </a:r>
            <a:r>
              <a:rPr lang="sv-SE" dirty="0"/>
              <a:t>är ett annat exempel på en </a:t>
            </a:r>
            <a:r>
              <a:rPr lang="sv-SE" i="1" dirty="0"/>
              <a:t>talföljd</a:t>
            </a:r>
            <a:r>
              <a:rPr lang="sv-SE" dirty="0"/>
              <a:t>. </a:t>
            </a:r>
            <a:endParaRPr lang="sv-SE" i="1" dirty="0"/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4E6D3662-F652-AC49-859E-90A42D991CF7}"/>
              </a:ext>
            </a:extLst>
          </p:cNvPr>
          <p:cNvSpPr/>
          <p:nvPr/>
        </p:nvSpPr>
        <p:spPr>
          <a:xfrm>
            <a:off x="5301490" y="2424241"/>
            <a:ext cx="41396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Även denna talföljd har  differensen </a:t>
            </a:r>
            <a:r>
              <a:rPr lang="sv-SE" b="1" dirty="0">
                <a:solidFill>
                  <a:srgbClr val="9F0002"/>
                </a:solidFill>
              </a:rPr>
              <a:t>4</a:t>
            </a:r>
            <a:r>
              <a:rPr lang="sv-SE" dirty="0"/>
              <a:t>.</a:t>
            </a: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69BE3F9F-EE7B-8940-85EF-CA450CDD37F3}"/>
              </a:ext>
            </a:extLst>
          </p:cNvPr>
          <p:cNvSpPr/>
          <p:nvPr/>
        </p:nvSpPr>
        <p:spPr>
          <a:xfrm>
            <a:off x="392033" y="2772084"/>
            <a:ext cx="84777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Men om vi försöker få fram första talet i talföljden genom att beräkna 4 · 1 = 4, så märker vi att det inte stämmer. Vi måste </a:t>
            </a:r>
            <a:r>
              <a:rPr lang="sv-SE" dirty="0">
                <a:solidFill>
                  <a:srgbClr val="0070C0"/>
                </a:solidFill>
              </a:rPr>
              <a:t>addera med 2 </a:t>
            </a:r>
            <a:r>
              <a:rPr lang="sv-SE" dirty="0"/>
              <a:t>för att få det första talet.</a:t>
            </a:r>
          </a:p>
        </p:txBody>
      </p:sp>
      <p:grpSp>
        <p:nvGrpSpPr>
          <p:cNvPr id="30" name="Grupp 29">
            <a:extLst>
              <a:ext uri="{FF2B5EF4-FFF2-40B4-BE49-F238E27FC236}">
                <a16:creationId xmlns:a16="http://schemas.microsoft.com/office/drawing/2014/main" id="{0C6CAC5C-9F14-AA45-AC6D-ED018FDF6F51}"/>
              </a:ext>
            </a:extLst>
          </p:cNvPr>
          <p:cNvGrpSpPr/>
          <p:nvPr/>
        </p:nvGrpSpPr>
        <p:grpSpPr>
          <a:xfrm>
            <a:off x="3178093" y="4463761"/>
            <a:ext cx="1633844" cy="2216392"/>
            <a:chOff x="5097593" y="4499568"/>
            <a:chExt cx="1633844" cy="2216392"/>
          </a:xfrm>
        </p:grpSpPr>
        <p:pic>
          <p:nvPicPr>
            <p:cNvPr id="15" name="Bildobjekt 14">
              <a:extLst>
                <a:ext uri="{FF2B5EF4-FFF2-40B4-BE49-F238E27FC236}">
                  <a16:creationId xmlns:a16="http://schemas.microsoft.com/office/drawing/2014/main" id="{74DAF34F-375E-F845-AE0D-423A7E8BEE6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24281"/>
            <a:stretch/>
          </p:blipFill>
          <p:spPr>
            <a:xfrm>
              <a:off x="5097593" y="4499568"/>
              <a:ext cx="1633843" cy="2216392"/>
            </a:xfrm>
            <a:prstGeom prst="rect">
              <a:avLst/>
            </a:prstGeom>
          </p:spPr>
        </p:pic>
        <p:sp>
          <p:nvSpPr>
            <p:cNvPr id="27" name="Rektangel 26">
              <a:extLst>
                <a:ext uri="{FF2B5EF4-FFF2-40B4-BE49-F238E27FC236}">
                  <a16:creationId xmlns:a16="http://schemas.microsoft.com/office/drawing/2014/main" id="{10E0E255-4719-924D-887E-A0CAA670F1B7}"/>
                </a:ext>
              </a:extLst>
            </p:cNvPr>
            <p:cNvSpPr/>
            <p:nvPr/>
          </p:nvSpPr>
          <p:spPr>
            <a:xfrm>
              <a:off x="5097593" y="4502799"/>
              <a:ext cx="1633844" cy="338540"/>
            </a:xfrm>
            <a:prstGeom prst="rect">
              <a:avLst/>
            </a:prstGeom>
            <a:solidFill>
              <a:srgbClr val="9BB4E3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sv-SE" dirty="0">
                  <a:solidFill>
                    <a:schemeClr val="bg1"/>
                  </a:solidFill>
                </a:rPr>
                <a:t>Uttryck</a:t>
              </a:r>
            </a:p>
          </p:txBody>
        </p:sp>
      </p:grpSp>
      <p:grpSp>
        <p:nvGrpSpPr>
          <p:cNvPr id="29" name="Grupp 28">
            <a:extLst>
              <a:ext uri="{FF2B5EF4-FFF2-40B4-BE49-F238E27FC236}">
                <a16:creationId xmlns:a16="http://schemas.microsoft.com/office/drawing/2014/main" id="{4E5D04BD-D0AE-E343-910D-CD01974A5BAE}"/>
              </a:ext>
            </a:extLst>
          </p:cNvPr>
          <p:cNvGrpSpPr/>
          <p:nvPr/>
        </p:nvGrpSpPr>
        <p:grpSpPr>
          <a:xfrm>
            <a:off x="834871" y="4455665"/>
            <a:ext cx="2309924" cy="2232584"/>
            <a:chOff x="2119385" y="4491472"/>
            <a:chExt cx="2309924" cy="2232584"/>
          </a:xfrm>
        </p:grpSpPr>
        <p:pic>
          <p:nvPicPr>
            <p:cNvPr id="11" name="Bildobjekt 10">
              <a:extLst>
                <a:ext uri="{FF2B5EF4-FFF2-40B4-BE49-F238E27FC236}">
                  <a16:creationId xmlns:a16="http://schemas.microsoft.com/office/drawing/2014/main" id="{EA2432A0-7911-3A4F-8EA3-D4EA6AB3FC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22439"/>
            <a:stretch/>
          </p:blipFill>
          <p:spPr>
            <a:xfrm>
              <a:off x="2119386" y="4491472"/>
              <a:ext cx="2309923" cy="2232584"/>
            </a:xfrm>
            <a:prstGeom prst="rect">
              <a:avLst/>
            </a:prstGeom>
          </p:spPr>
        </p:pic>
        <p:sp>
          <p:nvSpPr>
            <p:cNvPr id="25" name="Rektangel 24">
              <a:extLst>
                <a:ext uri="{FF2B5EF4-FFF2-40B4-BE49-F238E27FC236}">
                  <a16:creationId xmlns:a16="http://schemas.microsoft.com/office/drawing/2014/main" id="{A4B4E960-CC81-3646-AF33-5E79D6BD7762}"/>
                </a:ext>
              </a:extLst>
            </p:cNvPr>
            <p:cNvSpPr/>
            <p:nvPr/>
          </p:nvSpPr>
          <p:spPr>
            <a:xfrm>
              <a:off x="3102464" y="4502799"/>
              <a:ext cx="1326845" cy="338540"/>
            </a:xfrm>
            <a:prstGeom prst="rect">
              <a:avLst/>
            </a:prstGeom>
            <a:solidFill>
              <a:srgbClr val="9BB4E3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sv-SE" dirty="0">
                  <a:solidFill>
                    <a:schemeClr val="bg1"/>
                  </a:solidFill>
                </a:rPr>
                <a:t>Uttryck</a:t>
              </a:r>
            </a:p>
          </p:txBody>
        </p:sp>
        <p:sp>
          <p:nvSpPr>
            <p:cNvPr id="28" name="Rektangel 27">
              <a:extLst>
                <a:ext uri="{FF2B5EF4-FFF2-40B4-BE49-F238E27FC236}">
                  <a16:creationId xmlns:a16="http://schemas.microsoft.com/office/drawing/2014/main" id="{F0930D1F-A46F-4F45-AA04-BC1885AE07B6}"/>
                </a:ext>
              </a:extLst>
            </p:cNvPr>
            <p:cNvSpPr/>
            <p:nvPr/>
          </p:nvSpPr>
          <p:spPr>
            <a:xfrm>
              <a:off x="2119385" y="4502799"/>
              <a:ext cx="949781" cy="338540"/>
            </a:xfrm>
            <a:prstGeom prst="rect">
              <a:avLst/>
            </a:prstGeom>
            <a:solidFill>
              <a:srgbClr val="9BB4E3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sv-SE" dirty="0">
                  <a:solidFill>
                    <a:schemeClr val="bg1"/>
                  </a:solidFill>
                </a:rPr>
                <a:t>Tal nr</a:t>
              </a:r>
            </a:p>
          </p:txBody>
        </p:sp>
      </p:grpSp>
      <p:sp>
        <p:nvSpPr>
          <p:cNvPr id="31" name="Rektangel 30">
            <a:extLst>
              <a:ext uri="{FF2B5EF4-FFF2-40B4-BE49-F238E27FC236}">
                <a16:creationId xmlns:a16="http://schemas.microsoft.com/office/drawing/2014/main" id="{92668CE5-186C-9A4F-8DF7-2C1B6C8631B4}"/>
              </a:ext>
            </a:extLst>
          </p:cNvPr>
          <p:cNvSpPr/>
          <p:nvPr/>
        </p:nvSpPr>
        <p:spPr>
          <a:xfrm>
            <a:off x="392033" y="3408698"/>
            <a:ext cx="8297261" cy="369332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sv-SE" dirty="0"/>
              <a:t>Vilket tal som helst, talet </a:t>
            </a:r>
            <a:r>
              <a:rPr lang="sv-SE" i="1" dirty="0">
                <a:solidFill>
                  <a:srgbClr val="00B050"/>
                </a:solidFill>
              </a:rPr>
              <a:t>n</a:t>
            </a:r>
            <a:r>
              <a:rPr lang="sv-SE" dirty="0"/>
              <a:t>, i den andra talföljden, kan tecknas med uttrycket </a:t>
            </a:r>
            <a:r>
              <a:rPr lang="sv-SE" dirty="0">
                <a:solidFill>
                  <a:srgbClr val="9F0002"/>
                </a:solidFill>
              </a:rPr>
              <a:t>4</a:t>
            </a:r>
            <a:r>
              <a:rPr lang="sv-SE" i="1" dirty="0">
                <a:solidFill>
                  <a:srgbClr val="00B050"/>
                </a:solidFill>
              </a:rPr>
              <a:t>n</a:t>
            </a:r>
            <a:r>
              <a:rPr lang="sv-SE" dirty="0"/>
              <a:t> + </a:t>
            </a:r>
            <a:r>
              <a:rPr lang="sv-SE" dirty="0">
                <a:solidFill>
                  <a:srgbClr val="00B0F0"/>
                </a:solidFill>
              </a:rPr>
              <a:t>2</a:t>
            </a:r>
            <a:r>
              <a:rPr lang="sv-SE" dirty="0"/>
              <a:t>.</a:t>
            </a:r>
          </a:p>
        </p:txBody>
      </p:sp>
      <p:sp>
        <p:nvSpPr>
          <p:cNvPr id="32" name="Rektangel 31">
            <a:extLst>
              <a:ext uri="{FF2B5EF4-FFF2-40B4-BE49-F238E27FC236}">
                <a16:creationId xmlns:a16="http://schemas.microsoft.com/office/drawing/2014/main" id="{A387D481-9A6A-BC4A-9D55-400D4C0B903F}"/>
              </a:ext>
            </a:extLst>
          </p:cNvPr>
          <p:cNvSpPr/>
          <p:nvPr/>
        </p:nvSpPr>
        <p:spPr>
          <a:xfrm>
            <a:off x="1702111" y="3801727"/>
            <a:ext cx="6475535" cy="369332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sv-SE" dirty="0">
                <a:solidFill>
                  <a:srgbClr val="9F0002"/>
                </a:solidFill>
              </a:rPr>
              <a:t>4</a:t>
            </a:r>
            <a:r>
              <a:rPr lang="sv-SE" i="1" dirty="0">
                <a:solidFill>
                  <a:srgbClr val="00B050"/>
                </a:solidFill>
              </a:rPr>
              <a:t>n</a:t>
            </a:r>
            <a:r>
              <a:rPr lang="sv-SE" dirty="0"/>
              <a:t> är uttryckets </a:t>
            </a:r>
            <a:r>
              <a:rPr lang="sv-SE" b="1" i="1" dirty="0">
                <a:solidFill>
                  <a:srgbClr val="7030A0"/>
                </a:solidFill>
              </a:rPr>
              <a:t>variabelterm</a:t>
            </a:r>
            <a:r>
              <a:rPr lang="sv-SE" dirty="0"/>
              <a:t> och talet </a:t>
            </a:r>
            <a:r>
              <a:rPr lang="sv-SE" dirty="0">
                <a:solidFill>
                  <a:srgbClr val="00B0F0"/>
                </a:solidFill>
              </a:rPr>
              <a:t>2</a:t>
            </a:r>
            <a:r>
              <a:rPr lang="sv-SE" dirty="0"/>
              <a:t> är uttryckets </a:t>
            </a:r>
            <a:r>
              <a:rPr lang="sv-SE" b="1" i="1" dirty="0">
                <a:solidFill>
                  <a:srgbClr val="7030A0"/>
                </a:solidFill>
              </a:rPr>
              <a:t>sifferterm</a:t>
            </a:r>
            <a:r>
              <a:rPr lang="sv-SE" dirty="0"/>
              <a:t>. </a:t>
            </a:r>
          </a:p>
        </p:txBody>
      </p:sp>
      <p:sp>
        <p:nvSpPr>
          <p:cNvPr id="33" name="Rektangel 32">
            <a:extLst>
              <a:ext uri="{FF2B5EF4-FFF2-40B4-BE49-F238E27FC236}">
                <a16:creationId xmlns:a16="http://schemas.microsoft.com/office/drawing/2014/main" id="{EACC07E9-787B-5F42-A6E3-BB7C81A034C7}"/>
              </a:ext>
            </a:extLst>
          </p:cNvPr>
          <p:cNvSpPr/>
          <p:nvPr/>
        </p:nvSpPr>
        <p:spPr>
          <a:xfrm>
            <a:off x="6213764" y="5112328"/>
            <a:ext cx="1306615" cy="706582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2800" dirty="0"/>
              <a:t>4</a:t>
            </a:r>
            <a:r>
              <a:rPr lang="sv-SE" sz="2800" i="1" dirty="0"/>
              <a:t>n </a:t>
            </a:r>
            <a:r>
              <a:rPr lang="sv-SE" sz="2800" dirty="0"/>
              <a:t>+ 2</a:t>
            </a:r>
          </a:p>
        </p:txBody>
      </p:sp>
      <p:grpSp>
        <p:nvGrpSpPr>
          <p:cNvPr id="46" name="Grupp 45">
            <a:extLst>
              <a:ext uri="{FF2B5EF4-FFF2-40B4-BE49-F238E27FC236}">
                <a16:creationId xmlns:a16="http://schemas.microsoft.com/office/drawing/2014/main" id="{45156D22-A9D8-6F44-989C-354C0E482F96}"/>
              </a:ext>
            </a:extLst>
          </p:cNvPr>
          <p:cNvGrpSpPr/>
          <p:nvPr/>
        </p:nvGrpSpPr>
        <p:grpSpPr>
          <a:xfrm>
            <a:off x="5782945" y="5644076"/>
            <a:ext cx="1153392" cy="864816"/>
            <a:chOff x="5646506" y="3947673"/>
            <a:chExt cx="1153392" cy="864816"/>
          </a:xfrm>
        </p:grpSpPr>
        <p:sp>
          <p:nvSpPr>
            <p:cNvPr id="34" name="Rektangel 33">
              <a:extLst>
                <a:ext uri="{FF2B5EF4-FFF2-40B4-BE49-F238E27FC236}">
                  <a16:creationId xmlns:a16="http://schemas.microsoft.com/office/drawing/2014/main" id="{B283BA86-CD7E-2A40-BB17-5EF1215631AA}"/>
                </a:ext>
              </a:extLst>
            </p:cNvPr>
            <p:cNvSpPr/>
            <p:nvPr/>
          </p:nvSpPr>
          <p:spPr>
            <a:xfrm>
              <a:off x="5646506" y="4482950"/>
              <a:ext cx="1153392" cy="329539"/>
            </a:xfrm>
            <a:prstGeom prst="rect">
              <a:avLst/>
            </a:prstGeom>
            <a:ln>
              <a:solidFill>
                <a:srgbClr val="7030A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sv-SE" sz="1400" i="1" dirty="0"/>
                <a:t>Variabelterm</a:t>
              </a:r>
            </a:p>
          </p:txBody>
        </p:sp>
        <p:cxnSp>
          <p:nvCxnSpPr>
            <p:cNvPr id="37" name="Rak pil 36">
              <a:extLst>
                <a:ext uri="{FF2B5EF4-FFF2-40B4-BE49-F238E27FC236}">
                  <a16:creationId xmlns:a16="http://schemas.microsoft.com/office/drawing/2014/main" id="{C4B333C1-DB49-EC47-97DB-AE91D72EA24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79121" y="3947673"/>
              <a:ext cx="274296" cy="539971"/>
            </a:xfrm>
            <a:prstGeom prst="straightConnector1">
              <a:avLst/>
            </a:prstGeom>
            <a:ln w="19050">
              <a:solidFill>
                <a:srgbClr val="7030A0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47" name="Grupp 46">
            <a:extLst>
              <a:ext uri="{FF2B5EF4-FFF2-40B4-BE49-F238E27FC236}">
                <a16:creationId xmlns:a16="http://schemas.microsoft.com/office/drawing/2014/main" id="{D303C1F0-9144-4843-AB62-2A8C9E4154B2}"/>
              </a:ext>
            </a:extLst>
          </p:cNvPr>
          <p:cNvGrpSpPr/>
          <p:nvPr/>
        </p:nvGrpSpPr>
        <p:grpSpPr>
          <a:xfrm>
            <a:off x="7261793" y="5604387"/>
            <a:ext cx="915853" cy="904505"/>
            <a:chOff x="7166263" y="3927672"/>
            <a:chExt cx="915853" cy="904505"/>
          </a:xfrm>
        </p:grpSpPr>
        <p:sp>
          <p:nvSpPr>
            <p:cNvPr id="35" name="Rektangel 34">
              <a:extLst>
                <a:ext uri="{FF2B5EF4-FFF2-40B4-BE49-F238E27FC236}">
                  <a16:creationId xmlns:a16="http://schemas.microsoft.com/office/drawing/2014/main" id="{24930901-AB3D-2D48-AA43-3E92B91A3F1B}"/>
                </a:ext>
              </a:extLst>
            </p:cNvPr>
            <p:cNvSpPr/>
            <p:nvPr/>
          </p:nvSpPr>
          <p:spPr>
            <a:xfrm>
              <a:off x="7166263" y="4502638"/>
              <a:ext cx="915853" cy="329539"/>
            </a:xfrm>
            <a:prstGeom prst="rect">
              <a:avLst/>
            </a:prstGeom>
            <a:ln>
              <a:solidFill>
                <a:srgbClr val="00B0F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sv-SE" sz="1400" i="1" dirty="0"/>
                <a:t>Sifferterm</a:t>
              </a:r>
            </a:p>
          </p:txBody>
        </p:sp>
        <p:cxnSp>
          <p:nvCxnSpPr>
            <p:cNvPr id="40" name="Rak pil 39">
              <a:extLst>
                <a:ext uri="{FF2B5EF4-FFF2-40B4-BE49-F238E27FC236}">
                  <a16:creationId xmlns:a16="http://schemas.microsoft.com/office/drawing/2014/main" id="{6CEA7245-84A8-764F-B683-6E97D8BBD7D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166263" y="3927672"/>
              <a:ext cx="413901" cy="574487"/>
            </a:xfrm>
            <a:prstGeom prst="straightConnector1">
              <a:avLst/>
            </a:prstGeom>
            <a:ln w="19050">
              <a:solidFill>
                <a:srgbClr val="00B0F0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48" name="Grupp 47">
            <a:extLst>
              <a:ext uri="{FF2B5EF4-FFF2-40B4-BE49-F238E27FC236}">
                <a16:creationId xmlns:a16="http://schemas.microsoft.com/office/drawing/2014/main" id="{E667E957-77D5-2D49-9F43-AE84AB4BE809}"/>
              </a:ext>
            </a:extLst>
          </p:cNvPr>
          <p:cNvGrpSpPr/>
          <p:nvPr/>
        </p:nvGrpSpPr>
        <p:grpSpPr>
          <a:xfrm>
            <a:off x="5586177" y="4511462"/>
            <a:ext cx="912274" cy="899089"/>
            <a:chOff x="7166263" y="4502638"/>
            <a:chExt cx="912274" cy="899089"/>
          </a:xfrm>
        </p:grpSpPr>
        <p:sp>
          <p:nvSpPr>
            <p:cNvPr id="49" name="Rektangel 48">
              <a:extLst>
                <a:ext uri="{FF2B5EF4-FFF2-40B4-BE49-F238E27FC236}">
                  <a16:creationId xmlns:a16="http://schemas.microsoft.com/office/drawing/2014/main" id="{67E0DB87-4E00-E74E-A84D-72F9C4DC63F1}"/>
                </a:ext>
              </a:extLst>
            </p:cNvPr>
            <p:cNvSpPr/>
            <p:nvPr/>
          </p:nvSpPr>
          <p:spPr>
            <a:xfrm>
              <a:off x="7166263" y="4502638"/>
              <a:ext cx="912274" cy="329539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sv-SE" sz="1400" i="1" dirty="0"/>
                <a:t>Differens</a:t>
              </a:r>
            </a:p>
          </p:txBody>
        </p:sp>
        <p:cxnSp>
          <p:nvCxnSpPr>
            <p:cNvPr id="50" name="Rak pil 49">
              <a:extLst>
                <a:ext uri="{FF2B5EF4-FFF2-40B4-BE49-F238E27FC236}">
                  <a16:creationId xmlns:a16="http://schemas.microsoft.com/office/drawing/2014/main" id="{78DC0442-F331-4C44-8816-699821859F24}"/>
                </a:ext>
              </a:extLst>
            </p:cNvPr>
            <p:cNvCxnSpPr>
              <a:cxnSpLocks/>
              <a:stCxn id="49" idx="2"/>
            </p:cNvCxnSpPr>
            <p:nvPr/>
          </p:nvCxnSpPr>
          <p:spPr>
            <a:xfrm>
              <a:off x="7622400" y="4832177"/>
              <a:ext cx="425907" cy="56955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59" name="Grupp 58">
            <a:extLst>
              <a:ext uri="{FF2B5EF4-FFF2-40B4-BE49-F238E27FC236}">
                <a16:creationId xmlns:a16="http://schemas.microsoft.com/office/drawing/2014/main" id="{A9F698E7-B835-B940-9C30-99DC41E2CB63}"/>
              </a:ext>
            </a:extLst>
          </p:cNvPr>
          <p:cNvGrpSpPr/>
          <p:nvPr/>
        </p:nvGrpSpPr>
        <p:grpSpPr>
          <a:xfrm>
            <a:off x="6746335" y="4473102"/>
            <a:ext cx="1230181" cy="907952"/>
            <a:chOff x="6848356" y="4502638"/>
            <a:chExt cx="1230181" cy="907952"/>
          </a:xfrm>
        </p:grpSpPr>
        <p:sp>
          <p:nvSpPr>
            <p:cNvPr id="60" name="Rektangel 59">
              <a:extLst>
                <a:ext uri="{FF2B5EF4-FFF2-40B4-BE49-F238E27FC236}">
                  <a16:creationId xmlns:a16="http://schemas.microsoft.com/office/drawing/2014/main" id="{0787A611-53B1-C142-A213-74026CB81B74}"/>
                </a:ext>
              </a:extLst>
            </p:cNvPr>
            <p:cNvSpPr/>
            <p:nvPr/>
          </p:nvSpPr>
          <p:spPr>
            <a:xfrm>
              <a:off x="7166263" y="4502638"/>
              <a:ext cx="912274" cy="367899"/>
            </a:xfrm>
            <a:prstGeom prst="rect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sv-SE" sz="1200" i="1" dirty="0"/>
                <a:t>Talets nummer</a:t>
              </a:r>
            </a:p>
          </p:txBody>
        </p:sp>
        <p:cxnSp>
          <p:nvCxnSpPr>
            <p:cNvPr id="61" name="Rak pil 60">
              <a:extLst>
                <a:ext uri="{FF2B5EF4-FFF2-40B4-BE49-F238E27FC236}">
                  <a16:creationId xmlns:a16="http://schemas.microsoft.com/office/drawing/2014/main" id="{E602AC92-2C85-9944-966C-9268564C00A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848356" y="4870537"/>
              <a:ext cx="317906" cy="540053"/>
            </a:xfrm>
            <a:prstGeom prst="straightConnector1">
              <a:avLst/>
            </a:prstGeom>
            <a:ln w="19050">
              <a:solidFill>
                <a:srgbClr val="00B050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67" name="Rak 66">
            <a:extLst>
              <a:ext uri="{FF2B5EF4-FFF2-40B4-BE49-F238E27FC236}">
                <a16:creationId xmlns:a16="http://schemas.microsoft.com/office/drawing/2014/main" id="{0958B30B-91D4-3444-A0D9-5D3C62BF26BF}"/>
              </a:ext>
            </a:extLst>
          </p:cNvPr>
          <p:cNvCxnSpPr>
            <a:cxnSpLocks/>
          </p:cNvCxnSpPr>
          <p:nvPr/>
        </p:nvCxnSpPr>
        <p:spPr>
          <a:xfrm>
            <a:off x="6433377" y="5644076"/>
            <a:ext cx="312958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4283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9" grpId="0"/>
      <p:bldP spid="12" grpId="0"/>
      <p:bldP spid="13" grpId="0"/>
      <p:bldP spid="17" grpId="0"/>
      <p:bldP spid="31" grpId="0" animBg="1"/>
      <p:bldP spid="32" grpId="0" animBg="1"/>
      <p:bldP spid="3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587374" y="1221085"/>
            <a:ext cx="74771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Studera följden av tal:</a:t>
            </a:r>
          </a:p>
        </p:txBody>
      </p:sp>
      <p:sp>
        <p:nvSpPr>
          <p:cNvPr id="8" name="Rektangel 7"/>
          <p:cNvSpPr/>
          <p:nvPr/>
        </p:nvSpPr>
        <p:spPr>
          <a:xfrm>
            <a:off x="735290" y="2349500"/>
            <a:ext cx="5836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a) Vilka är de två följande talen?</a:t>
            </a:r>
          </a:p>
        </p:txBody>
      </p:sp>
      <p:sp>
        <p:nvSpPr>
          <p:cNvPr id="9" name="Rektangel 8"/>
          <p:cNvSpPr/>
          <p:nvPr/>
        </p:nvSpPr>
        <p:spPr>
          <a:xfrm>
            <a:off x="735290" y="3408918"/>
            <a:ext cx="24752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b) Vilken är differensen?</a:t>
            </a:r>
          </a:p>
        </p:txBody>
      </p:sp>
      <p:sp>
        <p:nvSpPr>
          <p:cNvPr id="2" name="Rektangel 1"/>
          <p:cNvSpPr/>
          <p:nvPr/>
        </p:nvSpPr>
        <p:spPr>
          <a:xfrm>
            <a:off x="3385209" y="1074726"/>
            <a:ext cx="42183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s-IS" sz="2800" b="1" dirty="0">
                <a:solidFill>
                  <a:srgbClr val="800000"/>
                </a:solidFill>
              </a:rPr>
              <a:t>2 	     6 		10  	 14 . . . </a:t>
            </a:r>
            <a:endParaRPr lang="sv-SE" sz="2800" b="1" dirty="0">
              <a:solidFill>
                <a:srgbClr val="800000"/>
              </a:solidFill>
            </a:endParaRPr>
          </a:p>
        </p:txBody>
      </p:sp>
      <p:sp>
        <p:nvSpPr>
          <p:cNvPr id="10" name="Rektangel 9"/>
          <p:cNvSpPr/>
          <p:nvPr/>
        </p:nvSpPr>
        <p:spPr>
          <a:xfrm>
            <a:off x="735290" y="4283670"/>
            <a:ext cx="62845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c) Vilket av uttrycken visar hur talen i talföljden kan räknas fram?</a:t>
            </a:r>
          </a:p>
        </p:txBody>
      </p:sp>
      <p:grpSp>
        <p:nvGrpSpPr>
          <p:cNvPr id="3" name="Grupp 2"/>
          <p:cNvGrpSpPr/>
          <p:nvPr/>
        </p:nvGrpSpPr>
        <p:grpSpPr>
          <a:xfrm>
            <a:off x="1094117" y="5060771"/>
            <a:ext cx="5478133" cy="414179"/>
            <a:chOff x="1094117" y="5427444"/>
            <a:chExt cx="5478133" cy="414179"/>
          </a:xfrm>
        </p:grpSpPr>
        <p:sp>
          <p:nvSpPr>
            <p:cNvPr id="11" name="Rektangel 10"/>
            <p:cNvSpPr/>
            <p:nvPr/>
          </p:nvSpPr>
          <p:spPr>
            <a:xfrm>
              <a:off x="1094117" y="5427444"/>
              <a:ext cx="1177265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s-IS" sz="2000" b="1" dirty="0">
                  <a:solidFill>
                    <a:srgbClr val="800000"/>
                  </a:solidFill>
                </a:rPr>
                <a:t>A: 2</a:t>
              </a:r>
              <a:r>
                <a:rPr lang="is-IS" sz="2000" b="1" i="1" dirty="0">
                  <a:solidFill>
                    <a:srgbClr val="800000"/>
                  </a:solidFill>
                </a:rPr>
                <a:t>n </a:t>
              </a:r>
              <a:r>
                <a:rPr lang="is-IS" sz="2000" b="1" dirty="0">
                  <a:solidFill>
                    <a:srgbClr val="800000"/>
                  </a:solidFill>
                </a:rPr>
                <a:t>+ 2</a:t>
              </a:r>
              <a:endParaRPr lang="sv-SE" sz="2000" b="1" dirty="0">
                <a:solidFill>
                  <a:srgbClr val="800000"/>
                </a:solidFill>
              </a:endParaRPr>
            </a:p>
          </p:txBody>
        </p:sp>
        <p:sp>
          <p:nvSpPr>
            <p:cNvPr id="12" name="Rektangel 11"/>
            <p:cNvSpPr/>
            <p:nvPr/>
          </p:nvSpPr>
          <p:spPr>
            <a:xfrm>
              <a:off x="3526827" y="5441513"/>
              <a:ext cx="1177265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s-IS" sz="2000" b="1" dirty="0">
                  <a:solidFill>
                    <a:srgbClr val="800000"/>
                  </a:solidFill>
                </a:rPr>
                <a:t>B: 5</a:t>
              </a:r>
              <a:r>
                <a:rPr lang="is-IS" sz="2000" b="1" i="1" dirty="0">
                  <a:solidFill>
                    <a:srgbClr val="800000"/>
                  </a:solidFill>
                </a:rPr>
                <a:t>n </a:t>
              </a:r>
              <a:r>
                <a:rPr lang="is-IS" sz="2000" b="1" dirty="0">
                  <a:solidFill>
                    <a:srgbClr val="800000"/>
                  </a:solidFill>
                </a:rPr>
                <a:t>- 4</a:t>
              </a:r>
              <a:endParaRPr lang="sv-SE" sz="2000" b="1" dirty="0">
                <a:solidFill>
                  <a:srgbClr val="800000"/>
                </a:solidFill>
              </a:endParaRPr>
            </a:p>
          </p:txBody>
        </p:sp>
        <p:sp>
          <p:nvSpPr>
            <p:cNvPr id="13" name="Rektangel 12"/>
            <p:cNvSpPr/>
            <p:nvPr/>
          </p:nvSpPr>
          <p:spPr>
            <a:xfrm>
              <a:off x="5394985" y="5427444"/>
              <a:ext cx="1177265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s-IS" sz="2000" b="1" dirty="0">
                  <a:solidFill>
                    <a:srgbClr val="800000"/>
                  </a:solidFill>
                </a:rPr>
                <a:t>C: 4</a:t>
              </a:r>
              <a:r>
                <a:rPr lang="is-IS" sz="2000" b="1" i="1" dirty="0">
                  <a:solidFill>
                    <a:srgbClr val="800000"/>
                  </a:solidFill>
                </a:rPr>
                <a:t>n </a:t>
              </a:r>
              <a:r>
                <a:rPr lang="is-IS" sz="2000" b="1" dirty="0">
                  <a:solidFill>
                    <a:srgbClr val="800000"/>
                  </a:solidFill>
                </a:rPr>
                <a:t>- 2</a:t>
              </a:r>
              <a:endParaRPr lang="sv-SE" sz="2000" b="1" dirty="0">
                <a:solidFill>
                  <a:srgbClr val="800000"/>
                </a:solidFill>
              </a:endParaRPr>
            </a:p>
          </p:txBody>
        </p:sp>
      </p:grpSp>
      <p:sp>
        <p:nvSpPr>
          <p:cNvPr id="14" name="textruta 13"/>
          <p:cNvSpPr txBox="1"/>
          <p:nvPr/>
        </p:nvSpPr>
        <p:spPr>
          <a:xfrm>
            <a:off x="4247444" y="2349500"/>
            <a:ext cx="1368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18 och 22</a:t>
            </a:r>
          </a:p>
        </p:txBody>
      </p:sp>
      <p:sp>
        <p:nvSpPr>
          <p:cNvPr id="15" name="textruta 14"/>
          <p:cNvSpPr txBox="1"/>
          <p:nvPr/>
        </p:nvSpPr>
        <p:spPr>
          <a:xfrm>
            <a:off x="3668888" y="3408918"/>
            <a:ext cx="1947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Differensen är 4</a:t>
            </a:r>
          </a:p>
        </p:txBody>
      </p:sp>
      <p:sp>
        <p:nvSpPr>
          <p:cNvPr id="4" name="Ellips 3"/>
          <p:cNvSpPr/>
          <p:nvPr/>
        </p:nvSpPr>
        <p:spPr>
          <a:xfrm>
            <a:off x="5282203" y="4791089"/>
            <a:ext cx="1354667" cy="939474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17CEF2F8-7AFC-8142-8C80-0E9BA6DF0F4F}"/>
              </a:ext>
            </a:extLst>
          </p:cNvPr>
          <p:cNvSpPr/>
          <p:nvPr/>
        </p:nvSpPr>
        <p:spPr>
          <a:xfrm>
            <a:off x="373675" y="324182"/>
            <a:ext cx="11651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b="1" dirty="0">
                <a:solidFill>
                  <a:srgbClr val="800000"/>
                </a:solidFill>
              </a:rPr>
              <a:t>Exempel</a:t>
            </a:r>
          </a:p>
        </p:txBody>
      </p:sp>
    </p:spTree>
    <p:extLst>
      <p:ext uri="{BB962C8B-B14F-4D97-AF65-F5344CB8AC3E}">
        <p14:creationId xmlns:p14="http://schemas.microsoft.com/office/powerpoint/2010/main" val="238369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4" grpId="0"/>
      <p:bldP spid="15" grpId="0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1A2CCAF6-99CF-FF40-A6FC-0755F99C6C1F}"/>
              </a:ext>
            </a:extLst>
          </p:cNvPr>
          <p:cNvSpPr/>
          <p:nvPr/>
        </p:nvSpPr>
        <p:spPr>
          <a:xfrm>
            <a:off x="587374" y="579610"/>
            <a:ext cx="74771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Studera talföljden: </a:t>
            </a:r>
            <a:r>
              <a:rPr lang="sv-SE" sz="2400" b="1" dirty="0">
                <a:solidFill>
                  <a:srgbClr val="9F0002"/>
                </a:solidFill>
              </a:rPr>
              <a:t>6, 10, 14, 18, 22...</a:t>
            </a:r>
            <a:endParaRPr lang="sv-SE" b="1" dirty="0">
              <a:solidFill>
                <a:srgbClr val="9F0002"/>
              </a:solidFill>
            </a:endParaRP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E49BC7B9-1E7B-7049-8B97-270FCCF537FB}"/>
              </a:ext>
            </a:extLst>
          </p:cNvPr>
          <p:cNvSpPr/>
          <p:nvPr/>
        </p:nvSpPr>
        <p:spPr>
          <a:xfrm>
            <a:off x="587374" y="1133608"/>
            <a:ext cx="73569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a) Teckna ett uttryck för det </a:t>
            </a:r>
            <a:r>
              <a:rPr lang="sv-SE" i="1" dirty="0" err="1"/>
              <a:t>n</a:t>
            </a:r>
            <a:r>
              <a:rPr lang="sv-SE" dirty="0" err="1"/>
              <a:t>:e</a:t>
            </a:r>
            <a:r>
              <a:rPr lang="sv-SE" dirty="0"/>
              <a:t> talet.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1A4E1751-B82E-4F49-A430-30F358CFF95D}"/>
              </a:ext>
            </a:extLst>
          </p:cNvPr>
          <p:cNvSpPr/>
          <p:nvPr/>
        </p:nvSpPr>
        <p:spPr>
          <a:xfrm>
            <a:off x="587374" y="1502940"/>
            <a:ext cx="74771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b) Använd uttrycket och räkna ut tal nummer 50.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0DDF6BB-0D68-F543-9829-D359EDF49035}"/>
              </a:ext>
            </a:extLst>
          </p:cNvPr>
          <p:cNvSpPr txBox="1"/>
          <p:nvPr/>
        </p:nvSpPr>
        <p:spPr>
          <a:xfrm>
            <a:off x="369653" y="2324520"/>
            <a:ext cx="501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a)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2F0E96EA-25BE-CC46-9EA2-495B0004D76D}"/>
              </a:ext>
            </a:extLst>
          </p:cNvPr>
          <p:cNvSpPr txBox="1"/>
          <p:nvPr/>
        </p:nvSpPr>
        <p:spPr>
          <a:xfrm>
            <a:off x="1239245" y="2325214"/>
            <a:ext cx="1502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Differens :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9EFCBB97-EAFE-3C44-AE58-95C0028C9267}"/>
              </a:ext>
            </a:extLst>
          </p:cNvPr>
          <p:cNvSpPr txBox="1"/>
          <p:nvPr/>
        </p:nvSpPr>
        <p:spPr>
          <a:xfrm>
            <a:off x="2448707" y="2324520"/>
            <a:ext cx="1396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10 </a:t>
            </a:r>
            <a:r>
              <a:rPr lang="sv-SE" dirty="0">
                <a:cs typeface="Bradley Hand Bold"/>
              </a:rPr>
              <a:t>–</a:t>
            </a:r>
            <a:r>
              <a:rPr lang="sv-SE" dirty="0">
                <a:latin typeface="Bradley Hand Bold"/>
                <a:cs typeface="Bradley Hand Bold"/>
              </a:rPr>
              <a:t> 6 </a:t>
            </a:r>
            <a:r>
              <a:rPr lang="sv-SE" dirty="0">
                <a:cs typeface="Bradley Hand Bold"/>
              </a:rPr>
              <a:t>=</a:t>
            </a:r>
            <a:r>
              <a:rPr lang="sv-SE" dirty="0">
                <a:latin typeface="Bradley Hand Bold"/>
                <a:cs typeface="Bradley Hand Bold"/>
              </a:rPr>
              <a:t> </a:t>
            </a:r>
            <a:r>
              <a:rPr lang="sv-SE" dirty="0">
                <a:solidFill>
                  <a:srgbClr val="C00000"/>
                </a:solidFill>
                <a:latin typeface="Bradley Hand Bold"/>
                <a:cs typeface="Bradley Hand Bold"/>
              </a:rPr>
              <a:t>4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40B52E8F-12C1-6244-80C9-26A5A2CDA551}"/>
              </a:ext>
            </a:extLst>
          </p:cNvPr>
          <p:cNvSpPr txBox="1"/>
          <p:nvPr/>
        </p:nvSpPr>
        <p:spPr>
          <a:xfrm>
            <a:off x="870857" y="2601519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" pitchFamily="2" charset="77"/>
              </a:rPr>
              <a:t>Variabelterm :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257E4738-E669-ED43-9631-004954D94F9B}"/>
              </a:ext>
            </a:extLst>
          </p:cNvPr>
          <p:cNvSpPr txBox="1"/>
          <p:nvPr/>
        </p:nvSpPr>
        <p:spPr>
          <a:xfrm>
            <a:off x="2385586" y="2605499"/>
            <a:ext cx="570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rgbClr val="C00000"/>
                </a:solidFill>
                <a:latin typeface="Bradley Hand Bold"/>
                <a:cs typeface="Bradley Hand Bold"/>
              </a:rPr>
              <a:t>4</a:t>
            </a:r>
            <a:r>
              <a:rPr lang="sv-SE" dirty="0">
                <a:latin typeface="Bradley Hand Bold"/>
                <a:cs typeface="Bradley Hand Bold"/>
              </a:rPr>
              <a:t>n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08E1E384-C957-984E-8149-5F8572B10304}"/>
              </a:ext>
            </a:extLst>
          </p:cNvPr>
          <p:cNvSpPr txBox="1"/>
          <p:nvPr/>
        </p:nvSpPr>
        <p:spPr>
          <a:xfrm>
            <a:off x="1081490" y="3062490"/>
            <a:ext cx="923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" pitchFamily="2" charset="77"/>
              </a:rPr>
              <a:t>n </a:t>
            </a:r>
            <a:r>
              <a:rPr lang="sv-SE" dirty="0">
                <a:cs typeface="Bradley Hand Bold"/>
              </a:rPr>
              <a:t>= </a:t>
            </a:r>
            <a:r>
              <a:rPr lang="sv-SE" dirty="0">
                <a:latin typeface="Bradley Hand" pitchFamily="2" charset="77"/>
              </a:rPr>
              <a:t>1:</a:t>
            </a: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A84EAE79-19C7-9343-8144-2054C904261D}"/>
              </a:ext>
            </a:extLst>
          </p:cNvPr>
          <p:cNvSpPr txBox="1"/>
          <p:nvPr/>
        </p:nvSpPr>
        <p:spPr>
          <a:xfrm>
            <a:off x="2034585" y="3044491"/>
            <a:ext cx="1143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rgbClr val="C00000"/>
                </a:solidFill>
                <a:latin typeface="Bradley Hand Bold"/>
                <a:cs typeface="Bradley Hand Bold"/>
              </a:rPr>
              <a:t>4</a:t>
            </a:r>
            <a:r>
              <a:rPr lang="sv-SE" dirty="0">
                <a:latin typeface="Bradley Hand Bold"/>
                <a:cs typeface="Bradley Hand Bold"/>
              </a:rPr>
              <a:t> </a:t>
            </a:r>
            <a:r>
              <a:rPr lang="sv-SE" dirty="0"/>
              <a:t>·</a:t>
            </a:r>
            <a:r>
              <a:rPr lang="sv-SE" dirty="0">
                <a:latin typeface="Bradley Hand Bold"/>
                <a:cs typeface="Bradley Hand Bold"/>
              </a:rPr>
              <a:t> 1 </a:t>
            </a:r>
            <a:r>
              <a:rPr lang="sv-SE" dirty="0">
                <a:cs typeface="Bradley Hand Bold"/>
              </a:rPr>
              <a:t>=</a:t>
            </a:r>
            <a:r>
              <a:rPr lang="sv-SE" dirty="0">
                <a:latin typeface="Bradley Hand Bold"/>
                <a:cs typeface="Bradley Hand Bold"/>
              </a:rPr>
              <a:t> 4</a:t>
            </a:r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id="{CF35F600-CF09-BF49-92C3-895BEC89D93D}"/>
              </a:ext>
            </a:extLst>
          </p:cNvPr>
          <p:cNvSpPr txBox="1"/>
          <p:nvPr/>
        </p:nvSpPr>
        <p:spPr>
          <a:xfrm>
            <a:off x="3411166" y="3045252"/>
            <a:ext cx="1351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4 </a:t>
            </a:r>
            <a:r>
              <a:rPr lang="sv-SE" dirty="0">
                <a:solidFill>
                  <a:srgbClr val="0070C0"/>
                </a:solidFill>
                <a:cs typeface="Bradley Hand Bold"/>
              </a:rPr>
              <a:t>+</a:t>
            </a:r>
            <a:r>
              <a:rPr lang="sv-SE" dirty="0">
                <a:solidFill>
                  <a:srgbClr val="0070C0"/>
                </a:solidFill>
                <a:latin typeface="Bradley Hand Bold"/>
                <a:cs typeface="Bradley Hand Bold"/>
              </a:rPr>
              <a:t> 2</a:t>
            </a:r>
            <a:r>
              <a:rPr lang="sv-SE" dirty="0">
                <a:latin typeface="Bradley Hand Bold"/>
                <a:cs typeface="Bradley Hand Bold"/>
              </a:rPr>
              <a:t> </a:t>
            </a:r>
            <a:r>
              <a:rPr lang="sv-SE" dirty="0">
                <a:cs typeface="Bradley Hand Bold"/>
              </a:rPr>
              <a:t>=</a:t>
            </a:r>
            <a:r>
              <a:rPr lang="sv-SE" dirty="0">
                <a:latin typeface="Bradley Hand Bold"/>
                <a:cs typeface="Bradley Hand Bold"/>
              </a:rPr>
              <a:t> 6</a:t>
            </a: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D24241E4-5C0D-AC4D-8AB3-C058A1960D54}"/>
              </a:ext>
            </a:extLst>
          </p:cNvPr>
          <p:cNvSpPr txBox="1"/>
          <p:nvPr/>
        </p:nvSpPr>
        <p:spPr>
          <a:xfrm>
            <a:off x="1090639" y="3431822"/>
            <a:ext cx="923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" pitchFamily="2" charset="77"/>
              </a:rPr>
              <a:t>n </a:t>
            </a:r>
            <a:r>
              <a:rPr lang="sv-SE" dirty="0">
                <a:cs typeface="Bradley Hand Bold"/>
              </a:rPr>
              <a:t>= </a:t>
            </a:r>
            <a:r>
              <a:rPr lang="sv-SE" dirty="0">
                <a:latin typeface="Bradley Hand" pitchFamily="2" charset="77"/>
              </a:rPr>
              <a:t>2:</a:t>
            </a:r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id="{822DE305-9855-B94E-B74E-5F6F7FB86B3A}"/>
              </a:ext>
            </a:extLst>
          </p:cNvPr>
          <p:cNvSpPr txBox="1"/>
          <p:nvPr/>
        </p:nvSpPr>
        <p:spPr>
          <a:xfrm>
            <a:off x="2014523" y="3425668"/>
            <a:ext cx="1206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rgbClr val="C00000"/>
                </a:solidFill>
                <a:latin typeface="Bradley Hand Bold"/>
                <a:cs typeface="Bradley Hand Bold"/>
              </a:rPr>
              <a:t>4</a:t>
            </a:r>
            <a:r>
              <a:rPr lang="sv-SE" dirty="0">
                <a:latin typeface="Bradley Hand Bold"/>
                <a:cs typeface="Bradley Hand Bold"/>
              </a:rPr>
              <a:t> </a:t>
            </a:r>
            <a:r>
              <a:rPr lang="sv-SE" dirty="0"/>
              <a:t>·</a:t>
            </a:r>
            <a:r>
              <a:rPr lang="sv-SE" dirty="0">
                <a:latin typeface="Bradley Hand Bold"/>
                <a:cs typeface="Bradley Hand Bold"/>
              </a:rPr>
              <a:t> 2 </a:t>
            </a:r>
            <a:r>
              <a:rPr lang="sv-SE" dirty="0">
                <a:cs typeface="Bradley Hand Bold"/>
              </a:rPr>
              <a:t>=</a:t>
            </a:r>
            <a:r>
              <a:rPr lang="sv-SE" dirty="0">
                <a:latin typeface="Bradley Hand Bold"/>
                <a:cs typeface="Bradley Hand Bold"/>
              </a:rPr>
              <a:t> 8</a:t>
            </a:r>
          </a:p>
        </p:txBody>
      </p:sp>
      <p:sp>
        <p:nvSpPr>
          <p:cNvPr id="17" name="textruta 16">
            <a:extLst>
              <a:ext uri="{FF2B5EF4-FFF2-40B4-BE49-F238E27FC236}">
                <a16:creationId xmlns:a16="http://schemas.microsoft.com/office/drawing/2014/main" id="{F34C8FB9-71FE-2D40-8F74-9F8BCBF84BE1}"/>
              </a:ext>
            </a:extLst>
          </p:cNvPr>
          <p:cNvSpPr txBox="1"/>
          <p:nvPr/>
        </p:nvSpPr>
        <p:spPr>
          <a:xfrm>
            <a:off x="3411166" y="3438905"/>
            <a:ext cx="1351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8 </a:t>
            </a:r>
            <a:r>
              <a:rPr lang="sv-SE" dirty="0">
                <a:solidFill>
                  <a:srgbClr val="0070C0"/>
                </a:solidFill>
                <a:cs typeface="Bradley Hand Bold"/>
              </a:rPr>
              <a:t>+</a:t>
            </a:r>
            <a:r>
              <a:rPr lang="sv-SE" dirty="0">
                <a:solidFill>
                  <a:srgbClr val="0070C0"/>
                </a:solidFill>
                <a:latin typeface="Bradley Hand Bold"/>
                <a:cs typeface="Bradley Hand Bold"/>
              </a:rPr>
              <a:t> 2</a:t>
            </a:r>
            <a:r>
              <a:rPr lang="sv-SE" dirty="0">
                <a:latin typeface="Bradley Hand Bold"/>
                <a:cs typeface="Bradley Hand Bold"/>
              </a:rPr>
              <a:t> </a:t>
            </a:r>
            <a:r>
              <a:rPr lang="sv-SE" dirty="0">
                <a:cs typeface="Bradley Hand Bold"/>
              </a:rPr>
              <a:t>=</a:t>
            </a:r>
            <a:r>
              <a:rPr lang="sv-SE" dirty="0">
                <a:latin typeface="Bradley Hand Bold"/>
                <a:cs typeface="Bradley Hand Bold"/>
              </a:rPr>
              <a:t> 10</a:t>
            </a:r>
          </a:p>
        </p:txBody>
      </p:sp>
      <p:sp>
        <p:nvSpPr>
          <p:cNvPr id="19" name="textruta 18">
            <a:extLst>
              <a:ext uri="{FF2B5EF4-FFF2-40B4-BE49-F238E27FC236}">
                <a16:creationId xmlns:a16="http://schemas.microsoft.com/office/drawing/2014/main" id="{B388711B-3FAD-2743-9989-A04EB68FA472}"/>
              </a:ext>
            </a:extLst>
          </p:cNvPr>
          <p:cNvSpPr txBox="1"/>
          <p:nvPr/>
        </p:nvSpPr>
        <p:spPr>
          <a:xfrm>
            <a:off x="1239245" y="3928378"/>
            <a:ext cx="1405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" pitchFamily="2" charset="77"/>
              </a:rPr>
              <a:t>Sifferterm:</a:t>
            </a:r>
          </a:p>
        </p:txBody>
      </p:sp>
      <p:sp>
        <p:nvSpPr>
          <p:cNvPr id="20" name="textruta 19">
            <a:extLst>
              <a:ext uri="{FF2B5EF4-FFF2-40B4-BE49-F238E27FC236}">
                <a16:creationId xmlns:a16="http://schemas.microsoft.com/office/drawing/2014/main" id="{FA31C280-E5C5-074C-9FB7-310E6449D728}"/>
              </a:ext>
            </a:extLst>
          </p:cNvPr>
          <p:cNvSpPr txBox="1"/>
          <p:nvPr/>
        </p:nvSpPr>
        <p:spPr>
          <a:xfrm>
            <a:off x="2441813" y="3934277"/>
            <a:ext cx="406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rgbClr val="0070C0"/>
                </a:solidFill>
                <a:latin typeface="Bradley Hand Bold"/>
                <a:cs typeface="Bradley Hand Bold"/>
              </a:rPr>
              <a:t>2</a:t>
            </a:r>
          </a:p>
        </p:txBody>
      </p:sp>
      <p:sp>
        <p:nvSpPr>
          <p:cNvPr id="21" name="textruta 20">
            <a:extLst>
              <a:ext uri="{FF2B5EF4-FFF2-40B4-BE49-F238E27FC236}">
                <a16:creationId xmlns:a16="http://schemas.microsoft.com/office/drawing/2014/main" id="{39036195-8870-4C40-8D1A-28A946AA7B36}"/>
              </a:ext>
            </a:extLst>
          </p:cNvPr>
          <p:cNvSpPr txBox="1"/>
          <p:nvPr/>
        </p:nvSpPr>
        <p:spPr>
          <a:xfrm>
            <a:off x="1510412" y="4213451"/>
            <a:ext cx="1134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" pitchFamily="2" charset="77"/>
              </a:rPr>
              <a:t>uttryck:</a:t>
            </a:r>
          </a:p>
        </p:txBody>
      </p:sp>
      <p:sp>
        <p:nvSpPr>
          <p:cNvPr id="22" name="textruta 21">
            <a:extLst>
              <a:ext uri="{FF2B5EF4-FFF2-40B4-BE49-F238E27FC236}">
                <a16:creationId xmlns:a16="http://schemas.microsoft.com/office/drawing/2014/main" id="{62815A22-35CB-2041-B1C7-6096A2D82D35}"/>
              </a:ext>
            </a:extLst>
          </p:cNvPr>
          <p:cNvSpPr txBox="1"/>
          <p:nvPr/>
        </p:nvSpPr>
        <p:spPr>
          <a:xfrm>
            <a:off x="2446793" y="4226688"/>
            <a:ext cx="992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4n </a:t>
            </a:r>
            <a:r>
              <a:rPr lang="sv-SE" dirty="0">
                <a:cs typeface="Bradley Hand Bold"/>
              </a:rPr>
              <a:t>+</a:t>
            </a:r>
            <a:r>
              <a:rPr lang="sv-SE" dirty="0">
                <a:latin typeface="Bradley Hand Bold"/>
                <a:cs typeface="Bradley Hand Bold"/>
              </a:rPr>
              <a:t> 2</a:t>
            </a:r>
          </a:p>
        </p:txBody>
      </p:sp>
      <p:sp>
        <p:nvSpPr>
          <p:cNvPr id="23" name="textruta 22">
            <a:extLst>
              <a:ext uri="{FF2B5EF4-FFF2-40B4-BE49-F238E27FC236}">
                <a16:creationId xmlns:a16="http://schemas.microsoft.com/office/drawing/2014/main" id="{01511530-61C3-DB4C-A596-49956DD2EBEC}"/>
              </a:ext>
            </a:extLst>
          </p:cNvPr>
          <p:cNvSpPr txBox="1"/>
          <p:nvPr/>
        </p:nvSpPr>
        <p:spPr>
          <a:xfrm>
            <a:off x="463515" y="4863505"/>
            <a:ext cx="411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b)</a:t>
            </a:r>
          </a:p>
        </p:txBody>
      </p:sp>
      <p:sp>
        <p:nvSpPr>
          <p:cNvPr id="24" name="textruta 23">
            <a:extLst>
              <a:ext uri="{FF2B5EF4-FFF2-40B4-BE49-F238E27FC236}">
                <a16:creationId xmlns:a16="http://schemas.microsoft.com/office/drawing/2014/main" id="{B7A8D9C3-2344-3A46-B754-1BC2B5E2125F}"/>
              </a:ext>
            </a:extLst>
          </p:cNvPr>
          <p:cNvSpPr txBox="1"/>
          <p:nvPr/>
        </p:nvSpPr>
        <p:spPr>
          <a:xfrm>
            <a:off x="1215101" y="4814181"/>
            <a:ext cx="1209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" pitchFamily="2" charset="77"/>
              </a:rPr>
              <a:t>Tal 50:</a:t>
            </a:r>
          </a:p>
        </p:txBody>
      </p:sp>
      <p:sp>
        <p:nvSpPr>
          <p:cNvPr id="25" name="textruta 24">
            <a:extLst>
              <a:ext uri="{FF2B5EF4-FFF2-40B4-BE49-F238E27FC236}">
                <a16:creationId xmlns:a16="http://schemas.microsoft.com/office/drawing/2014/main" id="{283FB87B-4945-614D-9DF9-5B691E16110B}"/>
              </a:ext>
            </a:extLst>
          </p:cNvPr>
          <p:cNvSpPr txBox="1"/>
          <p:nvPr/>
        </p:nvSpPr>
        <p:spPr>
          <a:xfrm>
            <a:off x="2020504" y="4814181"/>
            <a:ext cx="1468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4 </a:t>
            </a:r>
            <a:r>
              <a:rPr lang="sv-SE" dirty="0"/>
              <a:t>·</a:t>
            </a:r>
            <a:r>
              <a:rPr lang="sv-SE" dirty="0">
                <a:latin typeface="Bradley Hand Bold"/>
                <a:cs typeface="Bradley Hand Bold"/>
              </a:rPr>
              <a:t> 50 </a:t>
            </a:r>
            <a:r>
              <a:rPr lang="sv-SE" dirty="0">
                <a:cs typeface="Bradley Hand Bold"/>
              </a:rPr>
              <a:t>+</a:t>
            </a:r>
            <a:r>
              <a:rPr lang="sv-SE" dirty="0">
                <a:latin typeface="Bradley Hand Bold"/>
                <a:cs typeface="Bradley Hand Bold"/>
              </a:rPr>
              <a:t> 2 </a:t>
            </a:r>
            <a:r>
              <a:rPr lang="sv-SE" dirty="0">
                <a:cs typeface="Bradley Hand Bold"/>
              </a:rPr>
              <a:t>=</a:t>
            </a:r>
            <a:endParaRPr lang="sv-SE" dirty="0">
              <a:latin typeface="Bradley Hand Bold"/>
              <a:cs typeface="Bradley Hand Bold"/>
            </a:endParaRPr>
          </a:p>
        </p:txBody>
      </p:sp>
      <p:sp>
        <p:nvSpPr>
          <p:cNvPr id="26" name="textruta 25">
            <a:extLst>
              <a:ext uri="{FF2B5EF4-FFF2-40B4-BE49-F238E27FC236}">
                <a16:creationId xmlns:a16="http://schemas.microsoft.com/office/drawing/2014/main" id="{36552888-187C-3840-B2E6-05ABDD4A79BC}"/>
              </a:ext>
            </a:extLst>
          </p:cNvPr>
          <p:cNvSpPr txBox="1"/>
          <p:nvPr/>
        </p:nvSpPr>
        <p:spPr>
          <a:xfrm>
            <a:off x="3265483" y="4814181"/>
            <a:ext cx="1306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200 </a:t>
            </a:r>
            <a:r>
              <a:rPr lang="sv-SE" dirty="0">
                <a:cs typeface="Bradley Hand Bold"/>
              </a:rPr>
              <a:t>+</a:t>
            </a:r>
            <a:r>
              <a:rPr lang="sv-SE" dirty="0">
                <a:latin typeface="Bradley Hand Bold"/>
                <a:cs typeface="Bradley Hand Bold"/>
              </a:rPr>
              <a:t> 2 </a:t>
            </a:r>
            <a:r>
              <a:rPr lang="sv-SE" dirty="0">
                <a:cs typeface="Bradley Hand Bold"/>
              </a:rPr>
              <a:t>=</a:t>
            </a:r>
            <a:endParaRPr lang="sv-SE" dirty="0">
              <a:latin typeface="Bradley Hand Bold"/>
              <a:cs typeface="Bradley Hand Bold"/>
            </a:endParaRPr>
          </a:p>
        </p:txBody>
      </p:sp>
      <p:sp>
        <p:nvSpPr>
          <p:cNvPr id="27" name="textruta 26">
            <a:extLst>
              <a:ext uri="{FF2B5EF4-FFF2-40B4-BE49-F238E27FC236}">
                <a16:creationId xmlns:a16="http://schemas.microsoft.com/office/drawing/2014/main" id="{E03E9178-E6FB-5742-BDD2-2E043F3E872E}"/>
              </a:ext>
            </a:extLst>
          </p:cNvPr>
          <p:cNvSpPr txBox="1"/>
          <p:nvPr/>
        </p:nvSpPr>
        <p:spPr>
          <a:xfrm>
            <a:off x="4265838" y="4820643"/>
            <a:ext cx="638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202</a:t>
            </a:r>
          </a:p>
        </p:txBody>
      </p:sp>
      <p:sp>
        <p:nvSpPr>
          <p:cNvPr id="28" name="textruta 27">
            <a:extLst>
              <a:ext uri="{FF2B5EF4-FFF2-40B4-BE49-F238E27FC236}">
                <a16:creationId xmlns:a16="http://schemas.microsoft.com/office/drawing/2014/main" id="{DDBB6C23-05C8-C541-A409-69D1ED135389}"/>
              </a:ext>
            </a:extLst>
          </p:cNvPr>
          <p:cNvSpPr txBox="1"/>
          <p:nvPr/>
        </p:nvSpPr>
        <p:spPr>
          <a:xfrm>
            <a:off x="1052279" y="5841060"/>
            <a:ext cx="844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u="sng" dirty="0">
                <a:latin typeface="Bradley Hand" pitchFamily="2" charset="77"/>
              </a:rPr>
              <a:t>Svar:</a:t>
            </a:r>
          </a:p>
        </p:txBody>
      </p:sp>
      <p:sp>
        <p:nvSpPr>
          <p:cNvPr id="29" name="textruta 28">
            <a:extLst>
              <a:ext uri="{FF2B5EF4-FFF2-40B4-BE49-F238E27FC236}">
                <a16:creationId xmlns:a16="http://schemas.microsoft.com/office/drawing/2014/main" id="{A8B97F77-E203-E64F-A016-950AC9EEFF80}"/>
              </a:ext>
            </a:extLst>
          </p:cNvPr>
          <p:cNvSpPr txBox="1"/>
          <p:nvPr/>
        </p:nvSpPr>
        <p:spPr>
          <a:xfrm>
            <a:off x="1848484" y="5882097"/>
            <a:ext cx="33849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a)  4n </a:t>
            </a:r>
            <a:r>
              <a:rPr lang="sv-SE" dirty="0">
                <a:cs typeface="Bradley Hand Bold"/>
              </a:rPr>
              <a:t>+</a:t>
            </a:r>
            <a:r>
              <a:rPr lang="sv-SE" dirty="0">
                <a:latin typeface="Bradley Hand Bold"/>
                <a:cs typeface="Bradley Hand Bold"/>
              </a:rPr>
              <a:t> 2</a:t>
            </a:r>
          </a:p>
          <a:p>
            <a:r>
              <a:rPr lang="sv-SE" dirty="0">
                <a:latin typeface="Bradley Hand Bold"/>
                <a:cs typeface="Bradley Hand Bold"/>
              </a:rPr>
              <a:t>b)  Tal 50 är 202.</a:t>
            </a:r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739CA4B3-F549-1D45-8E30-C48D05376729}"/>
              </a:ext>
            </a:extLst>
          </p:cNvPr>
          <p:cNvSpPr/>
          <p:nvPr/>
        </p:nvSpPr>
        <p:spPr>
          <a:xfrm>
            <a:off x="223154" y="218059"/>
            <a:ext cx="11651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b="1" dirty="0">
                <a:solidFill>
                  <a:srgbClr val="800000"/>
                </a:solidFill>
              </a:rPr>
              <a:t>Exempel</a:t>
            </a:r>
          </a:p>
        </p:txBody>
      </p:sp>
    </p:spTree>
    <p:extLst>
      <p:ext uri="{BB962C8B-B14F-4D97-AF65-F5344CB8AC3E}">
        <p14:creationId xmlns:p14="http://schemas.microsoft.com/office/powerpoint/2010/main" val="1964980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4" grpId="0"/>
      <p:bldP spid="15" grpId="0"/>
      <p:bldP spid="16" grpId="0"/>
      <p:bldP spid="17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1A2CCAF6-99CF-FF40-A6FC-0755F99C6C1F}"/>
              </a:ext>
            </a:extLst>
          </p:cNvPr>
          <p:cNvSpPr/>
          <p:nvPr/>
        </p:nvSpPr>
        <p:spPr>
          <a:xfrm>
            <a:off x="587374" y="579610"/>
            <a:ext cx="74771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Studera talföljden: </a:t>
            </a:r>
            <a:r>
              <a:rPr lang="sv-SE" sz="2400" b="1" dirty="0">
                <a:solidFill>
                  <a:srgbClr val="9F0002"/>
                </a:solidFill>
              </a:rPr>
              <a:t>2, 5, 8, 11, 14, 17 ...</a:t>
            </a:r>
            <a:endParaRPr lang="sv-SE" b="1" dirty="0">
              <a:solidFill>
                <a:srgbClr val="9F0002"/>
              </a:solidFill>
            </a:endParaRP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E49BC7B9-1E7B-7049-8B97-270FCCF537FB}"/>
              </a:ext>
            </a:extLst>
          </p:cNvPr>
          <p:cNvSpPr/>
          <p:nvPr/>
        </p:nvSpPr>
        <p:spPr>
          <a:xfrm>
            <a:off x="587374" y="1133608"/>
            <a:ext cx="73569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a) Teckna ett uttryck för det </a:t>
            </a:r>
            <a:r>
              <a:rPr lang="sv-SE" i="1" dirty="0" err="1"/>
              <a:t>n</a:t>
            </a:r>
            <a:r>
              <a:rPr lang="sv-SE" dirty="0" err="1"/>
              <a:t>:e</a:t>
            </a:r>
            <a:r>
              <a:rPr lang="sv-SE" dirty="0"/>
              <a:t> talet.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1A4E1751-B82E-4F49-A430-30F358CFF95D}"/>
              </a:ext>
            </a:extLst>
          </p:cNvPr>
          <p:cNvSpPr/>
          <p:nvPr/>
        </p:nvSpPr>
        <p:spPr>
          <a:xfrm>
            <a:off x="587374" y="1502940"/>
            <a:ext cx="74771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b) Använd uttrycket och räkna ut tal nummer 100.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0DDF6BB-0D68-F543-9829-D359EDF49035}"/>
              </a:ext>
            </a:extLst>
          </p:cNvPr>
          <p:cNvSpPr txBox="1"/>
          <p:nvPr/>
        </p:nvSpPr>
        <p:spPr>
          <a:xfrm>
            <a:off x="369653" y="2324520"/>
            <a:ext cx="501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a)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2F0E96EA-25BE-CC46-9EA2-495B0004D76D}"/>
              </a:ext>
            </a:extLst>
          </p:cNvPr>
          <p:cNvSpPr txBox="1"/>
          <p:nvPr/>
        </p:nvSpPr>
        <p:spPr>
          <a:xfrm>
            <a:off x="1239245" y="2325214"/>
            <a:ext cx="1502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Differens :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9EFCBB97-EAFE-3C44-AE58-95C0028C9267}"/>
              </a:ext>
            </a:extLst>
          </p:cNvPr>
          <p:cNvSpPr txBox="1"/>
          <p:nvPr/>
        </p:nvSpPr>
        <p:spPr>
          <a:xfrm>
            <a:off x="2448707" y="2324520"/>
            <a:ext cx="1396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5 </a:t>
            </a:r>
            <a:r>
              <a:rPr lang="sv-SE" dirty="0">
                <a:cs typeface="Bradley Hand Bold"/>
              </a:rPr>
              <a:t>–</a:t>
            </a:r>
            <a:r>
              <a:rPr lang="sv-SE" dirty="0">
                <a:latin typeface="Bradley Hand Bold"/>
                <a:cs typeface="Bradley Hand Bold"/>
              </a:rPr>
              <a:t> 2 </a:t>
            </a:r>
            <a:r>
              <a:rPr lang="sv-SE" dirty="0">
                <a:cs typeface="Bradley Hand Bold"/>
              </a:rPr>
              <a:t>=</a:t>
            </a:r>
            <a:r>
              <a:rPr lang="sv-SE" dirty="0">
                <a:latin typeface="Bradley Hand Bold"/>
                <a:cs typeface="Bradley Hand Bold"/>
              </a:rPr>
              <a:t> 3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40B52E8F-12C1-6244-80C9-26A5A2CDA551}"/>
              </a:ext>
            </a:extLst>
          </p:cNvPr>
          <p:cNvSpPr txBox="1"/>
          <p:nvPr/>
        </p:nvSpPr>
        <p:spPr>
          <a:xfrm>
            <a:off x="870857" y="2601519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" pitchFamily="2" charset="77"/>
              </a:rPr>
              <a:t>Variabelterm :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257E4738-E669-ED43-9631-004954D94F9B}"/>
              </a:ext>
            </a:extLst>
          </p:cNvPr>
          <p:cNvSpPr txBox="1"/>
          <p:nvPr/>
        </p:nvSpPr>
        <p:spPr>
          <a:xfrm>
            <a:off x="2385586" y="2605499"/>
            <a:ext cx="570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3n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08E1E384-C957-984E-8149-5F8572B10304}"/>
              </a:ext>
            </a:extLst>
          </p:cNvPr>
          <p:cNvSpPr txBox="1"/>
          <p:nvPr/>
        </p:nvSpPr>
        <p:spPr>
          <a:xfrm>
            <a:off x="1081490" y="3062490"/>
            <a:ext cx="923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" pitchFamily="2" charset="77"/>
              </a:rPr>
              <a:t>n </a:t>
            </a:r>
            <a:r>
              <a:rPr lang="sv-SE" dirty="0">
                <a:cs typeface="Bradley Hand Bold"/>
              </a:rPr>
              <a:t>=</a:t>
            </a:r>
            <a:r>
              <a:rPr lang="sv-SE" dirty="0">
                <a:latin typeface="Bradley Hand" pitchFamily="2" charset="77"/>
              </a:rPr>
              <a:t> 1:</a:t>
            </a: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A84EAE79-19C7-9343-8144-2054C904261D}"/>
              </a:ext>
            </a:extLst>
          </p:cNvPr>
          <p:cNvSpPr txBox="1"/>
          <p:nvPr/>
        </p:nvSpPr>
        <p:spPr>
          <a:xfrm>
            <a:off x="2085448" y="3057782"/>
            <a:ext cx="1143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3 </a:t>
            </a:r>
            <a:r>
              <a:rPr lang="sv-SE" dirty="0"/>
              <a:t>·</a:t>
            </a:r>
            <a:r>
              <a:rPr lang="sv-SE" dirty="0">
                <a:latin typeface="Bradley Hand Bold"/>
                <a:cs typeface="Bradley Hand Bold"/>
              </a:rPr>
              <a:t> 1 </a:t>
            </a:r>
            <a:r>
              <a:rPr lang="sv-SE" dirty="0">
                <a:cs typeface="Bradley Hand Bold"/>
              </a:rPr>
              <a:t>=</a:t>
            </a:r>
            <a:r>
              <a:rPr lang="sv-SE" dirty="0">
                <a:latin typeface="Bradley Hand Bold"/>
                <a:cs typeface="Bradley Hand Bold"/>
              </a:rPr>
              <a:t> 3</a:t>
            </a:r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id="{CF35F600-CF09-BF49-92C3-895BEC89D93D}"/>
              </a:ext>
            </a:extLst>
          </p:cNvPr>
          <p:cNvSpPr txBox="1"/>
          <p:nvPr/>
        </p:nvSpPr>
        <p:spPr>
          <a:xfrm>
            <a:off x="3257707" y="3057782"/>
            <a:ext cx="1129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3 </a:t>
            </a:r>
            <a:r>
              <a:rPr lang="sv-SE" dirty="0">
                <a:solidFill>
                  <a:srgbClr val="C00000"/>
                </a:solidFill>
                <a:cs typeface="Bradley Hand Bold"/>
              </a:rPr>
              <a:t>–</a:t>
            </a:r>
            <a:r>
              <a:rPr lang="sv-SE" dirty="0">
                <a:solidFill>
                  <a:srgbClr val="C00000"/>
                </a:solidFill>
                <a:latin typeface="Bradley Hand Bold"/>
                <a:cs typeface="Bradley Hand Bold"/>
              </a:rPr>
              <a:t> 1</a:t>
            </a:r>
            <a:r>
              <a:rPr lang="sv-SE" dirty="0">
                <a:latin typeface="Bradley Hand Bold"/>
                <a:cs typeface="Bradley Hand Bold"/>
              </a:rPr>
              <a:t> </a:t>
            </a:r>
            <a:r>
              <a:rPr lang="sv-SE" dirty="0">
                <a:cs typeface="Bradley Hand Bold"/>
              </a:rPr>
              <a:t>=</a:t>
            </a:r>
            <a:r>
              <a:rPr lang="sv-SE" dirty="0">
                <a:latin typeface="Bradley Hand Bold"/>
                <a:cs typeface="Bradley Hand Bold"/>
              </a:rPr>
              <a:t> 2</a:t>
            </a: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D24241E4-5C0D-AC4D-8AB3-C058A1960D54}"/>
              </a:ext>
            </a:extLst>
          </p:cNvPr>
          <p:cNvSpPr txBox="1"/>
          <p:nvPr/>
        </p:nvSpPr>
        <p:spPr>
          <a:xfrm>
            <a:off x="1052279" y="3431822"/>
            <a:ext cx="923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" pitchFamily="2" charset="77"/>
              </a:rPr>
              <a:t>n </a:t>
            </a:r>
            <a:r>
              <a:rPr lang="sv-SE" dirty="0">
                <a:cs typeface="Bradley Hand Bold"/>
              </a:rPr>
              <a:t>=</a:t>
            </a:r>
            <a:r>
              <a:rPr lang="sv-SE" dirty="0">
                <a:latin typeface="Bradley Hand" pitchFamily="2" charset="77"/>
              </a:rPr>
              <a:t> 2:</a:t>
            </a:r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id="{822DE305-9855-B94E-B74E-5F6F7FB86B3A}"/>
              </a:ext>
            </a:extLst>
          </p:cNvPr>
          <p:cNvSpPr txBox="1"/>
          <p:nvPr/>
        </p:nvSpPr>
        <p:spPr>
          <a:xfrm>
            <a:off x="2106421" y="3418962"/>
            <a:ext cx="1126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3 </a:t>
            </a:r>
            <a:r>
              <a:rPr lang="sv-SE" dirty="0"/>
              <a:t>·</a:t>
            </a:r>
            <a:r>
              <a:rPr lang="sv-SE" dirty="0">
                <a:latin typeface="Bradley Hand Bold"/>
                <a:cs typeface="Bradley Hand Bold"/>
              </a:rPr>
              <a:t> 2 </a:t>
            </a:r>
            <a:r>
              <a:rPr lang="sv-SE" dirty="0">
                <a:cs typeface="Bradley Hand Bold"/>
              </a:rPr>
              <a:t>= </a:t>
            </a:r>
            <a:r>
              <a:rPr lang="sv-SE" dirty="0">
                <a:latin typeface="Bradley Hand Bold"/>
                <a:cs typeface="Bradley Hand Bold"/>
              </a:rPr>
              <a:t>6</a:t>
            </a:r>
          </a:p>
        </p:txBody>
      </p:sp>
      <p:sp>
        <p:nvSpPr>
          <p:cNvPr id="17" name="textruta 16">
            <a:extLst>
              <a:ext uri="{FF2B5EF4-FFF2-40B4-BE49-F238E27FC236}">
                <a16:creationId xmlns:a16="http://schemas.microsoft.com/office/drawing/2014/main" id="{F34C8FB9-71FE-2D40-8F74-9F8BCBF84BE1}"/>
              </a:ext>
            </a:extLst>
          </p:cNvPr>
          <p:cNvSpPr txBox="1"/>
          <p:nvPr/>
        </p:nvSpPr>
        <p:spPr>
          <a:xfrm>
            <a:off x="3264373" y="3418962"/>
            <a:ext cx="1148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6 </a:t>
            </a:r>
            <a:r>
              <a:rPr lang="sv-SE" dirty="0">
                <a:solidFill>
                  <a:srgbClr val="C00000"/>
                </a:solidFill>
                <a:cs typeface="Bradley Hand Bold"/>
              </a:rPr>
              <a:t>–</a:t>
            </a:r>
            <a:r>
              <a:rPr lang="sv-SE" dirty="0">
                <a:solidFill>
                  <a:srgbClr val="C00000"/>
                </a:solidFill>
                <a:latin typeface="Bradley Hand Bold"/>
                <a:cs typeface="Bradley Hand Bold"/>
              </a:rPr>
              <a:t> 1</a:t>
            </a:r>
            <a:r>
              <a:rPr lang="sv-SE" dirty="0">
                <a:latin typeface="Bradley Hand Bold"/>
                <a:cs typeface="Bradley Hand Bold"/>
              </a:rPr>
              <a:t> </a:t>
            </a:r>
            <a:r>
              <a:rPr lang="sv-SE" dirty="0">
                <a:cs typeface="Bradley Hand Bold"/>
              </a:rPr>
              <a:t>=</a:t>
            </a:r>
            <a:r>
              <a:rPr lang="sv-SE" dirty="0">
                <a:latin typeface="Bradley Hand Bold"/>
                <a:cs typeface="Bradley Hand Bold"/>
              </a:rPr>
              <a:t> 5</a:t>
            </a:r>
          </a:p>
        </p:txBody>
      </p:sp>
      <p:sp>
        <p:nvSpPr>
          <p:cNvPr id="19" name="textruta 18">
            <a:extLst>
              <a:ext uri="{FF2B5EF4-FFF2-40B4-BE49-F238E27FC236}">
                <a16:creationId xmlns:a16="http://schemas.microsoft.com/office/drawing/2014/main" id="{B388711B-3FAD-2743-9989-A04EB68FA472}"/>
              </a:ext>
            </a:extLst>
          </p:cNvPr>
          <p:cNvSpPr txBox="1"/>
          <p:nvPr/>
        </p:nvSpPr>
        <p:spPr>
          <a:xfrm>
            <a:off x="1113269" y="3968058"/>
            <a:ext cx="1405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" pitchFamily="2" charset="77"/>
              </a:rPr>
              <a:t>Sifferterm:</a:t>
            </a:r>
          </a:p>
        </p:txBody>
      </p:sp>
      <p:sp>
        <p:nvSpPr>
          <p:cNvPr id="20" name="textruta 19">
            <a:extLst>
              <a:ext uri="{FF2B5EF4-FFF2-40B4-BE49-F238E27FC236}">
                <a16:creationId xmlns:a16="http://schemas.microsoft.com/office/drawing/2014/main" id="{FA31C280-E5C5-074C-9FB7-310E6449D728}"/>
              </a:ext>
            </a:extLst>
          </p:cNvPr>
          <p:cNvSpPr txBox="1"/>
          <p:nvPr/>
        </p:nvSpPr>
        <p:spPr>
          <a:xfrm>
            <a:off x="2522439" y="3979741"/>
            <a:ext cx="479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cs typeface="Bradley Hand Bold"/>
              </a:rPr>
              <a:t>– </a:t>
            </a:r>
            <a:r>
              <a:rPr lang="sv-SE" dirty="0">
                <a:latin typeface="Bradley Hand Bold"/>
                <a:cs typeface="Bradley Hand Bold"/>
              </a:rPr>
              <a:t>1</a:t>
            </a:r>
          </a:p>
        </p:txBody>
      </p:sp>
      <p:sp>
        <p:nvSpPr>
          <p:cNvPr id="21" name="textruta 20">
            <a:extLst>
              <a:ext uri="{FF2B5EF4-FFF2-40B4-BE49-F238E27FC236}">
                <a16:creationId xmlns:a16="http://schemas.microsoft.com/office/drawing/2014/main" id="{39036195-8870-4C40-8D1A-28A946AA7B36}"/>
              </a:ext>
            </a:extLst>
          </p:cNvPr>
          <p:cNvSpPr txBox="1"/>
          <p:nvPr/>
        </p:nvSpPr>
        <p:spPr>
          <a:xfrm>
            <a:off x="1381230" y="4266365"/>
            <a:ext cx="1134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" pitchFamily="2" charset="77"/>
              </a:rPr>
              <a:t>Uttryck:</a:t>
            </a:r>
          </a:p>
        </p:txBody>
      </p:sp>
      <p:sp>
        <p:nvSpPr>
          <p:cNvPr id="22" name="textruta 21">
            <a:extLst>
              <a:ext uri="{FF2B5EF4-FFF2-40B4-BE49-F238E27FC236}">
                <a16:creationId xmlns:a16="http://schemas.microsoft.com/office/drawing/2014/main" id="{62815A22-35CB-2041-B1C7-6096A2D82D35}"/>
              </a:ext>
            </a:extLst>
          </p:cNvPr>
          <p:cNvSpPr txBox="1"/>
          <p:nvPr/>
        </p:nvSpPr>
        <p:spPr>
          <a:xfrm>
            <a:off x="2535823" y="4268335"/>
            <a:ext cx="992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3n </a:t>
            </a:r>
            <a:r>
              <a:rPr lang="sv-SE" dirty="0">
                <a:cs typeface="Bradley Hand Bold"/>
              </a:rPr>
              <a:t>–</a:t>
            </a:r>
            <a:r>
              <a:rPr lang="sv-SE" dirty="0">
                <a:latin typeface="Bradley Hand Bold"/>
                <a:cs typeface="Bradley Hand Bold"/>
              </a:rPr>
              <a:t> 1</a:t>
            </a:r>
          </a:p>
        </p:txBody>
      </p:sp>
      <p:sp>
        <p:nvSpPr>
          <p:cNvPr id="23" name="textruta 22">
            <a:extLst>
              <a:ext uri="{FF2B5EF4-FFF2-40B4-BE49-F238E27FC236}">
                <a16:creationId xmlns:a16="http://schemas.microsoft.com/office/drawing/2014/main" id="{01511530-61C3-DB4C-A596-49956DD2EBEC}"/>
              </a:ext>
            </a:extLst>
          </p:cNvPr>
          <p:cNvSpPr txBox="1"/>
          <p:nvPr/>
        </p:nvSpPr>
        <p:spPr>
          <a:xfrm>
            <a:off x="463515" y="4863505"/>
            <a:ext cx="411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b)</a:t>
            </a:r>
          </a:p>
        </p:txBody>
      </p:sp>
      <p:sp>
        <p:nvSpPr>
          <p:cNvPr id="24" name="textruta 23">
            <a:extLst>
              <a:ext uri="{FF2B5EF4-FFF2-40B4-BE49-F238E27FC236}">
                <a16:creationId xmlns:a16="http://schemas.microsoft.com/office/drawing/2014/main" id="{B7A8D9C3-2344-3A46-B754-1BC2B5E2125F}"/>
              </a:ext>
            </a:extLst>
          </p:cNvPr>
          <p:cNvSpPr txBox="1"/>
          <p:nvPr/>
        </p:nvSpPr>
        <p:spPr>
          <a:xfrm>
            <a:off x="1067113" y="4814181"/>
            <a:ext cx="1209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" pitchFamily="2" charset="77"/>
              </a:rPr>
              <a:t>Tal 100:</a:t>
            </a:r>
          </a:p>
        </p:txBody>
      </p:sp>
      <p:sp>
        <p:nvSpPr>
          <p:cNvPr id="25" name="textruta 24">
            <a:extLst>
              <a:ext uri="{FF2B5EF4-FFF2-40B4-BE49-F238E27FC236}">
                <a16:creationId xmlns:a16="http://schemas.microsoft.com/office/drawing/2014/main" id="{283FB87B-4945-614D-9DF9-5B691E16110B}"/>
              </a:ext>
            </a:extLst>
          </p:cNvPr>
          <p:cNvSpPr txBox="1"/>
          <p:nvPr/>
        </p:nvSpPr>
        <p:spPr>
          <a:xfrm>
            <a:off x="2020504" y="4814181"/>
            <a:ext cx="1468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3 </a:t>
            </a:r>
            <a:r>
              <a:rPr lang="sv-SE" dirty="0"/>
              <a:t>·</a:t>
            </a:r>
            <a:r>
              <a:rPr lang="sv-SE" dirty="0">
                <a:latin typeface="Bradley Hand Bold"/>
                <a:cs typeface="Bradley Hand Bold"/>
              </a:rPr>
              <a:t> 100 </a:t>
            </a:r>
            <a:r>
              <a:rPr lang="sv-SE" dirty="0">
                <a:cs typeface="Bradley Hand Bold"/>
              </a:rPr>
              <a:t>–</a:t>
            </a:r>
            <a:r>
              <a:rPr lang="sv-SE" dirty="0">
                <a:latin typeface="Bradley Hand Bold"/>
                <a:cs typeface="Bradley Hand Bold"/>
              </a:rPr>
              <a:t> 1 </a:t>
            </a:r>
            <a:r>
              <a:rPr lang="sv-SE" dirty="0">
                <a:cs typeface="Bradley Hand Bold"/>
              </a:rPr>
              <a:t>=</a:t>
            </a:r>
            <a:endParaRPr lang="sv-SE" dirty="0">
              <a:latin typeface="Bradley Hand Bold"/>
              <a:cs typeface="Bradley Hand Bold"/>
            </a:endParaRPr>
          </a:p>
        </p:txBody>
      </p:sp>
      <p:sp>
        <p:nvSpPr>
          <p:cNvPr id="26" name="textruta 25">
            <a:extLst>
              <a:ext uri="{FF2B5EF4-FFF2-40B4-BE49-F238E27FC236}">
                <a16:creationId xmlns:a16="http://schemas.microsoft.com/office/drawing/2014/main" id="{36552888-187C-3840-B2E6-05ABDD4A79BC}"/>
              </a:ext>
            </a:extLst>
          </p:cNvPr>
          <p:cNvSpPr txBox="1"/>
          <p:nvPr/>
        </p:nvSpPr>
        <p:spPr>
          <a:xfrm>
            <a:off x="3295024" y="4814181"/>
            <a:ext cx="1191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300 </a:t>
            </a:r>
            <a:r>
              <a:rPr lang="sv-SE" dirty="0">
                <a:cs typeface="Bradley Hand Bold"/>
              </a:rPr>
              <a:t>–</a:t>
            </a:r>
            <a:r>
              <a:rPr lang="sv-SE" dirty="0">
                <a:latin typeface="Bradley Hand Bold"/>
                <a:cs typeface="Bradley Hand Bold"/>
              </a:rPr>
              <a:t> 1 </a:t>
            </a:r>
            <a:r>
              <a:rPr lang="sv-SE" dirty="0">
                <a:cs typeface="Bradley Hand Bold"/>
              </a:rPr>
              <a:t>=</a:t>
            </a:r>
            <a:endParaRPr lang="sv-SE" dirty="0">
              <a:latin typeface="Bradley Hand Bold"/>
              <a:cs typeface="Bradley Hand Bold"/>
            </a:endParaRPr>
          </a:p>
        </p:txBody>
      </p:sp>
      <p:sp>
        <p:nvSpPr>
          <p:cNvPr id="27" name="textruta 26">
            <a:extLst>
              <a:ext uri="{FF2B5EF4-FFF2-40B4-BE49-F238E27FC236}">
                <a16:creationId xmlns:a16="http://schemas.microsoft.com/office/drawing/2014/main" id="{E03E9178-E6FB-5742-BDD2-2E043F3E872E}"/>
              </a:ext>
            </a:extLst>
          </p:cNvPr>
          <p:cNvSpPr txBox="1"/>
          <p:nvPr/>
        </p:nvSpPr>
        <p:spPr>
          <a:xfrm>
            <a:off x="4325936" y="4814181"/>
            <a:ext cx="638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299</a:t>
            </a:r>
          </a:p>
        </p:txBody>
      </p:sp>
      <p:sp>
        <p:nvSpPr>
          <p:cNvPr id="28" name="textruta 27">
            <a:extLst>
              <a:ext uri="{FF2B5EF4-FFF2-40B4-BE49-F238E27FC236}">
                <a16:creationId xmlns:a16="http://schemas.microsoft.com/office/drawing/2014/main" id="{DDBB6C23-05C8-C541-A409-69D1ED135389}"/>
              </a:ext>
            </a:extLst>
          </p:cNvPr>
          <p:cNvSpPr txBox="1"/>
          <p:nvPr/>
        </p:nvSpPr>
        <p:spPr>
          <a:xfrm>
            <a:off x="1063067" y="5575657"/>
            <a:ext cx="844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u="sng" dirty="0">
                <a:latin typeface="Bradley Hand" pitchFamily="2" charset="77"/>
              </a:rPr>
              <a:t>Svar:</a:t>
            </a:r>
          </a:p>
        </p:txBody>
      </p:sp>
      <p:sp>
        <p:nvSpPr>
          <p:cNvPr id="29" name="textruta 28">
            <a:extLst>
              <a:ext uri="{FF2B5EF4-FFF2-40B4-BE49-F238E27FC236}">
                <a16:creationId xmlns:a16="http://schemas.microsoft.com/office/drawing/2014/main" id="{A8B97F77-E203-E64F-A016-950AC9EEFF80}"/>
              </a:ext>
            </a:extLst>
          </p:cNvPr>
          <p:cNvSpPr txBox="1"/>
          <p:nvPr/>
        </p:nvSpPr>
        <p:spPr>
          <a:xfrm>
            <a:off x="1848484" y="5621824"/>
            <a:ext cx="33849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sv-SE" dirty="0">
                <a:latin typeface="Bradley Hand Bold"/>
                <a:cs typeface="Bradley Hand Bold"/>
              </a:rPr>
              <a:t>3n </a:t>
            </a:r>
            <a:r>
              <a:rPr lang="sv-SE" dirty="0">
                <a:cs typeface="Bradley Hand Bold"/>
              </a:rPr>
              <a:t>–</a:t>
            </a:r>
            <a:r>
              <a:rPr lang="sv-SE" dirty="0">
                <a:latin typeface="Bradley Hand Bold"/>
                <a:cs typeface="Bradley Hand Bold"/>
              </a:rPr>
              <a:t> 1 </a:t>
            </a:r>
          </a:p>
          <a:p>
            <a:pPr marL="342900" indent="-342900">
              <a:buAutoNum type="alphaLcParenR"/>
            </a:pPr>
            <a:r>
              <a:rPr lang="sv-SE" dirty="0">
                <a:latin typeface="Bradley Hand Bold"/>
                <a:cs typeface="Bradley Hand Bold"/>
              </a:rPr>
              <a:t>Tal 100 är 299.</a:t>
            </a:r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B7077CCD-B0FB-1742-8A77-499B986FEF3F}"/>
              </a:ext>
            </a:extLst>
          </p:cNvPr>
          <p:cNvSpPr/>
          <p:nvPr/>
        </p:nvSpPr>
        <p:spPr>
          <a:xfrm>
            <a:off x="320022" y="167817"/>
            <a:ext cx="11651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b="1" dirty="0">
                <a:solidFill>
                  <a:srgbClr val="800000"/>
                </a:solidFill>
              </a:rPr>
              <a:t>Exempel</a:t>
            </a:r>
          </a:p>
        </p:txBody>
      </p:sp>
    </p:spTree>
    <p:extLst>
      <p:ext uri="{BB962C8B-B14F-4D97-AF65-F5344CB8AC3E}">
        <p14:creationId xmlns:p14="http://schemas.microsoft.com/office/powerpoint/2010/main" val="4126932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4" grpId="0"/>
      <p:bldP spid="15" grpId="0"/>
      <p:bldP spid="16" grpId="0"/>
      <p:bldP spid="17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 1"/>
          <p:cNvGrpSpPr/>
          <p:nvPr/>
        </p:nvGrpSpPr>
        <p:grpSpPr>
          <a:xfrm>
            <a:off x="1465374" y="295074"/>
            <a:ext cx="5741957" cy="1013192"/>
            <a:chOff x="420099" y="324741"/>
            <a:chExt cx="5741957" cy="1013192"/>
          </a:xfrm>
        </p:grpSpPr>
        <p:sp>
          <p:nvSpPr>
            <p:cNvPr id="6" name="Rektangel 5"/>
            <p:cNvSpPr/>
            <p:nvPr/>
          </p:nvSpPr>
          <p:spPr>
            <a:xfrm>
              <a:off x="420099" y="398030"/>
              <a:ext cx="2436218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/>
                <a:t>Studera bilden. Tänk dig att figurerna fortsätter byggas på samma sätt.</a:t>
              </a:r>
            </a:p>
          </p:txBody>
        </p:sp>
        <p:pic>
          <p:nvPicPr>
            <p:cNvPr id="7" name="Bildobjekt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15093" y="324741"/>
              <a:ext cx="2646963" cy="1013192"/>
            </a:xfrm>
            <a:prstGeom prst="rect">
              <a:avLst/>
            </a:prstGeom>
          </p:spPr>
        </p:pic>
      </p:grpSp>
      <p:sp>
        <p:nvSpPr>
          <p:cNvPr id="8" name="Rektangel 7"/>
          <p:cNvSpPr/>
          <p:nvPr/>
        </p:nvSpPr>
        <p:spPr>
          <a:xfrm>
            <a:off x="1499512" y="1253100"/>
            <a:ext cx="5836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a) Hur många punkter är det i figur 4 och 6 ?</a:t>
            </a:r>
          </a:p>
        </p:txBody>
      </p:sp>
      <p:sp>
        <p:nvSpPr>
          <p:cNvPr id="9" name="Rektangel 8"/>
          <p:cNvSpPr/>
          <p:nvPr/>
        </p:nvSpPr>
        <p:spPr>
          <a:xfrm>
            <a:off x="1499512" y="1646972"/>
            <a:ext cx="55694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b) Teckna ett uttryck för antalet punkter i den </a:t>
            </a:r>
            <a:r>
              <a:rPr lang="sv-SE" i="1" dirty="0" err="1"/>
              <a:t>n</a:t>
            </a:r>
            <a:r>
              <a:rPr lang="sv-SE" dirty="0" err="1"/>
              <a:t>:e</a:t>
            </a:r>
            <a:r>
              <a:rPr lang="sv-SE" dirty="0"/>
              <a:t> figuren.</a:t>
            </a:r>
          </a:p>
        </p:txBody>
      </p:sp>
      <p:sp>
        <p:nvSpPr>
          <p:cNvPr id="10" name="textruta 9"/>
          <p:cNvSpPr txBox="1"/>
          <p:nvPr/>
        </p:nvSpPr>
        <p:spPr>
          <a:xfrm>
            <a:off x="1499512" y="2256841"/>
            <a:ext cx="1042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Figur 4:</a:t>
            </a:r>
          </a:p>
        </p:txBody>
      </p:sp>
      <p:sp>
        <p:nvSpPr>
          <p:cNvPr id="11" name="textruta 10"/>
          <p:cNvSpPr txBox="1"/>
          <p:nvPr/>
        </p:nvSpPr>
        <p:spPr>
          <a:xfrm>
            <a:off x="2542352" y="2256841"/>
            <a:ext cx="1368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13 punkter</a:t>
            </a:r>
          </a:p>
        </p:txBody>
      </p:sp>
      <p:sp>
        <p:nvSpPr>
          <p:cNvPr id="12" name="textruta 11"/>
          <p:cNvSpPr txBox="1"/>
          <p:nvPr/>
        </p:nvSpPr>
        <p:spPr>
          <a:xfrm>
            <a:off x="1499512" y="2626367"/>
            <a:ext cx="1042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Figur 6:</a:t>
            </a:r>
          </a:p>
        </p:txBody>
      </p:sp>
      <p:sp>
        <p:nvSpPr>
          <p:cNvPr id="13" name="textruta 12"/>
          <p:cNvSpPr txBox="1"/>
          <p:nvPr/>
        </p:nvSpPr>
        <p:spPr>
          <a:xfrm>
            <a:off x="2542352" y="2614215"/>
            <a:ext cx="1368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19 punkter</a:t>
            </a:r>
          </a:p>
        </p:txBody>
      </p:sp>
      <p:sp>
        <p:nvSpPr>
          <p:cNvPr id="16" name="textruta 15"/>
          <p:cNvSpPr txBox="1"/>
          <p:nvPr/>
        </p:nvSpPr>
        <p:spPr>
          <a:xfrm>
            <a:off x="1445569" y="3233960"/>
            <a:ext cx="1873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Differensen är:</a:t>
            </a:r>
          </a:p>
        </p:txBody>
      </p:sp>
      <p:sp>
        <p:nvSpPr>
          <p:cNvPr id="17" name="textruta 16"/>
          <p:cNvSpPr txBox="1"/>
          <p:nvPr/>
        </p:nvSpPr>
        <p:spPr>
          <a:xfrm>
            <a:off x="3058442" y="3233960"/>
            <a:ext cx="472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3</a:t>
            </a:r>
          </a:p>
        </p:txBody>
      </p:sp>
      <p:sp>
        <p:nvSpPr>
          <p:cNvPr id="18" name="textruta 17">
            <a:extLst>
              <a:ext uri="{FF2B5EF4-FFF2-40B4-BE49-F238E27FC236}">
                <a16:creationId xmlns:a16="http://schemas.microsoft.com/office/drawing/2014/main" id="{68DD2E5F-62C9-9E49-85F4-9C0161E2C79B}"/>
              </a:ext>
            </a:extLst>
          </p:cNvPr>
          <p:cNvSpPr txBox="1"/>
          <p:nvPr/>
        </p:nvSpPr>
        <p:spPr>
          <a:xfrm>
            <a:off x="674393" y="2244883"/>
            <a:ext cx="501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a)</a:t>
            </a:r>
          </a:p>
        </p:txBody>
      </p:sp>
      <p:sp>
        <p:nvSpPr>
          <p:cNvPr id="19" name="textruta 18">
            <a:extLst>
              <a:ext uri="{FF2B5EF4-FFF2-40B4-BE49-F238E27FC236}">
                <a16:creationId xmlns:a16="http://schemas.microsoft.com/office/drawing/2014/main" id="{F28A218C-D23B-4D46-AFBC-2754ECD6272A}"/>
              </a:ext>
            </a:extLst>
          </p:cNvPr>
          <p:cNvSpPr txBox="1"/>
          <p:nvPr/>
        </p:nvSpPr>
        <p:spPr>
          <a:xfrm>
            <a:off x="664856" y="3201968"/>
            <a:ext cx="501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b)</a:t>
            </a:r>
          </a:p>
        </p:txBody>
      </p:sp>
      <p:sp>
        <p:nvSpPr>
          <p:cNvPr id="20" name="textruta 19">
            <a:extLst>
              <a:ext uri="{FF2B5EF4-FFF2-40B4-BE49-F238E27FC236}">
                <a16:creationId xmlns:a16="http://schemas.microsoft.com/office/drawing/2014/main" id="{BAA9078D-8CE5-694E-AC68-C617652A3D13}"/>
              </a:ext>
            </a:extLst>
          </p:cNvPr>
          <p:cNvSpPr txBox="1"/>
          <p:nvPr/>
        </p:nvSpPr>
        <p:spPr>
          <a:xfrm>
            <a:off x="1597886" y="3491072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" pitchFamily="2" charset="77"/>
              </a:rPr>
              <a:t>Variabelterm:</a:t>
            </a:r>
          </a:p>
        </p:txBody>
      </p:sp>
      <p:sp>
        <p:nvSpPr>
          <p:cNvPr id="21" name="textruta 20">
            <a:extLst>
              <a:ext uri="{FF2B5EF4-FFF2-40B4-BE49-F238E27FC236}">
                <a16:creationId xmlns:a16="http://schemas.microsoft.com/office/drawing/2014/main" id="{BF69ABD7-98F4-7048-83FD-F573A3C417BA}"/>
              </a:ext>
            </a:extLst>
          </p:cNvPr>
          <p:cNvSpPr txBox="1"/>
          <p:nvPr/>
        </p:nvSpPr>
        <p:spPr>
          <a:xfrm>
            <a:off x="3080127" y="3491072"/>
            <a:ext cx="570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3n</a:t>
            </a:r>
          </a:p>
        </p:txBody>
      </p:sp>
      <p:sp>
        <p:nvSpPr>
          <p:cNvPr id="22" name="textruta 21">
            <a:extLst>
              <a:ext uri="{FF2B5EF4-FFF2-40B4-BE49-F238E27FC236}">
                <a16:creationId xmlns:a16="http://schemas.microsoft.com/office/drawing/2014/main" id="{5A7E686D-9AEA-EF4E-AB09-141A8F278AF6}"/>
              </a:ext>
            </a:extLst>
          </p:cNvPr>
          <p:cNvSpPr txBox="1"/>
          <p:nvPr/>
        </p:nvSpPr>
        <p:spPr>
          <a:xfrm>
            <a:off x="1445569" y="3896088"/>
            <a:ext cx="923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" pitchFamily="2" charset="77"/>
              </a:rPr>
              <a:t>n </a:t>
            </a:r>
            <a:r>
              <a:rPr lang="sv-SE" dirty="0"/>
              <a:t>=</a:t>
            </a:r>
            <a:r>
              <a:rPr lang="sv-SE" dirty="0">
                <a:latin typeface="Bradley Hand" pitchFamily="2" charset="77"/>
              </a:rPr>
              <a:t> 1:</a:t>
            </a:r>
          </a:p>
        </p:txBody>
      </p:sp>
      <p:sp>
        <p:nvSpPr>
          <p:cNvPr id="23" name="textruta 22">
            <a:extLst>
              <a:ext uri="{FF2B5EF4-FFF2-40B4-BE49-F238E27FC236}">
                <a16:creationId xmlns:a16="http://schemas.microsoft.com/office/drawing/2014/main" id="{A1AF83FA-005C-8742-B86E-7F6A456409A7}"/>
              </a:ext>
            </a:extLst>
          </p:cNvPr>
          <p:cNvSpPr txBox="1"/>
          <p:nvPr/>
        </p:nvSpPr>
        <p:spPr>
          <a:xfrm>
            <a:off x="2449526" y="3891380"/>
            <a:ext cx="1936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3 </a:t>
            </a:r>
            <a:r>
              <a:rPr lang="sv-SE" dirty="0"/>
              <a:t>·</a:t>
            </a:r>
            <a:r>
              <a:rPr lang="sv-SE" dirty="0">
                <a:latin typeface="Bradley Hand Bold"/>
                <a:cs typeface="Bradley Hand Bold"/>
              </a:rPr>
              <a:t> 1 </a:t>
            </a:r>
            <a:r>
              <a:rPr lang="sv-SE" dirty="0"/>
              <a:t>=</a:t>
            </a:r>
            <a:r>
              <a:rPr lang="sv-SE" dirty="0">
                <a:latin typeface="Bradley Hand Bold"/>
                <a:cs typeface="Bradley Hand Bold"/>
              </a:rPr>
              <a:t> 3 punkter</a:t>
            </a:r>
          </a:p>
        </p:txBody>
      </p:sp>
      <p:sp>
        <p:nvSpPr>
          <p:cNvPr id="24" name="textruta 23">
            <a:extLst>
              <a:ext uri="{FF2B5EF4-FFF2-40B4-BE49-F238E27FC236}">
                <a16:creationId xmlns:a16="http://schemas.microsoft.com/office/drawing/2014/main" id="{3ED47FC5-0298-5C42-AA2F-A4FDAB3E80DA}"/>
              </a:ext>
            </a:extLst>
          </p:cNvPr>
          <p:cNvSpPr txBox="1"/>
          <p:nvPr/>
        </p:nvSpPr>
        <p:spPr>
          <a:xfrm>
            <a:off x="4768611" y="3906933"/>
            <a:ext cx="2138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3 </a:t>
            </a:r>
            <a:r>
              <a:rPr lang="sv-SE" dirty="0">
                <a:solidFill>
                  <a:srgbClr val="C00000"/>
                </a:solidFill>
                <a:cs typeface="Bradley Hand Bold"/>
              </a:rPr>
              <a:t>+</a:t>
            </a:r>
            <a:r>
              <a:rPr lang="sv-SE" dirty="0">
                <a:solidFill>
                  <a:srgbClr val="C00000"/>
                </a:solidFill>
                <a:latin typeface="Bradley Hand Bold"/>
                <a:cs typeface="Bradley Hand Bold"/>
              </a:rPr>
              <a:t> 1</a:t>
            </a:r>
            <a:r>
              <a:rPr lang="sv-SE" dirty="0">
                <a:latin typeface="Bradley Hand Bold"/>
                <a:cs typeface="Bradley Hand Bold"/>
              </a:rPr>
              <a:t> </a:t>
            </a:r>
            <a:r>
              <a:rPr lang="sv-SE" dirty="0"/>
              <a:t>=</a:t>
            </a:r>
            <a:r>
              <a:rPr lang="sv-SE" dirty="0">
                <a:latin typeface="Bradley Hand Bold"/>
                <a:cs typeface="Bradley Hand Bold"/>
              </a:rPr>
              <a:t> 4 punkter</a:t>
            </a:r>
          </a:p>
        </p:txBody>
      </p:sp>
      <p:sp>
        <p:nvSpPr>
          <p:cNvPr id="25" name="textruta 24">
            <a:extLst>
              <a:ext uri="{FF2B5EF4-FFF2-40B4-BE49-F238E27FC236}">
                <a16:creationId xmlns:a16="http://schemas.microsoft.com/office/drawing/2014/main" id="{082BBE86-6930-5240-AD34-7F028F441FED}"/>
              </a:ext>
            </a:extLst>
          </p:cNvPr>
          <p:cNvSpPr txBox="1"/>
          <p:nvPr/>
        </p:nvSpPr>
        <p:spPr>
          <a:xfrm>
            <a:off x="1416358" y="4265420"/>
            <a:ext cx="923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" pitchFamily="2" charset="77"/>
              </a:rPr>
              <a:t>n </a:t>
            </a:r>
            <a:r>
              <a:rPr lang="sv-SE" dirty="0"/>
              <a:t>=</a:t>
            </a:r>
            <a:r>
              <a:rPr lang="sv-SE" dirty="0">
                <a:latin typeface="Bradley Hand" pitchFamily="2" charset="77"/>
              </a:rPr>
              <a:t> 2:</a:t>
            </a:r>
          </a:p>
        </p:txBody>
      </p:sp>
      <p:sp>
        <p:nvSpPr>
          <p:cNvPr id="26" name="textruta 25">
            <a:extLst>
              <a:ext uri="{FF2B5EF4-FFF2-40B4-BE49-F238E27FC236}">
                <a16:creationId xmlns:a16="http://schemas.microsoft.com/office/drawing/2014/main" id="{2EF46852-084F-0741-9F0E-9E21503AAFF3}"/>
              </a:ext>
            </a:extLst>
          </p:cNvPr>
          <p:cNvSpPr txBox="1"/>
          <p:nvPr/>
        </p:nvSpPr>
        <p:spPr>
          <a:xfrm>
            <a:off x="2470499" y="4252560"/>
            <a:ext cx="2012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3 </a:t>
            </a:r>
            <a:r>
              <a:rPr lang="sv-SE" dirty="0"/>
              <a:t>·</a:t>
            </a:r>
            <a:r>
              <a:rPr lang="sv-SE" dirty="0">
                <a:latin typeface="Bradley Hand Bold"/>
                <a:cs typeface="Bradley Hand Bold"/>
              </a:rPr>
              <a:t> 2 </a:t>
            </a:r>
            <a:r>
              <a:rPr lang="sv-SE" dirty="0"/>
              <a:t>= </a:t>
            </a:r>
            <a:r>
              <a:rPr lang="sv-SE" dirty="0">
                <a:latin typeface="Bradley Hand Bold"/>
                <a:cs typeface="Bradley Hand Bold"/>
              </a:rPr>
              <a:t>6 punkter</a:t>
            </a:r>
          </a:p>
        </p:txBody>
      </p:sp>
      <p:sp>
        <p:nvSpPr>
          <p:cNvPr id="27" name="textruta 26">
            <a:extLst>
              <a:ext uri="{FF2B5EF4-FFF2-40B4-BE49-F238E27FC236}">
                <a16:creationId xmlns:a16="http://schemas.microsoft.com/office/drawing/2014/main" id="{B71CB97C-D317-7146-8356-3D1E727744D2}"/>
              </a:ext>
            </a:extLst>
          </p:cNvPr>
          <p:cNvSpPr txBox="1"/>
          <p:nvPr/>
        </p:nvSpPr>
        <p:spPr>
          <a:xfrm>
            <a:off x="4775278" y="4268113"/>
            <a:ext cx="2127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6 </a:t>
            </a:r>
            <a:r>
              <a:rPr lang="sv-SE" dirty="0">
                <a:solidFill>
                  <a:srgbClr val="C00000"/>
                </a:solidFill>
                <a:cs typeface="Bradley Hand Bold"/>
              </a:rPr>
              <a:t>+</a:t>
            </a:r>
            <a:r>
              <a:rPr lang="sv-SE" dirty="0">
                <a:solidFill>
                  <a:srgbClr val="C00000"/>
                </a:solidFill>
                <a:latin typeface="Bradley Hand Bold"/>
                <a:cs typeface="Bradley Hand Bold"/>
              </a:rPr>
              <a:t> 1</a:t>
            </a:r>
            <a:r>
              <a:rPr lang="sv-SE" dirty="0">
                <a:latin typeface="Bradley Hand Bold"/>
                <a:cs typeface="Bradley Hand Bold"/>
              </a:rPr>
              <a:t> </a:t>
            </a:r>
            <a:r>
              <a:rPr lang="sv-SE" dirty="0"/>
              <a:t>=</a:t>
            </a:r>
            <a:r>
              <a:rPr lang="sv-SE" dirty="0">
                <a:latin typeface="Bradley Hand Bold"/>
                <a:cs typeface="Bradley Hand Bold"/>
              </a:rPr>
              <a:t> 7 punkter</a:t>
            </a:r>
          </a:p>
        </p:txBody>
      </p:sp>
      <p:sp>
        <p:nvSpPr>
          <p:cNvPr id="28" name="textruta 27">
            <a:extLst>
              <a:ext uri="{FF2B5EF4-FFF2-40B4-BE49-F238E27FC236}">
                <a16:creationId xmlns:a16="http://schemas.microsoft.com/office/drawing/2014/main" id="{7339FAEA-F0BD-A149-830B-6C40142A9AA1}"/>
              </a:ext>
            </a:extLst>
          </p:cNvPr>
          <p:cNvSpPr txBox="1"/>
          <p:nvPr/>
        </p:nvSpPr>
        <p:spPr>
          <a:xfrm>
            <a:off x="1477348" y="4801656"/>
            <a:ext cx="1405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" pitchFamily="2" charset="77"/>
              </a:rPr>
              <a:t>Sifferterm :</a:t>
            </a:r>
          </a:p>
        </p:txBody>
      </p:sp>
      <p:sp>
        <p:nvSpPr>
          <p:cNvPr id="29" name="textruta 28">
            <a:extLst>
              <a:ext uri="{FF2B5EF4-FFF2-40B4-BE49-F238E27FC236}">
                <a16:creationId xmlns:a16="http://schemas.microsoft.com/office/drawing/2014/main" id="{DFFF70F3-DCDC-474B-996D-178496241FDC}"/>
              </a:ext>
            </a:extLst>
          </p:cNvPr>
          <p:cNvSpPr txBox="1"/>
          <p:nvPr/>
        </p:nvSpPr>
        <p:spPr>
          <a:xfrm>
            <a:off x="2764854" y="4807594"/>
            <a:ext cx="406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1</a:t>
            </a:r>
          </a:p>
        </p:txBody>
      </p:sp>
      <p:sp>
        <p:nvSpPr>
          <p:cNvPr id="30" name="textruta 29">
            <a:extLst>
              <a:ext uri="{FF2B5EF4-FFF2-40B4-BE49-F238E27FC236}">
                <a16:creationId xmlns:a16="http://schemas.microsoft.com/office/drawing/2014/main" id="{067A9A34-120E-654F-965D-F6B8A491103E}"/>
              </a:ext>
            </a:extLst>
          </p:cNvPr>
          <p:cNvSpPr txBox="1"/>
          <p:nvPr/>
        </p:nvSpPr>
        <p:spPr>
          <a:xfrm>
            <a:off x="1730293" y="5091088"/>
            <a:ext cx="1134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" pitchFamily="2" charset="77"/>
              </a:rPr>
              <a:t>Uttryck :</a:t>
            </a:r>
          </a:p>
        </p:txBody>
      </p:sp>
      <p:sp>
        <p:nvSpPr>
          <p:cNvPr id="31" name="textruta 30">
            <a:extLst>
              <a:ext uri="{FF2B5EF4-FFF2-40B4-BE49-F238E27FC236}">
                <a16:creationId xmlns:a16="http://schemas.microsoft.com/office/drawing/2014/main" id="{96D76ED0-23A2-C34F-9DA7-F4EC9C8622B9}"/>
              </a:ext>
            </a:extLst>
          </p:cNvPr>
          <p:cNvSpPr txBox="1"/>
          <p:nvPr/>
        </p:nvSpPr>
        <p:spPr>
          <a:xfrm>
            <a:off x="2778238" y="5096188"/>
            <a:ext cx="992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3n </a:t>
            </a:r>
            <a:r>
              <a:rPr lang="sv-SE" dirty="0">
                <a:cs typeface="Bradley Hand Bold"/>
              </a:rPr>
              <a:t>+</a:t>
            </a:r>
            <a:r>
              <a:rPr lang="sv-SE" dirty="0">
                <a:latin typeface="Bradley Hand Bold"/>
                <a:cs typeface="Bradley Hand Bold"/>
              </a:rPr>
              <a:t> 1</a:t>
            </a:r>
          </a:p>
        </p:txBody>
      </p:sp>
      <p:sp>
        <p:nvSpPr>
          <p:cNvPr id="32" name="textruta 31">
            <a:extLst>
              <a:ext uri="{FF2B5EF4-FFF2-40B4-BE49-F238E27FC236}">
                <a16:creationId xmlns:a16="http://schemas.microsoft.com/office/drawing/2014/main" id="{01233FC2-880A-654C-98F2-6468DAABBAED}"/>
              </a:ext>
            </a:extLst>
          </p:cNvPr>
          <p:cNvSpPr txBox="1"/>
          <p:nvPr/>
        </p:nvSpPr>
        <p:spPr>
          <a:xfrm>
            <a:off x="767472" y="5927574"/>
            <a:ext cx="1419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u="sng" dirty="0">
                <a:latin typeface="Bradley Hand" pitchFamily="2" charset="77"/>
              </a:rPr>
              <a:t>Svar:</a:t>
            </a:r>
          </a:p>
        </p:txBody>
      </p:sp>
      <p:sp>
        <p:nvSpPr>
          <p:cNvPr id="33" name="textruta 32">
            <a:extLst>
              <a:ext uri="{FF2B5EF4-FFF2-40B4-BE49-F238E27FC236}">
                <a16:creationId xmlns:a16="http://schemas.microsoft.com/office/drawing/2014/main" id="{A9DC8B1C-030F-6441-9A56-CE0EC4F73C33}"/>
              </a:ext>
            </a:extLst>
          </p:cNvPr>
          <p:cNvSpPr txBox="1"/>
          <p:nvPr/>
        </p:nvSpPr>
        <p:spPr>
          <a:xfrm>
            <a:off x="1542856" y="5948727"/>
            <a:ext cx="67603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sv-SE" dirty="0">
                <a:latin typeface="Bradley Hand Bold"/>
                <a:cs typeface="Bradley Hand Bold"/>
              </a:rPr>
              <a:t>I figur 4 är det 13 punkter och i figur 6 är det 19 punkter.</a:t>
            </a:r>
          </a:p>
          <a:p>
            <a:pPr marL="342900" indent="-342900">
              <a:buFontTx/>
              <a:buAutoNum type="alphaLcParenR"/>
            </a:pPr>
            <a:r>
              <a:rPr lang="sv-SE" dirty="0">
                <a:latin typeface="Bradley Hand Bold"/>
                <a:cs typeface="Bradley Hand Bold"/>
              </a:rPr>
              <a:t>Uttrycket 3n </a:t>
            </a:r>
            <a:r>
              <a:rPr lang="sv-SE" dirty="0">
                <a:cs typeface="Bradley Hand Bold"/>
              </a:rPr>
              <a:t>+</a:t>
            </a:r>
            <a:r>
              <a:rPr lang="sv-SE" dirty="0">
                <a:latin typeface="Bradley Hand Bold"/>
                <a:cs typeface="Bradley Hand Bold"/>
              </a:rPr>
              <a:t> 1 visar antalet punkter i figur n.</a:t>
            </a:r>
          </a:p>
        </p:txBody>
      </p:sp>
      <p:sp>
        <p:nvSpPr>
          <p:cNvPr id="34" name="Rektangel 33">
            <a:extLst>
              <a:ext uri="{FF2B5EF4-FFF2-40B4-BE49-F238E27FC236}">
                <a16:creationId xmlns:a16="http://schemas.microsoft.com/office/drawing/2014/main" id="{5496ABD3-7F4A-5B43-B44A-1F7633B10AD6}"/>
              </a:ext>
            </a:extLst>
          </p:cNvPr>
          <p:cNvSpPr/>
          <p:nvPr/>
        </p:nvSpPr>
        <p:spPr>
          <a:xfrm>
            <a:off x="312170" y="188094"/>
            <a:ext cx="11651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b="1" dirty="0">
                <a:solidFill>
                  <a:srgbClr val="800000"/>
                </a:solidFill>
              </a:rPr>
              <a:t>Exempel</a:t>
            </a:r>
          </a:p>
        </p:txBody>
      </p:sp>
    </p:spTree>
    <p:extLst>
      <p:ext uri="{BB962C8B-B14F-4D97-AF65-F5344CB8AC3E}">
        <p14:creationId xmlns:p14="http://schemas.microsoft.com/office/powerpoint/2010/main" val="208417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3211689" y="145113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Vilket tal saknas?</a:t>
            </a: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9885" y="1444618"/>
            <a:ext cx="2316960" cy="895189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1689" y="2470870"/>
            <a:ext cx="1459165" cy="445547"/>
          </a:xfrm>
          <a:prstGeom prst="rect">
            <a:avLst/>
          </a:prstGeom>
        </p:spPr>
      </p:pic>
      <p:grpSp>
        <p:nvGrpSpPr>
          <p:cNvPr id="11" name="Grupp 10"/>
          <p:cNvGrpSpPr/>
          <p:nvPr/>
        </p:nvGrpSpPr>
        <p:grpSpPr>
          <a:xfrm>
            <a:off x="2046110" y="851890"/>
            <a:ext cx="5277557" cy="461665"/>
            <a:chOff x="2046110" y="851890"/>
            <a:chExt cx="5277557" cy="461665"/>
          </a:xfrm>
        </p:grpSpPr>
        <p:sp>
          <p:nvSpPr>
            <p:cNvPr id="2" name="Rektangel 1"/>
            <p:cNvSpPr/>
            <p:nvPr/>
          </p:nvSpPr>
          <p:spPr>
            <a:xfrm>
              <a:off x="2829885" y="851890"/>
              <a:ext cx="449378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2400" b="1" dirty="0">
                  <a:solidFill>
                    <a:srgbClr val="800000"/>
                  </a:solidFill>
                </a:rPr>
                <a:t>1	 3 	  9 	  27     ?</a:t>
              </a:r>
              <a:endParaRPr lang="sv-SE" sz="2400" b="1" dirty="0">
                <a:solidFill>
                  <a:srgbClr val="800000"/>
                </a:solidFill>
              </a:endParaRPr>
            </a:p>
          </p:txBody>
        </p:sp>
        <p:sp>
          <p:nvSpPr>
            <p:cNvPr id="7" name="textruta 6"/>
            <p:cNvSpPr txBox="1"/>
            <p:nvPr/>
          </p:nvSpPr>
          <p:spPr>
            <a:xfrm>
              <a:off x="2046110" y="923667"/>
              <a:ext cx="3951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/>
                <a:t>a)</a:t>
              </a:r>
            </a:p>
          </p:txBody>
        </p:sp>
      </p:grpSp>
      <p:grpSp>
        <p:nvGrpSpPr>
          <p:cNvPr id="12" name="Grupp 11"/>
          <p:cNvGrpSpPr/>
          <p:nvPr/>
        </p:nvGrpSpPr>
        <p:grpSpPr>
          <a:xfrm>
            <a:off x="2046110" y="4002329"/>
            <a:ext cx="4611325" cy="461665"/>
            <a:chOff x="2046110" y="4140829"/>
            <a:chExt cx="4611325" cy="461665"/>
          </a:xfrm>
        </p:grpSpPr>
        <p:sp>
          <p:nvSpPr>
            <p:cNvPr id="6" name="Rektangel 5"/>
            <p:cNvSpPr/>
            <p:nvPr/>
          </p:nvSpPr>
          <p:spPr>
            <a:xfrm>
              <a:off x="2695222" y="4140829"/>
              <a:ext cx="3962213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cs-CZ" sz="2400" b="1" dirty="0">
                  <a:solidFill>
                    <a:srgbClr val="800000"/>
                  </a:solidFill>
                </a:rPr>
                <a:t>20 	  19 	17 	  14 	?</a:t>
              </a:r>
              <a:endParaRPr lang="sv-SE" sz="2400" b="1" dirty="0">
                <a:solidFill>
                  <a:srgbClr val="800000"/>
                </a:solidFill>
              </a:endParaRPr>
            </a:p>
          </p:txBody>
        </p:sp>
        <p:sp>
          <p:nvSpPr>
            <p:cNvPr id="8" name="textruta 7"/>
            <p:cNvSpPr txBox="1"/>
            <p:nvPr/>
          </p:nvSpPr>
          <p:spPr>
            <a:xfrm>
              <a:off x="2046110" y="4188387"/>
              <a:ext cx="3951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/>
                <a:t>b)</a:t>
              </a:r>
            </a:p>
          </p:txBody>
        </p:sp>
      </p:grpSp>
      <p:pic>
        <p:nvPicPr>
          <p:cNvPr id="9" name="Bildobjekt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9053" y="4569231"/>
            <a:ext cx="2578623" cy="918700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1689" y="5697917"/>
            <a:ext cx="1637469" cy="428599"/>
          </a:xfrm>
          <a:prstGeom prst="rect">
            <a:avLst/>
          </a:prstGeom>
        </p:spPr>
      </p:pic>
      <p:sp>
        <p:nvSpPr>
          <p:cNvPr id="13" name="textruta 12"/>
          <p:cNvSpPr txBox="1"/>
          <p:nvPr/>
        </p:nvSpPr>
        <p:spPr>
          <a:xfrm>
            <a:off x="2173111" y="485422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dirty="0"/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C6218F01-4A44-7D4C-8252-2FBD4FF320C0}"/>
              </a:ext>
            </a:extLst>
          </p:cNvPr>
          <p:cNvSpPr/>
          <p:nvPr/>
        </p:nvSpPr>
        <p:spPr>
          <a:xfrm>
            <a:off x="373675" y="324182"/>
            <a:ext cx="11651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b="1" dirty="0">
                <a:solidFill>
                  <a:srgbClr val="800000"/>
                </a:solidFill>
              </a:rPr>
              <a:t>Exempel</a:t>
            </a:r>
          </a:p>
        </p:txBody>
      </p:sp>
    </p:spTree>
    <p:extLst>
      <p:ext uri="{BB962C8B-B14F-4D97-AF65-F5344CB8AC3E}">
        <p14:creationId xmlns:p14="http://schemas.microsoft.com/office/powerpoint/2010/main" val="1008547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7851</TotalTime>
  <Words>1043</Words>
  <Application>Microsoft Macintosh PowerPoint</Application>
  <PresentationFormat>Bildspel på skärmen (4:3)</PresentationFormat>
  <Paragraphs>183</Paragraphs>
  <Slides>9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9</vt:i4>
      </vt:variant>
    </vt:vector>
  </HeadingPairs>
  <TitlesOfParts>
    <vt:vector size="14" baseType="lpstr">
      <vt:lpstr>Arial</vt:lpstr>
      <vt:lpstr>Bradley Hand</vt:lpstr>
      <vt:lpstr>Bradley Hand Bold</vt:lpstr>
      <vt:lpstr>Calibri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Kristina Johnson Förvaltning 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Gemensamma Uppgifter (GU)</dc:title>
  <dc:creator>Kristina Johnson</dc:creator>
  <cp:lastModifiedBy>Kristina Johnson</cp:lastModifiedBy>
  <cp:revision>42</cp:revision>
  <dcterms:created xsi:type="dcterms:W3CDTF">2017-04-14T14:34:08Z</dcterms:created>
  <dcterms:modified xsi:type="dcterms:W3CDTF">2021-08-08T06:54:32Z</dcterms:modified>
</cp:coreProperties>
</file>