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20" r:id="rId2"/>
    <p:sldId id="325" r:id="rId3"/>
    <p:sldId id="326" r:id="rId4"/>
    <p:sldId id="327" r:id="rId5"/>
    <p:sldId id="328" r:id="rId6"/>
    <p:sldId id="330" r:id="rId7"/>
    <p:sldId id="331" r:id="rId8"/>
    <p:sldId id="332" r:id="rId9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0001"/>
    <a:srgbClr val="9A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23" autoAdjust="0"/>
    <p:restoredTop sz="94558" autoAdjust="0"/>
  </p:normalViewPr>
  <p:slideViewPr>
    <p:cSldViewPr snapToGrid="0" snapToObjects="1">
      <p:cViewPr>
        <p:scale>
          <a:sx n="132" d="100"/>
          <a:sy n="132" d="100"/>
        </p:scale>
        <p:origin x="992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.tiff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2.tiff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.png"/><Relationship Id="rId21" Type="http://schemas.openxmlformats.org/officeDocument/2006/relationships/image" Target="../media/image6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26" Type="http://schemas.openxmlformats.org/officeDocument/2006/relationships/image" Target="../media/image89.png"/><Relationship Id="rId3" Type="http://schemas.openxmlformats.org/officeDocument/2006/relationships/image" Target="../media/image66.png"/><Relationship Id="rId21" Type="http://schemas.openxmlformats.org/officeDocument/2006/relationships/image" Target="../media/image84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5" Type="http://schemas.openxmlformats.org/officeDocument/2006/relationships/image" Target="../media/image88.png"/><Relationship Id="rId33" Type="http://schemas.openxmlformats.org/officeDocument/2006/relationships/image" Target="../media/image96.pn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29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24" Type="http://schemas.openxmlformats.org/officeDocument/2006/relationships/image" Target="../media/image87.png"/><Relationship Id="rId32" Type="http://schemas.openxmlformats.org/officeDocument/2006/relationships/image" Target="../media/image95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28" Type="http://schemas.openxmlformats.org/officeDocument/2006/relationships/image" Target="../media/image91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31" Type="http://schemas.openxmlformats.org/officeDocument/2006/relationships/image" Target="../media/image94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Relationship Id="rId27" Type="http://schemas.openxmlformats.org/officeDocument/2006/relationships/image" Target="../media/image90.png"/><Relationship Id="rId30" Type="http://schemas.openxmlformats.org/officeDocument/2006/relationships/image" Target="../media/image93.png"/><Relationship Id="rId8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3.tiff"/><Relationship Id="rId7" Type="http://schemas.openxmlformats.org/officeDocument/2006/relationships/image" Target="../media/image102.png"/><Relationship Id="rId12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10" Type="http://schemas.openxmlformats.org/officeDocument/2006/relationships/image" Target="../media/image105.png"/><Relationship Id="rId9" Type="http://schemas.openxmlformats.org/officeDocument/2006/relationships/image" Target="../media/image104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21" Type="http://schemas.openxmlformats.org/officeDocument/2006/relationships/image" Target="../media/image98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" Type="http://schemas.openxmlformats.org/officeDocument/2006/relationships/image" Target="../media/image13.tiff"/><Relationship Id="rId16" Type="http://schemas.openxmlformats.org/officeDocument/2006/relationships/image" Target="../media/image111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19" Type="http://schemas.openxmlformats.org/officeDocument/2006/relationships/image" Target="../media/image114.png"/><Relationship Id="rId4" Type="http://schemas.openxmlformats.org/officeDocument/2006/relationships/image" Target="../media/image99.png"/><Relationship Id="rId14" Type="http://schemas.openxmlformats.org/officeDocument/2006/relationships/image" Target="../media/image109.png"/><Relationship Id="rId22" Type="http://schemas.openxmlformats.org/officeDocument/2006/relationships/image" Target="../media/image1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/>
          <p:cNvSpPr>
            <a:spLocks noChangeArrowheads="1"/>
          </p:cNvSpPr>
          <p:nvPr/>
        </p:nvSpPr>
        <p:spPr bwMode="auto">
          <a:xfrm>
            <a:off x="241300" y="174625"/>
            <a:ext cx="8785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sz="2400" b="1" dirty="0"/>
              <a:t>2.7				               Kvadrater och kvadratrötter 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AE10B168-11DA-684D-872E-5BBC458DC21A}"/>
              </a:ext>
            </a:extLst>
          </p:cNvPr>
          <p:cNvSpPr/>
          <p:nvPr/>
        </p:nvSpPr>
        <p:spPr>
          <a:xfrm>
            <a:off x="2541431" y="1159515"/>
            <a:ext cx="35860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man multiplicerar talet 5 med sig själv, det vill säga 5 · 5, så säger man att man </a:t>
            </a:r>
            <a:r>
              <a:rPr lang="sv-SE" i="1" dirty="0">
                <a:solidFill>
                  <a:srgbClr val="A70001"/>
                </a:solidFill>
              </a:rPr>
              <a:t>kvadrerar</a:t>
            </a:r>
            <a:r>
              <a:rPr lang="sv-SE" i="1" dirty="0"/>
              <a:t> </a:t>
            </a:r>
            <a:r>
              <a:rPr lang="sv-SE" dirty="0"/>
              <a:t>talet 5. 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AD7AF0AB-9295-EE42-9E2A-6EEFF353CFCC}"/>
              </a:ext>
            </a:extLst>
          </p:cNvPr>
          <p:cNvSpPr/>
          <p:nvPr/>
        </p:nvSpPr>
        <p:spPr>
          <a:xfrm>
            <a:off x="3360379" y="2286936"/>
            <a:ext cx="2065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Man brukar säga att </a:t>
            </a:r>
            <a:r>
              <a:rPr lang="sv-SE" dirty="0">
                <a:solidFill>
                  <a:srgbClr val="A70001"/>
                </a:solidFill>
              </a:rPr>
              <a:t>”5 i kvadrat är 25”</a:t>
            </a:r>
            <a:r>
              <a:rPr lang="sv-SE" dirty="0"/>
              <a:t>. 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14190C59-FB78-9848-89D0-0C82A810A0DE}"/>
              </a:ext>
            </a:extLst>
          </p:cNvPr>
          <p:cNvSpPr/>
          <p:nvPr/>
        </p:nvSpPr>
        <p:spPr>
          <a:xfrm>
            <a:off x="3537424" y="713732"/>
            <a:ext cx="26485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A70001"/>
                </a:solidFill>
              </a:rPr>
              <a:t>Kvadrat och kvadratrot 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136FAEA9-3BB0-3746-AE3D-788DD1659217}"/>
              </a:ext>
            </a:extLst>
          </p:cNvPr>
          <p:cNvGrpSpPr/>
          <p:nvPr/>
        </p:nvGrpSpPr>
        <p:grpSpPr>
          <a:xfrm>
            <a:off x="6342720" y="949066"/>
            <a:ext cx="1235579" cy="1278186"/>
            <a:chOff x="6238921" y="1256875"/>
            <a:chExt cx="1235579" cy="1278186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0EDAFE6C-8280-6046-B800-841DC6903856}"/>
                </a:ext>
              </a:extLst>
            </p:cNvPr>
            <p:cNvSpPr/>
            <p:nvPr/>
          </p:nvSpPr>
          <p:spPr>
            <a:xfrm>
              <a:off x="6238921" y="1529791"/>
              <a:ext cx="723900" cy="68484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25</a:t>
              </a:r>
            </a:p>
          </p:txBody>
        </p: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D350E6AD-F69F-4749-8C53-7C87F6404994}"/>
                </a:ext>
              </a:extLst>
            </p:cNvPr>
            <p:cNvSpPr/>
            <p:nvPr/>
          </p:nvSpPr>
          <p:spPr>
            <a:xfrm>
              <a:off x="6450028" y="2165729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5</a:t>
              </a:r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A69809BD-A8E2-654D-B1E7-36C3228B3F7E}"/>
                </a:ext>
              </a:extLst>
            </p:cNvPr>
            <p:cNvSpPr/>
            <p:nvPr/>
          </p:nvSpPr>
          <p:spPr>
            <a:xfrm>
              <a:off x="6956243" y="1687545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5</a:t>
              </a:r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18695984-8FB3-2E4F-94BD-AE9C69A03125}"/>
                </a:ext>
              </a:extLst>
            </p:cNvPr>
            <p:cNvSpPr/>
            <p:nvPr/>
          </p:nvSpPr>
          <p:spPr>
            <a:xfrm>
              <a:off x="6962821" y="1256875"/>
              <a:ext cx="51167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dirty="0"/>
                <a:t>(cm)</a:t>
              </a:r>
            </a:p>
          </p:txBody>
        </p:sp>
      </p:grpSp>
      <p:sp>
        <p:nvSpPr>
          <p:cNvPr id="53" name="Rektangel 52">
            <a:extLst>
              <a:ext uri="{FF2B5EF4-FFF2-40B4-BE49-F238E27FC236}">
                <a16:creationId xmlns:a16="http://schemas.microsoft.com/office/drawing/2014/main" id="{3A437397-3C44-A946-B7F9-06454F8B6363}"/>
              </a:ext>
            </a:extLst>
          </p:cNvPr>
          <p:cNvSpPr/>
          <p:nvPr/>
        </p:nvSpPr>
        <p:spPr>
          <a:xfrm>
            <a:off x="6127522" y="2398279"/>
            <a:ext cx="1214438" cy="4824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5</a:t>
            </a:r>
            <a:r>
              <a:rPr lang="sv-SE" baseline="30000" dirty="0"/>
              <a:t>2</a:t>
            </a:r>
            <a:r>
              <a:rPr lang="sv-SE" dirty="0"/>
              <a:t> = 25</a:t>
            </a:r>
            <a:endParaRPr lang="sv-SE" baseline="30000" dirty="0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E7676444-6AE2-CF4C-9803-2F33874C71FE}"/>
              </a:ext>
            </a:extLst>
          </p:cNvPr>
          <p:cNvSpPr/>
          <p:nvPr/>
        </p:nvSpPr>
        <p:spPr>
          <a:xfrm>
            <a:off x="1905000" y="3229441"/>
            <a:ext cx="40671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man vet att en kvadrat har arean </a:t>
            </a:r>
          </a:p>
          <a:p>
            <a:r>
              <a:rPr lang="sv-SE" dirty="0"/>
              <a:t>25 cm</a:t>
            </a:r>
            <a:r>
              <a:rPr lang="sv-SE" baseline="30000" dirty="0"/>
              <a:t>2</a:t>
            </a:r>
            <a:r>
              <a:rPr lang="sv-SE" dirty="0"/>
              <a:t> kan man räkna ut att kvadratens sida är 5 cm.</a:t>
            </a:r>
          </a:p>
          <a:p>
            <a:r>
              <a:rPr lang="sv-SE" dirty="0"/>
              <a:t>Man säger att </a:t>
            </a:r>
            <a:r>
              <a:rPr lang="sv-SE" i="1" dirty="0">
                <a:solidFill>
                  <a:srgbClr val="A70001"/>
                </a:solidFill>
              </a:rPr>
              <a:t>kvadratroten</a:t>
            </a:r>
            <a:r>
              <a:rPr lang="sv-SE" dirty="0"/>
              <a:t> </a:t>
            </a:r>
            <a:r>
              <a:rPr lang="sv-SE" i="1" dirty="0">
                <a:solidFill>
                  <a:srgbClr val="A70001"/>
                </a:solidFill>
              </a:rPr>
              <a:t>ur</a:t>
            </a:r>
            <a:r>
              <a:rPr lang="sv-SE" dirty="0"/>
              <a:t> 25 är 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ktangel 72">
                <a:extLst>
                  <a:ext uri="{FF2B5EF4-FFF2-40B4-BE49-F238E27FC236}">
                    <a16:creationId xmlns:a16="http://schemas.microsoft.com/office/drawing/2014/main" id="{E81F62FA-2355-E749-90CC-5AAB80202EE2}"/>
                  </a:ext>
                </a:extLst>
              </p:cNvPr>
              <p:cNvSpPr/>
              <p:nvPr/>
            </p:nvSpPr>
            <p:spPr>
              <a:xfrm>
                <a:off x="6147290" y="3524327"/>
                <a:ext cx="1214438" cy="48246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</m:oMath>
                </a14:m>
                <a:r>
                  <a:rPr lang="sv-SE" dirty="0"/>
                  <a:t> = 5</a:t>
                </a:r>
                <a:endParaRPr lang="sv-SE" baseline="30000" dirty="0"/>
              </a:p>
            </p:txBody>
          </p:sp>
        </mc:Choice>
        <mc:Fallback xmlns="">
          <p:sp>
            <p:nvSpPr>
              <p:cNvPr id="73" name="Rektangel 72">
                <a:extLst>
                  <a:ext uri="{FF2B5EF4-FFF2-40B4-BE49-F238E27FC236}">
                    <a16:creationId xmlns:a16="http://schemas.microsoft.com/office/drawing/2014/main" id="{E81F62FA-2355-E749-90CC-5AAB80202E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290" y="3524327"/>
                <a:ext cx="1214438" cy="4824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ktangel 73">
                <a:extLst>
                  <a:ext uri="{FF2B5EF4-FFF2-40B4-BE49-F238E27FC236}">
                    <a16:creationId xmlns:a16="http://schemas.microsoft.com/office/drawing/2014/main" id="{8539A9D9-E123-EA49-85C7-EEEB5E293E32}"/>
                  </a:ext>
                </a:extLst>
              </p:cNvPr>
              <p:cNvSpPr/>
              <p:nvPr/>
            </p:nvSpPr>
            <p:spPr>
              <a:xfrm>
                <a:off x="3081802" y="5111878"/>
                <a:ext cx="3104220" cy="128035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sv-SE" b="1" dirty="0" smtClean="0"/>
                      <m:t>Motsatsen</m:t>
                    </m:r>
                    <m:r>
                      <m:rPr>
                        <m:nor/>
                      </m:rPr>
                      <a:rPr lang="sv-SE" b="1" dirty="0" smtClean="0"/>
                      <m:t> </m:t>
                    </m:r>
                    <m:r>
                      <m:rPr>
                        <m:nor/>
                      </m:rPr>
                      <a:rPr lang="sv-SE" b="1" dirty="0" smtClean="0"/>
                      <m:t>till</m:t>
                    </m:r>
                  </m:oMath>
                </a14:m>
                <a:r>
                  <a:rPr lang="sv-SE" b="1" dirty="0"/>
                  <a:t> </a:t>
                </a:r>
              </a:p>
              <a:p>
                <a:pPr algn="ctr"/>
                <a:r>
                  <a:rPr lang="sv-SE" dirty="0"/>
                  <a:t>   - </a:t>
                </a:r>
                <a:r>
                  <a:rPr lang="sv-SE" i="1" dirty="0"/>
                  <a:t>addition</a:t>
                </a:r>
                <a:r>
                  <a:rPr lang="sv-SE" dirty="0"/>
                  <a:t> är </a:t>
                </a:r>
                <a:r>
                  <a:rPr lang="sv-SE" i="1" dirty="0"/>
                  <a:t>subtraktion</a:t>
                </a:r>
                <a:r>
                  <a:rPr lang="sv-SE" dirty="0"/>
                  <a:t>.      </a:t>
                </a:r>
              </a:p>
              <a:p>
                <a:pPr algn="ctr"/>
                <a:r>
                  <a:rPr lang="sv-SE" dirty="0"/>
                  <a:t>      - </a:t>
                </a:r>
                <a:r>
                  <a:rPr lang="sv-SE" i="1" dirty="0"/>
                  <a:t>multiplikation</a:t>
                </a:r>
                <a:r>
                  <a:rPr lang="sv-SE" dirty="0"/>
                  <a:t> är </a:t>
                </a:r>
                <a:r>
                  <a:rPr lang="sv-SE" i="1" dirty="0"/>
                  <a:t>division</a:t>
                </a:r>
                <a:r>
                  <a:rPr lang="sv-SE" dirty="0"/>
                  <a:t>.    </a:t>
                </a:r>
              </a:p>
              <a:p>
                <a:pPr algn="ctr"/>
                <a:r>
                  <a:rPr lang="sv-SE" dirty="0"/>
                  <a:t>- </a:t>
                </a:r>
                <a:r>
                  <a:rPr lang="sv-SE" i="1" dirty="0"/>
                  <a:t>kvadraten</a:t>
                </a:r>
                <a:r>
                  <a:rPr lang="sv-SE" dirty="0"/>
                  <a:t> är </a:t>
                </a:r>
                <a:r>
                  <a:rPr lang="sv-SE" i="1" dirty="0"/>
                  <a:t>roten ur</a:t>
                </a:r>
                <a:r>
                  <a:rPr lang="sv-SE" dirty="0"/>
                  <a:t>.</a:t>
                </a:r>
              </a:p>
            </p:txBody>
          </p:sp>
        </mc:Choice>
        <mc:Fallback xmlns="">
          <p:sp>
            <p:nvSpPr>
              <p:cNvPr id="74" name="Rektangel 73">
                <a:extLst>
                  <a:ext uri="{FF2B5EF4-FFF2-40B4-BE49-F238E27FC236}">
                    <a16:creationId xmlns:a16="http://schemas.microsoft.com/office/drawing/2014/main" id="{8539A9D9-E123-EA49-85C7-EEEB5E293E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802" y="5111878"/>
                <a:ext cx="3104220" cy="12803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Rektangel 86">
            <a:extLst>
              <a:ext uri="{FF2B5EF4-FFF2-40B4-BE49-F238E27FC236}">
                <a16:creationId xmlns:a16="http://schemas.microsoft.com/office/drawing/2014/main" id="{14985150-8452-1A42-9F2A-E2A26BAD9BAE}"/>
              </a:ext>
            </a:extLst>
          </p:cNvPr>
          <p:cNvSpPr/>
          <p:nvPr/>
        </p:nvSpPr>
        <p:spPr>
          <a:xfrm>
            <a:off x="1905000" y="4417293"/>
            <a:ext cx="4192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Man kan kortare säga att </a:t>
            </a:r>
            <a:r>
              <a:rPr lang="sv-SE" i="1" dirty="0">
                <a:solidFill>
                  <a:srgbClr val="A70001"/>
                </a:solidFill>
              </a:rPr>
              <a:t>roten ur </a:t>
            </a:r>
            <a:r>
              <a:rPr lang="sv-SE" dirty="0"/>
              <a:t>25 är 5. </a:t>
            </a:r>
          </a:p>
        </p:txBody>
      </p:sp>
    </p:spTree>
    <p:extLst>
      <p:ext uri="{BB962C8B-B14F-4D97-AF65-F5344CB8AC3E}">
        <p14:creationId xmlns:p14="http://schemas.microsoft.com/office/powerpoint/2010/main" val="124933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  <p:bldP spid="49" grpId="0"/>
      <p:bldP spid="53" grpId="0" animBg="1"/>
      <p:bldP spid="72" grpId="0"/>
      <p:bldP spid="73" grpId="0" animBg="1"/>
      <p:bldP spid="74" grpId="0" animBg="1"/>
      <p:bldP spid="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ktangel 1">
                <a:extLst>
                  <a:ext uri="{FF2B5EF4-FFF2-40B4-BE49-F238E27FC236}">
                    <a16:creationId xmlns:a16="http://schemas.microsoft.com/office/drawing/2014/main" id="{3717D46C-8DF8-B747-A752-4BE0812304F9}"/>
                  </a:ext>
                </a:extLst>
              </p:cNvPr>
              <p:cNvSpPr/>
              <p:nvPr/>
            </p:nvSpPr>
            <p:spPr>
              <a:xfrm>
                <a:off x="3865406" y="1093116"/>
                <a:ext cx="3586091" cy="40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Vad är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rgbClr val="A70001"/>
                    </a:solidFill>
                  </a:rPr>
                  <a:t> ⋅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rgbClr val="A70001"/>
                    </a:solidFill>
                  </a:rPr>
                  <a:t> </a:t>
                </a:r>
                <a:r>
                  <a:rPr lang="sv-SE" dirty="0"/>
                  <a:t>? </a:t>
                </a:r>
              </a:p>
            </p:txBody>
          </p:sp>
        </mc:Choice>
        <mc:Fallback xmlns="">
          <p:sp>
            <p:nvSpPr>
              <p:cNvPr id="2" name="Rektangel 1">
                <a:extLst>
                  <a:ext uri="{FF2B5EF4-FFF2-40B4-BE49-F238E27FC236}">
                    <a16:creationId xmlns:a16="http://schemas.microsoft.com/office/drawing/2014/main" id="{3717D46C-8DF8-B747-A752-4BE0812304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406" y="1093116"/>
                <a:ext cx="3586091" cy="408253"/>
              </a:xfrm>
              <a:prstGeom prst="rect">
                <a:avLst/>
              </a:prstGeom>
              <a:blipFill>
                <a:blip r:embed="rId2"/>
                <a:stretch>
                  <a:fillRect l="-1056" b="-1818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ktangel 2">
            <a:extLst>
              <a:ext uri="{FF2B5EF4-FFF2-40B4-BE49-F238E27FC236}">
                <a16:creationId xmlns:a16="http://schemas.microsoft.com/office/drawing/2014/main" id="{12599862-B1F7-854F-A9E0-03801C8C368B}"/>
              </a:ext>
            </a:extLst>
          </p:cNvPr>
          <p:cNvSpPr/>
          <p:nvPr/>
        </p:nvSpPr>
        <p:spPr>
          <a:xfrm>
            <a:off x="3534839" y="448336"/>
            <a:ext cx="29193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A70001"/>
                </a:solidFill>
              </a:rPr>
              <a:t>Räkna med kvadratrötter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ktangel 3">
                <a:extLst>
                  <a:ext uri="{FF2B5EF4-FFF2-40B4-BE49-F238E27FC236}">
                    <a16:creationId xmlns:a16="http://schemas.microsoft.com/office/drawing/2014/main" id="{E38034EB-E043-084F-8DE4-6E09B6893F6E}"/>
                  </a:ext>
                </a:extLst>
              </p:cNvPr>
              <p:cNvSpPr/>
              <p:nvPr/>
            </p:nvSpPr>
            <p:spPr>
              <a:xfrm>
                <a:off x="3865406" y="1695766"/>
                <a:ext cx="773270" cy="40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chemeClr val="tx1"/>
                    </a:solidFill>
                  </a:rPr>
                  <a:t> =</a:t>
                </a:r>
                <a:r>
                  <a:rPr lang="sv-SE" dirty="0"/>
                  <a:t> </a:t>
                </a:r>
              </a:p>
            </p:txBody>
          </p:sp>
        </mc:Choice>
        <mc:Fallback xmlns="">
          <p:sp>
            <p:nvSpPr>
              <p:cNvPr id="4" name="Rektangel 3">
                <a:extLst>
                  <a:ext uri="{FF2B5EF4-FFF2-40B4-BE49-F238E27FC236}">
                    <a16:creationId xmlns:a16="http://schemas.microsoft.com/office/drawing/2014/main" id="{E38034EB-E043-084F-8DE4-6E09B6893F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406" y="1695766"/>
                <a:ext cx="773270" cy="408253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ktangel 4">
            <a:extLst>
              <a:ext uri="{FF2B5EF4-FFF2-40B4-BE49-F238E27FC236}">
                <a16:creationId xmlns:a16="http://schemas.microsoft.com/office/drawing/2014/main" id="{DF526A65-EA81-B744-86C2-010305152F3B}"/>
              </a:ext>
            </a:extLst>
          </p:cNvPr>
          <p:cNvSpPr/>
          <p:nvPr/>
        </p:nvSpPr>
        <p:spPr>
          <a:xfrm>
            <a:off x="4413966" y="1715226"/>
            <a:ext cx="449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3 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ktangel 5">
                <a:extLst>
                  <a:ext uri="{FF2B5EF4-FFF2-40B4-BE49-F238E27FC236}">
                    <a16:creationId xmlns:a16="http://schemas.microsoft.com/office/drawing/2014/main" id="{09AD9593-BCF1-8547-8F33-CDF7056B3167}"/>
                  </a:ext>
                </a:extLst>
              </p:cNvPr>
              <p:cNvSpPr/>
              <p:nvPr/>
            </p:nvSpPr>
            <p:spPr>
              <a:xfrm>
                <a:off x="4920937" y="1695766"/>
                <a:ext cx="773270" cy="40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chemeClr val="tx1"/>
                    </a:solidFill>
                  </a:rPr>
                  <a:t> =</a:t>
                </a:r>
                <a:r>
                  <a:rPr lang="sv-SE" dirty="0"/>
                  <a:t> </a:t>
                </a:r>
              </a:p>
            </p:txBody>
          </p:sp>
        </mc:Choice>
        <mc:Fallback xmlns="">
          <p:sp>
            <p:nvSpPr>
              <p:cNvPr id="6" name="Rektangel 5">
                <a:extLst>
                  <a:ext uri="{FF2B5EF4-FFF2-40B4-BE49-F238E27FC236}">
                    <a16:creationId xmlns:a16="http://schemas.microsoft.com/office/drawing/2014/main" id="{09AD9593-BCF1-8547-8F33-CDF7056B31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937" y="1695766"/>
                <a:ext cx="773270" cy="408253"/>
              </a:xfrm>
              <a:prstGeom prst="rect">
                <a:avLst/>
              </a:prstGeom>
              <a:blipFill>
                <a:blip r:embed="rId4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ktangel 6">
            <a:extLst>
              <a:ext uri="{FF2B5EF4-FFF2-40B4-BE49-F238E27FC236}">
                <a16:creationId xmlns:a16="http://schemas.microsoft.com/office/drawing/2014/main" id="{3C44D844-0DD2-F440-945E-FF9458086D46}"/>
              </a:ext>
            </a:extLst>
          </p:cNvPr>
          <p:cNvSpPr/>
          <p:nvPr/>
        </p:nvSpPr>
        <p:spPr>
          <a:xfrm>
            <a:off x="5469497" y="1715226"/>
            <a:ext cx="449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2 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A52EF954-18CD-4647-B933-CE7C77CC44E2}"/>
                  </a:ext>
                </a:extLst>
              </p:cNvPr>
              <p:cNvSpPr/>
              <p:nvPr/>
            </p:nvSpPr>
            <p:spPr>
              <a:xfrm>
                <a:off x="3901161" y="2145476"/>
                <a:ext cx="1128040" cy="40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chemeClr val="tx1"/>
                    </a:solidFill>
                  </a:rPr>
                  <a:t> ⋅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chemeClr val="tx1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A52EF954-18CD-4647-B933-CE7C77CC44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161" y="2145476"/>
                <a:ext cx="1128040" cy="408253"/>
              </a:xfrm>
              <a:prstGeom prst="rect">
                <a:avLst/>
              </a:prstGeom>
              <a:blipFill>
                <a:blip r:embed="rId5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ktangel 10">
            <a:extLst>
              <a:ext uri="{FF2B5EF4-FFF2-40B4-BE49-F238E27FC236}">
                <a16:creationId xmlns:a16="http://schemas.microsoft.com/office/drawing/2014/main" id="{BE7C685A-2350-1E43-8DD5-A76B910D42B4}"/>
              </a:ext>
            </a:extLst>
          </p:cNvPr>
          <p:cNvSpPr/>
          <p:nvPr/>
        </p:nvSpPr>
        <p:spPr>
          <a:xfrm>
            <a:off x="4894509" y="2162608"/>
            <a:ext cx="799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tx1"/>
                </a:solidFill>
              </a:rPr>
              <a:t>3 ⋅ 2 =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D391A507-65BA-EA48-A432-AD4D029E4637}"/>
              </a:ext>
            </a:extLst>
          </p:cNvPr>
          <p:cNvSpPr/>
          <p:nvPr/>
        </p:nvSpPr>
        <p:spPr>
          <a:xfrm>
            <a:off x="5558373" y="2162608"/>
            <a:ext cx="449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A70001"/>
                </a:solidFill>
              </a:rPr>
              <a:t>6 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364B873D-21C3-4A47-8809-02B1B54DEA6E}"/>
                  </a:ext>
                </a:extLst>
              </p:cNvPr>
              <p:cNvSpPr/>
              <p:nvPr/>
            </p:nvSpPr>
            <p:spPr>
              <a:xfrm>
                <a:off x="3901161" y="2623771"/>
                <a:ext cx="842289" cy="40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chemeClr val="tx1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364B873D-21C3-4A47-8809-02B1B54DEA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161" y="2623771"/>
                <a:ext cx="842289" cy="408253"/>
              </a:xfrm>
              <a:prstGeom prst="rect">
                <a:avLst/>
              </a:prstGeom>
              <a:blipFill>
                <a:blip r:embed="rId6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ktangel 13">
            <a:extLst>
              <a:ext uri="{FF2B5EF4-FFF2-40B4-BE49-F238E27FC236}">
                <a16:creationId xmlns:a16="http://schemas.microsoft.com/office/drawing/2014/main" id="{F810CA7D-5A08-5F44-BCE3-320AFA5C4DEA}"/>
              </a:ext>
            </a:extLst>
          </p:cNvPr>
          <p:cNvSpPr/>
          <p:nvPr/>
        </p:nvSpPr>
        <p:spPr>
          <a:xfrm>
            <a:off x="4638675" y="2662692"/>
            <a:ext cx="449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A70001"/>
                </a:solidFill>
              </a:rPr>
              <a:t>6 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D913BEC1-739C-5E41-8063-776FC2BEB947}"/>
                  </a:ext>
                </a:extLst>
              </p:cNvPr>
              <p:cNvSpPr/>
              <p:nvPr/>
            </p:nvSpPr>
            <p:spPr>
              <a:xfrm>
                <a:off x="6454163" y="2233129"/>
                <a:ext cx="842289" cy="59762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sv-SE" sz="1400" dirty="0"/>
                  <a:t>6</a:t>
                </a:r>
                <a:r>
                  <a:rPr lang="sv-SE" sz="1400" baseline="30000" dirty="0"/>
                  <a:t>2</a:t>
                </a:r>
                <a:r>
                  <a:rPr lang="sv-SE" sz="1400" dirty="0"/>
                  <a:t> = 36</a:t>
                </a: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sz="1400" i="1">
                            <a:latin typeface="Cambria Math" panose="02040503050406030204" pitchFamily="18" charset="0"/>
                          </a:rPr>
                          <m:t>36</m:t>
                        </m:r>
                      </m:e>
                    </m:rad>
                  </m:oMath>
                </a14:m>
                <a:r>
                  <a:rPr lang="sv-SE" sz="1400" dirty="0"/>
                  <a:t> = 6</a:t>
                </a:r>
                <a:endParaRPr lang="sv-SE" sz="1400" baseline="30000" dirty="0"/>
              </a:p>
            </p:txBody>
          </p:sp>
        </mc:Choice>
        <mc:Fallback xmlns=""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D913BEC1-739C-5E41-8063-776FC2BEB9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163" y="2233129"/>
                <a:ext cx="842289" cy="5976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6BAF9A1D-BEF4-604B-AAE2-E239E1AC771C}"/>
                  </a:ext>
                </a:extLst>
              </p:cNvPr>
              <p:cNvSpPr/>
              <p:nvPr/>
            </p:nvSpPr>
            <p:spPr>
              <a:xfrm>
                <a:off x="3569989" y="3140987"/>
                <a:ext cx="3586091" cy="40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Allså är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rgbClr val="A70001"/>
                    </a:solidFill>
                  </a:rPr>
                  <a:t> ⋅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sv-SE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i="1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e>
                    </m:rad>
                  </m:oMath>
                </a14:m>
                <a:endParaRPr lang="sv-SE" dirty="0"/>
              </a:p>
            </p:txBody>
          </p:sp>
        </mc:Choice>
        <mc:Fallback xmlns=""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6BAF9A1D-BEF4-604B-AAE2-E239E1AC77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989" y="3140987"/>
                <a:ext cx="3586091" cy="408253"/>
              </a:xfrm>
              <a:prstGeom prst="rect">
                <a:avLst/>
              </a:prstGeom>
              <a:blipFill>
                <a:blip r:embed="rId8"/>
                <a:stretch>
                  <a:fillRect l="-1413" b="-2121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92D5D2E-8479-2B4D-8388-E4EEDFE3C050}"/>
                  </a:ext>
                </a:extLst>
              </p:cNvPr>
              <p:cNvSpPr/>
              <p:nvPr/>
            </p:nvSpPr>
            <p:spPr>
              <a:xfrm>
                <a:off x="3603260" y="3549240"/>
                <a:ext cx="2242465" cy="40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>
                    <a:latin typeface="+mn-lt"/>
                  </a:rPr>
                  <a:t>och </a:t>
                </a:r>
                <a14:m>
                  <m:oMath xmlns:m="http://schemas.openxmlformats.org/officeDocument/2006/math">
                    <m:r>
                      <a:rPr lang="sv-SE" b="0" i="0" smtClean="0">
                        <a:solidFill>
                          <a:srgbClr val="A70001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ad>
                      <m:radPr>
                        <m:degHide m:val="on"/>
                        <m:ctrlPr>
                          <a:rPr lang="sv-SE" i="1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i="1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rgbClr val="A70001"/>
                    </a:solidFill>
                  </a:rPr>
                  <a:t> </a:t>
                </a:r>
                <a:r>
                  <a:rPr lang="sv-SE" dirty="0"/>
                  <a:t>=</a:t>
                </a:r>
                <a14:m>
                  <m:oMath xmlns:m="http://schemas.openxmlformats.org/officeDocument/2006/math">
                    <m:r>
                      <a:rPr lang="sv-SE" b="0" i="0" smtClean="0">
                        <a:solidFill>
                          <a:srgbClr val="A7000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sv-SE" i="1" smtClean="0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i="1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sv-SE" b="0" i="0" smtClean="0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sv-SE" dirty="0">
                            <a:solidFill>
                              <a:srgbClr val="A70001"/>
                            </a:solidFill>
                          </a:rPr>
                          <m:t>⋅</m:t>
                        </m:r>
                        <m:r>
                          <a:rPr lang="sv-SE" b="0" i="1" dirty="0" smtClean="0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v-SE" i="1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endParaRPr lang="sv-SE" dirty="0"/>
              </a:p>
            </p:txBody>
          </p:sp>
        </mc:Choice>
        <mc:Fallback xmlns=""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92D5D2E-8479-2B4D-8388-E4EEDFE3C0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260" y="3549240"/>
                <a:ext cx="2242465" cy="408253"/>
              </a:xfrm>
              <a:prstGeom prst="rect">
                <a:avLst/>
              </a:prstGeom>
              <a:blipFill>
                <a:blip r:embed="rId9"/>
                <a:stretch>
                  <a:fillRect l="-2260" b="-1764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B3FDF11B-F362-094E-92BD-92321609D136}"/>
                  </a:ext>
                </a:extLst>
              </p:cNvPr>
              <p:cNvSpPr/>
              <p:nvPr/>
            </p:nvSpPr>
            <p:spPr>
              <a:xfrm>
                <a:off x="3127149" y="3957493"/>
                <a:ext cx="3586091" cy="40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Vilket ger att </a:t>
                </a:r>
                <a14:m>
                  <m:oMath xmlns:m="http://schemas.openxmlformats.org/officeDocument/2006/math">
                    <m:r>
                      <a:rPr lang="sv-SE" b="0" i="0" smtClean="0">
                        <a:solidFill>
                          <a:srgbClr val="A7000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ad>
                      <m:radPr>
                        <m:degHide m:val="on"/>
                        <m:ctrlPr>
                          <a:rPr lang="sv-SE" i="1" smtClean="0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rgbClr val="A70001"/>
                    </a:solidFill>
                  </a:rPr>
                  <a:t> ⋅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sv-SE" dirty="0"/>
                  <a:t> =</a:t>
                </a:r>
                <a14:m>
                  <m:oMath xmlns:m="http://schemas.openxmlformats.org/officeDocument/2006/math">
                    <m:r>
                      <a:rPr lang="sv-SE" b="0" i="0" smtClean="0">
                        <a:solidFill>
                          <a:srgbClr val="A7000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sv-SE" i="1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i="1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sv-SE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sv-SE" dirty="0">
                            <a:solidFill>
                              <a:srgbClr val="A70001"/>
                            </a:solidFill>
                          </a:rPr>
                          <m:t>⋅</m:t>
                        </m:r>
                        <m:r>
                          <a:rPr lang="sv-SE" i="1" dirty="0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v-SE" i="1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endParaRPr lang="sv-SE" dirty="0"/>
              </a:p>
            </p:txBody>
          </p:sp>
        </mc:Choice>
        <mc:Fallback xmlns=""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B3FDF11B-F362-094E-92BD-92321609D1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149" y="3957493"/>
                <a:ext cx="3586091" cy="408253"/>
              </a:xfrm>
              <a:prstGeom prst="rect">
                <a:avLst/>
              </a:prstGeom>
              <a:blipFill>
                <a:blip r:embed="rId10"/>
                <a:stretch>
                  <a:fillRect l="-1056" t="-3125" b="-1875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Bildobjekt 21">
            <a:extLst>
              <a:ext uri="{FF2B5EF4-FFF2-40B4-BE49-F238E27FC236}">
                <a16:creationId xmlns:a16="http://schemas.microsoft.com/office/drawing/2014/main" id="{5D14C79B-71E4-EF42-902B-76FDD6B942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5131" y="4565191"/>
            <a:ext cx="2270125" cy="889697"/>
          </a:xfrm>
          <a:prstGeom prst="rect">
            <a:avLst/>
          </a:prstGeom>
        </p:spPr>
      </p:pic>
      <p:sp>
        <p:nvSpPr>
          <p:cNvPr id="23" name="textruta 22">
            <a:extLst>
              <a:ext uri="{FF2B5EF4-FFF2-40B4-BE49-F238E27FC236}">
                <a16:creationId xmlns:a16="http://schemas.microsoft.com/office/drawing/2014/main" id="{1B30FF5E-A638-E74B-A352-A8099494C613}"/>
              </a:ext>
            </a:extLst>
          </p:cNvPr>
          <p:cNvSpPr txBox="1"/>
          <p:nvPr/>
        </p:nvSpPr>
        <p:spPr>
          <a:xfrm>
            <a:off x="2852860" y="5987183"/>
            <a:ext cx="10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Exempel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0B87B45A-493E-454E-B428-B2272D4A114C}"/>
                  </a:ext>
                </a:extLst>
              </p:cNvPr>
              <p:cNvSpPr/>
              <p:nvPr/>
            </p:nvSpPr>
            <p:spPr>
              <a:xfrm>
                <a:off x="3868533" y="5967722"/>
                <a:ext cx="1425825" cy="40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chemeClr val="tx1"/>
                    </a:solidFill>
                  </a:rPr>
                  <a:t> ⋅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chemeClr val="tx1"/>
                    </a:solidFill>
                  </a:rPr>
                  <a:t>  =</a:t>
                </a:r>
              </a:p>
            </p:txBody>
          </p:sp>
        </mc:Choice>
        <mc:Fallback xmlns=""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0B87B45A-493E-454E-B428-B2272D4A11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533" y="5967722"/>
                <a:ext cx="1425825" cy="408253"/>
              </a:xfrm>
              <a:prstGeom prst="rect">
                <a:avLst/>
              </a:prstGeom>
              <a:blipFill>
                <a:blip r:embed="rId12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96DA19B8-FAF9-2B40-BBD3-25CA25D2B00B}"/>
                  </a:ext>
                </a:extLst>
              </p:cNvPr>
              <p:cNvSpPr/>
              <p:nvPr/>
            </p:nvSpPr>
            <p:spPr>
              <a:xfrm>
                <a:off x="5022185" y="5967722"/>
                <a:ext cx="1191871" cy="40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m:rPr>
                            <m:nor/>
                          </m:rPr>
                          <a:rPr lang="sv-S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sv-SE" dirty="0">
                            <a:solidFill>
                              <a:schemeClr val="tx1"/>
                            </a:solidFill>
                          </a:rPr>
                          <m:t>⋅</m:t>
                        </m:r>
                        <m:r>
                          <a:rPr lang="sv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chemeClr val="tx1"/>
                    </a:solidFill>
                  </a:rPr>
                  <a:t>  =</a:t>
                </a:r>
              </a:p>
            </p:txBody>
          </p:sp>
        </mc:Choice>
        <mc:Fallback xmlns=""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96DA19B8-FAF9-2B40-BBD3-25CA25D2B0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185" y="5967722"/>
                <a:ext cx="1191871" cy="408253"/>
              </a:xfrm>
              <a:prstGeom prst="rect">
                <a:avLst/>
              </a:prstGeom>
              <a:blipFill>
                <a:blip r:embed="rId1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E8C72070-33FC-1C40-9FA9-C3724AE658DD}"/>
                  </a:ext>
                </a:extLst>
              </p:cNvPr>
              <p:cNvSpPr/>
              <p:nvPr/>
            </p:nvSpPr>
            <p:spPr>
              <a:xfrm>
                <a:off x="5945814" y="5967722"/>
                <a:ext cx="1191871" cy="40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chemeClr val="tx1"/>
                    </a:solidFill>
                  </a:rPr>
                  <a:t>  =</a:t>
                </a:r>
              </a:p>
            </p:txBody>
          </p:sp>
        </mc:Choice>
        <mc:Fallback xmlns=""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E8C72070-33FC-1C40-9FA9-C3724AE658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814" y="5967722"/>
                <a:ext cx="1191871" cy="408253"/>
              </a:xfrm>
              <a:prstGeom prst="rect">
                <a:avLst/>
              </a:prstGeom>
              <a:blipFill>
                <a:blip r:embed="rId14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ktangel 26">
            <a:extLst>
              <a:ext uri="{FF2B5EF4-FFF2-40B4-BE49-F238E27FC236}">
                <a16:creationId xmlns:a16="http://schemas.microsoft.com/office/drawing/2014/main" id="{BD54FAEF-01FA-4745-990D-A82C516B4C71}"/>
              </a:ext>
            </a:extLst>
          </p:cNvPr>
          <p:cNvSpPr/>
          <p:nvPr/>
        </p:nvSpPr>
        <p:spPr>
          <a:xfrm>
            <a:off x="6808362" y="5985328"/>
            <a:ext cx="1191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2454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 animBg="1"/>
      <p:bldP spid="17" grpId="0"/>
      <p:bldP spid="18" grpId="0"/>
      <p:bldP spid="21" grpId="0"/>
      <p:bldP spid="23" grpId="0"/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>
            <a:extLst>
              <a:ext uri="{FF2B5EF4-FFF2-40B4-BE49-F238E27FC236}">
                <a16:creationId xmlns:a16="http://schemas.microsoft.com/office/drawing/2014/main" id="{35A785B3-A162-9D4F-800E-EFD65D21AD4D}"/>
              </a:ext>
            </a:extLst>
          </p:cNvPr>
          <p:cNvGrpSpPr/>
          <p:nvPr/>
        </p:nvGrpSpPr>
        <p:grpSpPr>
          <a:xfrm>
            <a:off x="3659315" y="-1450"/>
            <a:ext cx="3586091" cy="724153"/>
            <a:chOff x="2778954" y="363592"/>
            <a:chExt cx="3586091" cy="724153"/>
          </a:xfrm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FFEEB061-369F-BE4E-B7F4-694915622755}"/>
                </a:ext>
              </a:extLst>
            </p:cNvPr>
            <p:cNvSpPr/>
            <p:nvPr/>
          </p:nvSpPr>
          <p:spPr>
            <a:xfrm>
              <a:off x="2778954" y="504086"/>
              <a:ext cx="35860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Vad är               ? </a:t>
              </a:r>
            </a:p>
          </p:txBody>
        </p:sp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B6328D31-3D1F-BA44-BA63-95A75AC0A06D}"/>
                </a:ext>
              </a:extLst>
            </p:cNvPr>
            <p:cNvGrpSpPr/>
            <p:nvPr/>
          </p:nvGrpSpPr>
          <p:grpSpPr>
            <a:xfrm>
              <a:off x="3420839" y="363592"/>
              <a:ext cx="773866" cy="724153"/>
              <a:chOff x="3671278" y="1845255"/>
              <a:chExt cx="773866" cy="72415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ruta 13">
                    <a:extLst>
                      <a:ext uri="{FF2B5EF4-FFF2-40B4-BE49-F238E27FC236}">
                        <a16:creationId xmlns:a16="http://schemas.microsoft.com/office/drawing/2014/main" id="{0F72C108-0A2B-6A45-AFAF-5F0C5CE8B838}"/>
                      </a:ext>
                    </a:extLst>
                  </p:cNvPr>
                  <p:cNvSpPr txBox="1"/>
                  <p:nvPr/>
                </p:nvSpPr>
                <p:spPr>
                  <a:xfrm>
                    <a:off x="3671278" y="1845255"/>
                    <a:ext cx="773866" cy="40197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sv-SE" i="1">
                                  <a:solidFill>
                                    <a:srgbClr val="A7000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v-SE" i="1">
                                  <a:solidFill>
                                    <a:srgbClr val="A7000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</m:rad>
                        </m:oMath>
                      </m:oMathPara>
                    </a14:m>
                    <a:endParaRPr lang="sv-SE" dirty="0"/>
                  </a:p>
                </p:txBody>
              </p:sp>
            </mc:Choice>
            <mc:Fallback xmlns="">
              <p:sp>
                <p:nvSpPr>
                  <p:cNvPr id="14" name="textruta 13">
                    <a:extLst>
                      <a:ext uri="{FF2B5EF4-FFF2-40B4-BE49-F238E27FC236}">
                        <a16:creationId xmlns:a16="http://schemas.microsoft.com/office/drawing/2014/main" id="{0F72C108-0A2B-6A45-AFAF-5F0C5CE8B83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71278" y="1845255"/>
                    <a:ext cx="773866" cy="40197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sv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ruta 14">
                    <a:extLst>
                      <a:ext uri="{FF2B5EF4-FFF2-40B4-BE49-F238E27FC236}">
                        <a16:creationId xmlns:a16="http://schemas.microsoft.com/office/drawing/2014/main" id="{7D8EE0E0-3D97-B746-9E64-9B8BC944150E}"/>
                      </a:ext>
                    </a:extLst>
                  </p:cNvPr>
                  <p:cNvSpPr txBox="1"/>
                  <p:nvPr/>
                </p:nvSpPr>
                <p:spPr>
                  <a:xfrm>
                    <a:off x="3696999" y="2171222"/>
                    <a:ext cx="645626" cy="3981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/>
                      <a:t> </a:t>
                    </a: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sv-SE" i="1">
                                <a:solidFill>
                                  <a:srgbClr val="A7000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v-SE" b="0" i="1" smtClean="0">
                                <a:solidFill>
                                  <a:srgbClr val="A70001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rad>
                      </m:oMath>
                    </a14:m>
                    <a:endParaRPr lang="sv-SE" dirty="0"/>
                  </a:p>
                </p:txBody>
              </p:sp>
            </mc:Choice>
            <mc:Fallback xmlns="">
              <p:sp>
                <p:nvSpPr>
                  <p:cNvPr id="15" name="textruta 14">
                    <a:extLst>
                      <a:ext uri="{FF2B5EF4-FFF2-40B4-BE49-F238E27FC236}">
                        <a16:creationId xmlns:a16="http://schemas.microsoft.com/office/drawing/2014/main" id="{7D8EE0E0-3D97-B746-9E64-9B8BC944150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96999" y="2171222"/>
                    <a:ext cx="645626" cy="39818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sv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Rak 15">
                <a:extLst>
                  <a:ext uri="{FF2B5EF4-FFF2-40B4-BE49-F238E27FC236}">
                    <a16:creationId xmlns:a16="http://schemas.microsoft.com/office/drawing/2014/main" id="{0A32CDC8-F0A1-324C-9732-50349A1E01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90212" y="2183662"/>
                <a:ext cx="535110" cy="0"/>
              </a:xfrm>
              <a:prstGeom prst="line">
                <a:avLst/>
              </a:prstGeom>
              <a:ln w="19050" cmpd="sng">
                <a:solidFill>
                  <a:srgbClr val="9A000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9979A10A-6BE9-4048-A811-F247029E30DD}"/>
                  </a:ext>
                </a:extLst>
              </p:cNvPr>
              <p:cNvSpPr/>
              <p:nvPr/>
            </p:nvSpPr>
            <p:spPr>
              <a:xfrm>
                <a:off x="3367542" y="718440"/>
                <a:ext cx="973343" cy="40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chemeClr val="tx1"/>
                    </a:solidFill>
                  </a:rPr>
                  <a:t> =</a:t>
                </a:r>
                <a:r>
                  <a:rPr lang="sv-SE" dirty="0"/>
                  <a:t> </a:t>
                </a:r>
              </a:p>
            </p:txBody>
          </p:sp>
        </mc:Choice>
        <mc:Fallback xmlns=""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9979A10A-6BE9-4048-A811-F247029E3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542" y="718440"/>
                <a:ext cx="973343" cy="408253"/>
              </a:xfrm>
              <a:prstGeom prst="rect">
                <a:avLst/>
              </a:prstGeom>
              <a:blipFill>
                <a:blip r:embed="rId4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ktangel 19">
            <a:extLst>
              <a:ext uri="{FF2B5EF4-FFF2-40B4-BE49-F238E27FC236}">
                <a16:creationId xmlns:a16="http://schemas.microsoft.com/office/drawing/2014/main" id="{BE9C6277-C896-6942-A761-B85014376A47}"/>
              </a:ext>
            </a:extLst>
          </p:cNvPr>
          <p:cNvSpPr/>
          <p:nvPr/>
        </p:nvSpPr>
        <p:spPr>
          <a:xfrm>
            <a:off x="4130343" y="737900"/>
            <a:ext cx="506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10 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43CFD667-9B3C-0944-B4C1-5F25F3290007}"/>
                  </a:ext>
                </a:extLst>
              </p:cNvPr>
              <p:cNvSpPr/>
              <p:nvPr/>
            </p:nvSpPr>
            <p:spPr>
              <a:xfrm>
                <a:off x="4684422" y="693849"/>
                <a:ext cx="878713" cy="3981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chemeClr val="tx1"/>
                    </a:solidFill>
                  </a:rPr>
                  <a:t>  =</a:t>
                </a:r>
                <a:r>
                  <a:rPr lang="sv-SE" dirty="0"/>
                  <a:t> </a:t>
                </a:r>
              </a:p>
            </p:txBody>
          </p:sp>
        </mc:Choice>
        <mc:Fallback xmlns=""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43CFD667-9B3C-0944-B4C1-5F25F32900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422" y="693849"/>
                <a:ext cx="878713" cy="398186"/>
              </a:xfrm>
              <a:prstGeom prst="rect">
                <a:avLst/>
              </a:prstGeom>
              <a:blipFill>
                <a:blip r:embed="rId5"/>
                <a:stretch>
                  <a:fillRect b="-2187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ktangel 21">
            <a:extLst>
              <a:ext uri="{FF2B5EF4-FFF2-40B4-BE49-F238E27FC236}">
                <a16:creationId xmlns:a16="http://schemas.microsoft.com/office/drawing/2014/main" id="{C97A6F58-E895-8342-912A-267091455A7F}"/>
              </a:ext>
            </a:extLst>
          </p:cNvPr>
          <p:cNvSpPr/>
          <p:nvPr/>
        </p:nvSpPr>
        <p:spPr>
          <a:xfrm>
            <a:off x="5400115" y="737900"/>
            <a:ext cx="449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5 </a:t>
            </a:r>
          </a:p>
        </p:txBody>
      </p:sp>
      <p:grpSp>
        <p:nvGrpSpPr>
          <p:cNvPr id="32" name="Grupp 31">
            <a:extLst>
              <a:ext uri="{FF2B5EF4-FFF2-40B4-BE49-F238E27FC236}">
                <a16:creationId xmlns:a16="http://schemas.microsoft.com/office/drawing/2014/main" id="{7FBF117F-7BF7-284E-B38C-D645C9A52A6F}"/>
              </a:ext>
            </a:extLst>
          </p:cNvPr>
          <p:cNvGrpSpPr/>
          <p:nvPr/>
        </p:nvGrpSpPr>
        <p:grpSpPr>
          <a:xfrm>
            <a:off x="3731887" y="1134407"/>
            <a:ext cx="873436" cy="721388"/>
            <a:chOff x="3415301" y="351123"/>
            <a:chExt cx="873436" cy="721388"/>
          </a:xfrm>
        </p:grpSpPr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630CBAA6-B1DD-D441-B562-09193C35ACC7}"/>
                </a:ext>
              </a:extLst>
            </p:cNvPr>
            <p:cNvSpPr/>
            <p:nvPr/>
          </p:nvSpPr>
          <p:spPr>
            <a:xfrm>
              <a:off x="4025477" y="504086"/>
              <a:ext cx="2632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34" name="Grupp 33">
              <a:extLst>
                <a:ext uri="{FF2B5EF4-FFF2-40B4-BE49-F238E27FC236}">
                  <a16:creationId xmlns:a16="http://schemas.microsoft.com/office/drawing/2014/main" id="{02513508-44F5-2E41-97FE-A8A442DACA6A}"/>
                </a:ext>
              </a:extLst>
            </p:cNvPr>
            <p:cNvGrpSpPr/>
            <p:nvPr/>
          </p:nvGrpSpPr>
          <p:grpSpPr>
            <a:xfrm>
              <a:off x="3415301" y="351123"/>
              <a:ext cx="773866" cy="721388"/>
              <a:chOff x="3665740" y="1832786"/>
              <a:chExt cx="773866" cy="72138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ruta 34">
                    <a:extLst>
                      <a:ext uri="{FF2B5EF4-FFF2-40B4-BE49-F238E27FC236}">
                        <a16:creationId xmlns:a16="http://schemas.microsoft.com/office/drawing/2014/main" id="{1183B5F2-F768-1947-91CF-6F3FF1BF0C0E}"/>
                      </a:ext>
                    </a:extLst>
                  </p:cNvPr>
                  <p:cNvSpPr txBox="1"/>
                  <p:nvPr/>
                </p:nvSpPr>
                <p:spPr>
                  <a:xfrm>
                    <a:off x="3665740" y="1832786"/>
                    <a:ext cx="773866" cy="40197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sv-S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v-S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</m:rad>
                        </m:oMath>
                      </m:oMathPara>
                    </a14:m>
                    <a:endParaRPr lang="sv-SE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textruta 34">
                    <a:extLst>
                      <a:ext uri="{FF2B5EF4-FFF2-40B4-BE49-F238E27FC236}">
                        <a16:creationId xmlns:a16="http://schemas.microsoft.com/office/drawing/2014/main" id="{1183B5F2-F768-1947-91CF-6F3FF1BF0C0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5740" y="1832786"/>
                    <a:ext cx="773866" cy="40197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sv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ruta 35">
                    <a:extLst>
                      <a:ext uri="{FF2B5EF4-FFF2-40B4-BE49-F238E27FC236}">
                        <a16:creationId xmlns:a16="http://schemas.microsoft.com/office/drawing/2014/main" id="{8D42B301-904F-7543-9A77-E2278EFE3DB9}"/>
                      </a:ext>
                    </a:extLst>
                  </p:cNvPr>
                  <p:cNvSpPr txBox="1"/>
                  <p:nvPr/>
                </p:nvSpPr>
                <p:spPr>
                  <a:xfrm>
                    <a:off x="3729860" y="2155988"/>
                    <a:ext cx="645626" cy="3981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>
                        <a:solidFill>
                          <a:schemeClr val="tx1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sv-S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v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rad>
                      </m:oMath>
                    </a14:m>
                    <a:endParaRPr lang="sv-SE" dirty="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36" name="textruta 35">
                    <a:extLst>
                      <a:ext uri="{FF2B5EF4-FFF2-40B4-BE49-F238E27FC236}">
                        <a16:creationId xmlns:a16="http://schemas.microsoft.com/office/drawing/2014/main" id="{8D42B301-904F-7543-9A77-E2278EFE3D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29860" y="2155988"/>
                    <a:ext cx="645626" cy="39818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sv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" name="Rak 36">
                <a:extLst>
                  <a:ext uri="{FF2B5EF4-FFF2-40B4-BE49-F238E27FC236}">
                    <a16:creationId xmlns:a16="http://schemas.microsoft.com/office/drawing/2014/main" id="{BAE85D5B-A576-384C-948A-D132FC23CF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90212" y="2183662"/>
                <a:ext cx="535110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Grupp 38">
            <a:extLst>
              <a:ext uri="{FF2B5EF4-FFF2-40B4-BE49-F238E27FC236}">
                <a16:creationId xmlns:a16="http://schemas.microsoft.com/office/drawing/2014/main" id="{FC25DF38-17F7-2840-8BE1-3BEFB778B635}"/>
              </a:ext>
            </a:extLst>
          </p:cNvPr>
          <p:cNvGrpSpPr/>
          <p:nvPr/>
        </p:nvGrpSpPr>
        <p:grpSpPr>
          <a:xfrm>
            <a:off x="4631044" y="1192515"/>
            <a:ext cx="648400" cy="634714"/>
            <a:chOff x="3830311" y="1901370"/>
            <a:chExt cx="648400" cy="634714"/>
          </a:xfrm>
        </p:grpSpPr>
        <p:grpSp>
          <p:nvGrpSpPr>
            <p:cNvPr id="25" name="Grupp 24">
              <a:extLst>
                <a:ext uri="{FF2B5EF4-FFF2-40B4-BE49-F238E27FC236}">
                  <a16:creationId xmlns:a16="http://schemas.microsoft.com/office/drawing/2014/main" id="{AAB3CC33-0B6D-294C-9F1D-BB912F72A9DD}"/>
                </a:ext>
              </a:extLst>
            </p:cNvPr>
            <p:cNvGrpSpPr/>
            <p:nvPr/>
          </p:nvGrpSpPr>
          <p:grpSpPr>
            <a:xfrm>
              <a:off x="3830311" y="1901370"/>
              <a:ext cx="418704" cy="634714"/>
              <a:chOff x="3847330" y="1867829"/>
              <a:chExt cx="418704" cy="634714"/>
            </a:xfrm>
          </p:grpSpPr>
          <p:sp>
            <p:nvSpPr>
              <p:cNvPr id="26" name="textruta 25">
                <a:extLst>
                  <a:ext uri="{FF2B5EF4-FFF2-40B4-BE49-F238E27FC236}">
                    <a16:creationId xmlns:a16="http://schemas.microsoft.com/office/drawing/2014/main" id="{1927A422-7479-864C-A9D6-00643B259AB0}"/>
                  </a:ext>
                </a:extLst>
              </p:cNvPr>
              <p:cNvSpPr txBox="1"/>
              <p:nvPr/>
            </p:nvSpPr>
            <p:spPr>
              <a:xfrm>
                <a:off x="3847330" y="1867829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10</a:t>
                </a:r>
              </a:p>
            </p:txBody>
          </p:sp>
          <p:sp>
            <p:nvSpPr>
              <p:cNvPr id="27" name="textruta 26">
                <a:extLst>
                  <a:ext uri="{FF2B5EF4-FFF2-40B4-BE49-F238E27FC236}">
                    <a16:creationId xmlns:a16="http://schemas.microsoft.com/office/drawing/2014/main" id="{8269907F-0F78-5545-99D1-FD933FEB3E45}"/>
                  </a:ext>
                </a:extLst>
              </p:cNvPr>
              <p:cNvSpPr txBox="1"/>
              <p:nvPr/>
            </p:nvSpPr>
            <p:spPr>
              <a:xfrm>
                <a:off x="3879390" y="2133211"/>
                <a:ext cx="3545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5</a:t>
                </a:r>
              </a:p>
            </p:txBody>
          </p:sp>
          <p:cxnSp>
            <p:nvCxnSpPr>
              <p:cNvPr id="28" name="Rak 27">
                <a:extLst>
                  <a:ext uri="{FF2B5EF4-FFF2-40B4-BE49-F238E27FC236}">
                    <a16:creationId xmlns:a16="http://schemas.microsoft.com/office/drawing/2014/main" id="{A5FF9788-8A4E-FD41-B565-460F4B4109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11161" y="2170415"/>
                <a:ext cx="32281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8255543C-B0D3-0640-824E-3F6A9552B283}"/>
                </a:ext>
              </a:extLst>
            </p:cNvPr>
            <p:cNvSpPr/>
            <p:nvPr/>
          </p:nvSpPr>
          <p:spPr>
            <a:xfrm>
              <a:off x="4178629" y="2009472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40" name="Rektangel 39">
            <a:extLst>
              <a:ext uri="{FF2B5EF4-FFF2-40B4-BE49-F238E27FC236}">
                <a16:creationId xmlns:a16="http://schemas.microsoft.com/office/drawing/2014/main" id="{60D63870-C0E0-CB4F-8118-7ACBC1F98F71}"/>
              </a:ext>
            </a:extLst>
          </p:cNvPr>
          <p:cNvSpPr/>
          <p:nvPr/>
        </p:nvSpPr>
        <p:spPr>
          <a:xfrm>
            <a:off x="5173356" y="1292251"/>
            <a:ext cx="449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A70001"/>
                </a:solidFill>
              </a:rPr>
              <a:t>2</a:t>
            </a:r>
            <a:r>
              <a:rPr lang="sv-SE" dirty="0">
                <a:solidFill>
                  <a:srgbClr val="A70001"/>
                </a:solidFill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14FDD28C-6BE9-4742-B874-A18CF6D8D95E}"/>
                  </a:ext>
                </a:extLst>
              </p:cNvPr>
              <p:cNvSpPr/>
              <p:nvPr/>
            </p:nvSpPr>
            <p:spPr>
              <a:xfrm>
                <a:off x="4020488" y="1834310"/>
                <a:ext cx="842289" cy="40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chemeClr val="tx1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14FDD28C-6BE9-4742-B874-A18CF6D8D9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488" y="1834310"/>
                <a:ext cx="842289" cy="408253"/>
              </a:xfrm>
              <a:prstGeom prst="rect">
                <a:avLst/>
              </a:prstGeom>
              <a:blipFill>
                <a:blip r:embed="rId8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ktangel 41">
            <a:extLst>
              <a:ext uri="{FF2B5EF4-FFF2-40B4-BE49-F238E27FC236}">
                <a16:creationId xmlns:a16="http://schemas.microsoft.com/office/drawing/2014/main" id="{60D2587B-88BF-1249-8E2E-6BAE3D8AD4E0}"/>
              </a:ext>
            </a:extLst>
          </p:cNvPr>
          <p:cNvSpPr/>
          <p:nvPr/>
        </p:nvSpPr>
        <p:spPr>
          <a:xfrm>
            <a:off x="4553852" y="1845606"/>
            <a:ext cx="449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A70001"/>
                </a:solidFill>
              </a:rPr>
              <a:t>2 </a:t>
            </a:r>
          </a:p>
        </p:txBody>
      </p:sp>
      <p:grpSp>
        <p:nvGrpSpPr>
          <p:cNvPr id="43" name="Grupp 42">
            <a:extLst>
              <a:ext uri="{FF2B5EF4-FFF2-40B4-BE49-F238E27FC236}">
                <a16:creationId xmlns:a16="http://schemas.microsoft.com/office/drawing/2014/main" id="{3C0A7C55-3C18-5947-8D89-A457416FD8D5}"/>
              </a:ext>
            </a:extLst>
          </p:cNvPr>
          <p:cNvGrpSpPr/>
          <p:nvPr/>
        </p:nvGrpSpPr>
        <p:grpSpPr>
          <a:xfrm>
            <a:off x="2570389" y="2615183"/>
            <a:ext cx="2651502" cy="724153"/>
            <a:chOff x="2591258" y="363592"/>
            <a:chExt cx="2651502" cy="7241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FACA08BB-F49B-3840-9246-EBD97BD81796}"/>
                    </a:ext>
                  </a:extLst>
                </p:cNvPr>
                <p:cNvSpPr/>
                <p:nvPr/>
              </p:nvSpPr>
              <p:spPr>
                <a:xfrm>
                  <a:off x="2591258" y="482755"/>
                  <a:ext cx="2651502" cy="40825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dirty="0"/>
                    <a:t>Alltså är               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sv-SE" i="1">
                              <a:solidFill>
                                <a:srgbClr val="A7000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sv-SE" b="0" i="1" smtClean="0">
                              <a:solidFill>
                                <a:srgbClr val="A7000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rad>
                      <m:r>
                        <a:rPr lang="sv-SE" i="1">
                          <a:solidFill>
                            <a:srgbClr val="A7000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sv-SE" dirty="0"/>
                    <a:t> </a:t>
                  </a:r>
                </a:p>
              </p:txBody>
            </p:sp>
          </mc:Choice>
          <mc:Fallback xmlns=""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FACA08BB-F49B-3840-9246-EBD97BD817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1258" y="482755"/>
                  <a:ext cx="2651502" cy="408253"/>
                </a:xfrm>
                <a:prstGeom prst="rect">
                  <a:avLst/>
                </a:prstGeom>
                <a:blipFill>
                  <a:blip r:embed="rId9"/>
                  <a:stretch>
                    <a:fillRect l="-1429" b="-18182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5" name="Grupp 44">
              <a:extLst>
                <a:ext uri="{FF2B5EF4-FFF2-40B4-BE49-F238E27FC236}">
                  <a16:creationId xmlns:a16="http://schemas.microsoft.com/office/drawing/2014/main" id="{8728CAC5-5B11-1C47-A59E-C59C2939172A}"/>
                </a:ext>
              </a:extLst>
            </p:cNvPr>
            <p:cNvGrpSpPr/>
            <p:nvPr/>
          </p:nvGrpSpPr>
          <p:grpSpPr>
            <a:xfrm>
              <a:off x="3420839" y="363592"/>
              <a:ext cx="773866" cy="724153"/>
              <a:chOff x="3671278" y="1845255"/>
              <a:chExt cx="773866" cy="72415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ruta 45">
                    <a:extLst>
                      <a:ext uri="{FF2B5EF4-FFF2-40B4-BE49-F238E27FC236}">
                        <a16:creationId xmlns:a16="http://schemas.microsoft.com/office/drawing/2014/main" id="{FC18982B-7376-A546-8559-D48E0F78AE96}"/>
                      </a:ext>
                    </a:extLst>
                  </p:cNvPr>
                  <p:cNvSpPr txBox="1"/>
                  <p:nvPr/>
                </p:nvSpPr>
                <p:spPr>
                  <a:xfrm>
                    <a:off x="3671278" y="1845255"/>
                    <a:ext cx="773866" cy="40197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sv-SE" i="1">
                                  <a:solidFill>
                                    <a:srgbClr val="A7000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v-SE" i="1">
                                  <a:solidFill>
                                    <a:srgbClr val="A7000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</m:rad>
                        </m:oMath>
                      </m:oMathPara>
                    </a14:m>
                    <a:endParaRPr lang="sv-SE" dirty="0"/>
                  </a:p>
                </p:txBody>
              </p:sp>
            </mc:Choice>
            <mc:Fallback xmlns="">
              <p:sp>
                <p:nvSpPr>
                  <p:cNvPr id="46" name="textruta 45">
                    <a:extLst>
                      <a:ext uri="{FF2B5EF4-FFF2-40B4-BE49-F238E27FC236}">
                        <a16:creationId xmlns:a16="http://schemas.microsoft.com/office/drawing/2014/main" id="{FC18982B-7376-A546-8559-D48E0F78AE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71278" y="1845255"/>
                    <a:ext cx="773866" cy="40197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sv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ruta 46">
                    <a:extLst>
                      <a:ext uri="{FF2B5EF4-FFF2-40B4-BE49-F238E27FC236}">
                        <a16:creationId xmlns:a16="http://schemas.microsoft.com/office/drawing/2014/main" id="{FDCF3B8E-F0A0-B54C-8260-8B773D28C74B}"/>
                      </a:ext>
                    </a:extLst>
                  </p:cNvPr>
                  <p:cNvSpPr txBox="1"/>
                  <p:nvPr/>
                </p:nvSpPr>
                <p:spPr>
                  <a:xfrm>
                    <a:off x="3696999" y="2171222"/>
                    <a:ext cx="645626" cy="3981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/>
                      <a:t> </a:t>
                    </a: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sv-SE" i="1">
                                <a:solidFill>
                                  <a:srgbClr val="A7000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v-SE" b="0" i="1" smtClean="0">
                                <a:solidFill>
                                  <a:srgbClr val="A70001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rad>
                      </m:oMath>
                    </a14:m>
                    <a:endParaRPr lang="sv-SE" dirty="0"/>
                  </a:p>
                </p:txBody>
              </p:sp>
            </mc:Choice>
            <mc:Fallback xmlns="">
              <p:sp>
                <p:nvSpPr>
                  <p:cNvPr id="47" name="textruta 46">
                    <a:extLst>
                      <a:ext uri="{FF2B5EF4-FFF2-40B4-BE49-F238E27FC236}">
                        <a16:creationId xmlns:a16="http://schemas.microsoft.com/office/drawing/2014/main" id="{FDCF3B8E-F0A0-B54C-8260-8B773D28C7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96999" y="2171222"/>
                    <a:ext cx="645626" cy="398186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sv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8" name="Rak 47">
                <a:extLst>
                  <a:ext uri="{FF2B5EF4-FFF2-40B4-BE49-F238E27FC236}">
                    <a16:creationId xmlns:a16="http://schemas.microsoft.com/office/drawing/2014/main" id="{D54E403B-189C-B347-8775-0034070FC3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90212" y="2183662"/>
                <a:ext cx="535110" cy="0"/>
              </a:xfrm>
              <a:prstGeom prst="line">
                <a:avLst/>
              </a:prstGeom>
              <a:ln w="19050" cmpd="sng">
                <a:solidFill>
                  <a:srgbClr val="9A000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Grupp 48">
            <a:extLst>
              <a:ext uri="{FF2B5EF4-FFF2-40B4-BE49-F238E27FC236}">
                <a16:creationId xmlns:a16="http://schemas.microsoft.com/office/drawing/2014/main" id="{9ADA567E-CBB1-9641-A1CB-40C5B38805F3}"/>
              </a:ext>
            </a:extLst>
          </p:cNvPr>
          <p:cNvGrpSpPr/>
          <p:nvPr/>
        </p:nvGrpSpPr>
        <p:grpSpPr>
          <a:xfrm>
            <a:off x="4725837" y="2515026"/>
            <a:ext cx="2266452" cy="718658"/>
            <a:chOff x="3753645" y="295763"/>
            <a:chExt cx="2266452" cy="7186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ED6D8A77-EAEC-164E-8F63-5EE79DF4FD10}"/>
                    </a:ext>
                  </a:extLst>
                </p:cNvPr>
                <p:cNvSpPr/>
                <p:nvPr/>
              </p:nvSpPr>
              <p:spPr>
                <a:xfrm>
                  <a:off x="3753645" y="515340"/>
                  <a:ext cx="1284608" cy="39581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dirty="0"/>
                    <a:t>och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sv-SE" i="1">
                              <a:solidFill>
                                <a:srgbClr val="A7000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sv-SE" i="1">
                              <a:solidFill>
                                <a:srgbClr val="A7000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rad>
                      <m:r>
                        <a:rPr lang="sv-SE" i="1">
                          <a:solidFill>
                            <a:srgbClr val="A7000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sv-SE" dirty="0"/>
                    <a:t> = </a:t>
                  </a:r>
                </a:p>
              </p:txBody>
            </p:sp>
          </mc:Choice>
          <mc:Fallback xmlns=""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ED6D8A77-EAEC-164E-8F63-5EE79DF4FD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3645" y="515340"/>
                  <a:ext cx="1284608" cy="395814"/>
                </a:xfrm>
                <a:prstGeom prst="rect">
                  <a:avLst/>
                </a:prstGeom>
                <a:blipFill>
                  <a:blip r:embed="rId12"/>
                  <a:stretch>
                    <a:fillRect l="-3960" b="-25000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ruta 51">
                  <a:extLst>
                    <a:ext uri="{FF2B5EF4-FFF2-40B4-BE49-F238E27FC236}">
                      <a16:creationId xmlns:a16="http://schemas.microsoft.com/office/drawing/2014/main" id="{A55D20E3-11B9-9A40-BD62-7BD3809083C8}"/>
                    </a:ext>
                  </a:extLst>
                </p:cNvPr>
                <p:cNvSpPr txBox="1"/>
                <p:nvPr/>
              </p:nvSpPr>
              <p:spPr>
                <a:xfrm>
                  <a:off x="4735489" y="295763"/>
                  <a:ext cx="1284608" cy="7186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sv-SE" sz="2000" i="1" smtClean="0">
                              <a:solidFill>
                                <a:srgbClr val="A7000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v-SE" sz="2000" i="1" smtClean="0">
                                  <a:solidFill>
                                    <a:srgbClr val="A7000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v-SE" sz="2000" b="0" i="1" smtClean="0">
                                  <a:solidFill>
                                    <a:srgbClr val="A7000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num>
                            <m:den>
                              <m:r>
                                <a:rPr lang="sv-SE" sz="2000" b="0" i="1" smtClean="0">
                                  <a:solidFill>
                                    <a:srgbClr val="A7000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  <m:r>
                            <a:rPr lang="sv-SE" sz="2000" b="0" i="1" smtClean="0">
                              <a:solidFill>
                                <a:srgbClr val="A7000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rad>
                    </m:oMath>
                  </a14:m>
                  <a:r>
                    <a:rPr lang="sv-SE" dirty="0"/>
                    <a:t> </a:t>
                  </a:r>
                </a:p>
              </p:txBody>
            </p:sp>
          </mc:Choice>
          <mc:Fallback xmlns="">
            <p:sp>
              <p:nvSpPr>
                <p:cNvPr id="52" name="textruta 51">
                  <a:extLst>
                    <a:ext uri="{FF2B5EF4-FFF2-40B4-BE49-F238E27FC236}">
                      <a16:creationId xmlns:a16="http://schemas.microsoft.com/office/drawing/2014/main" id="{A55D20E3-11B9-9A40-BD62-7BD3809083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5489" y="295763"/>
                  <a:ext cx="1284608" cy="71865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upp 54">
            <a:extLst>
              <a:ext uri="{FF2B5EF4-FFF2-40B4-BE49-F238E27FC236}">
                <a16:creationId xmlns:a16="http://schemas.microsoft.com/office/drawing/2014/main" id="{6919AE23-6ED0-8849-A04D-510A8849AC4F}"/>
              </a:ext>
            </a:extLst>
          </p:cNvPr>
          <p:cNvGrpSpPr/>
          <p:nvPr/>
        </p:nvGrpSpPr>
        <p:grpSpPr>
          <a:xfrm>
            <a:off x="2765861" y="3376528"/>
            <a:ext cx="3415664" cy="753127"/>
            <a:chOff x="1827096" y="482755"/>
            <a:chExt cx="3415664" cy="753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AD21BF3-3D62-0D44-A0AE-5E7A6F64FFAF}"/>
                    </a:ext>
                  </a:extLst>
                </p:cNvPr>
                <p:cNvSpPr/>
                <p:nvPr/>
              </p:nvSpPr>
              <p:spPr>
                <a:xfrm>
                  <a:off x="1827096" y="482755"/>
                  <a:ext cx="3415664" cy="71865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dirty="0"/>
                    <a:t>Vilket ger att                     =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sv-SE" sz="2000" i="1">
                              <a:solidFill>
                                <a:srgbClr val="A7000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v-SE" sz="2000" i="1">
                                  <a:solidFill>
                                    <a:srgbClr val="A7000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v-SE" sz="2000" i="1">
                                  <a:solidFill>
                                    <a:srgbClr val="A7000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num>
                            <m:den>
                              <m:r>
                                <a:rPr lang="sv-SE" sz="2000" i="1">
                                  <a:solidFill>
                                    <a:srgbClr val="A7000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  <m:r>
                            <a:rPr lang="sv-SE" sz="2000" i="1">
                              <a:solidFill>
                                <a:srgbClr val="A7000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rad>
                    </m:oMath>
                  </a14:m>
                  <a:r>
                    <a:rPr lang="sv-SE" dirty="0"/>
                    <a:t> </a:t>
                  </a:r>
                </a:p>
              </p:txBody>
            </p:sp>
          </mc:Choice>
          <mc:Fallback xmlns=""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AD21BF3-3D62-0D44-A0AE-5E7A6F64FF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7096" y="482755"/>
                  <a:ext cx="3415664" cy="718658"/>
                </a:xfrm>
                <a:prstGeom prst="rect">
                  <a:avLst/>
                </a:prstGeom>
                <a:blipFill>
                  <a:blip r:embed="rId14"/>
                  <a:stretch>
                    <a:fillRect l="-1481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7" name="Grupp 56">
              <a:extLst>
                <a:ext uri="{FF2B5EF4-FFF2-40B4-BE49-F238E27FC236}">
                  <a16:creationId xmlns:a16="http://schemas.microsoft.com/office/drawing/2014/main" id="{DEF06E57-1B5E-884A-8D27-1D36ED3CFDFB}"/>
                </a:ext>
              </a:extLst>
            </p:cNvPr>
            <p:cNvGrpSpPr/>
            <p:nvPr/>
          </p:nvGrpSpPr>
          <p:grpSpPr>
            <a:xfrm>
              <a:off x="3365024" y="511729"/>
              <a:ext cx="773866" cy="724153"/>
              <a:chOff x="3615463" y="1993392"/>
              <a:chExt cx="773866" cy="72415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ruta 57">
                    <a:extLst>
                      <a:ext uri="{FF2B5EF4-FFF2-40B4-BE49-F238E27FC236}">
                        <a16:creationId xmlns:a16="http://schemas.microsoft.com/office/drawing/2014/main" id="{9286928B-9D27-1B42-BDB4-2FB0D63FA96B}"/>
                      </a:ext>
                    </a:extLst>
                  </p:cNvPr>
                  <p:cNvSpPr txBox="1"/>
                  <p:nvPr/>
                </p:nvSpPr>
                <p:spPr>
                  <a:xfrm>
                    <a:off x="3615463" y="1993392"/>
                    <a:ext cx="773866" cy="40197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sv-SE" i="1">
                                  <a:solidFill>
                                    <a:srgbClr val="A7000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v-SE" i="1">
                                  <a:solidFill>
                                    <a:srgbClr val="A7000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</m:rad>
                        </m:oMath>
                      </m:oMathPara>
                    </a14:m>
                    <a:endParaRPr lang="sv-SE" dirty="0"/>
                  </a:p>
                </p:txBody>
              </p:sp>
            </mc:Choice>
            <mc:Fallback xmlns="">
              <p:sp>
                <p:nvSpPr>
                  <p:cNvPr id="58" name="textruta 57">
                    <a:extLst>
                      <a:ext uri="{FF2B5EF4-FFF2-40B4-BE49-F238E27FC236}">
                        <a16:creationId xmlns:a16="http://schemas.microsoft.com/office/drawing/2014/main" id="{9286928B-9D27-1B42-BDB4-2FB0D63FA96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15463" y="1993392"/>
                    <a:ext cx="773866" cy="40197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sv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ruta 58">
                    <a:extLst>
                      <a:ext uri="{FF2B5EF4-FFF2-40B4-BE49-F238E27FC236}">
                        <a16:creationId xmlns:a16="http://schemas.microsoft.com/office/drawing/2014/main" id="{D28F0050-3E57-6E41-A548-2D5A49581192}"/>
                      </a:ext>
                    </a:extLst>
                  </p:cNvPr>
                  <p:cNvSpPr txBox="1"/>
                  <p:nvPr/>
                </p:nvSpPr>
                <p:spPr>
                  <a:xfrm>
                    <a:off x="3641184" y="2319359"/>
                    <a:ext cx="645626" cy="3981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/>
                      <a:t> </a:t>
                    </a: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sv-SE" i="1">
                                <a:solidFill>
                                  <a:srgbClr val="A7000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v-SE" b="0" i="1" smtClean="0">
                                <a:solidFill>
                                  <a:srgbClr val="A70001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rad>
                      </m:oMath>
                    </a14:m>
                    <a:endParaRPr lang="sv-SE" dirty="0"/>
                  </a:p>
                </p:txBody>
              </p:sp>
            </mc:Choice>
            <mc:Fallback xmlns="">
              <p:sp>
                <p:nvSpPr>
                  <p:cNvPr id="59" name="textruta 58">
                    <a:extLst>
                      <a:ext uri="{FF2B5EF4-FFF2-40B4-BE49-F238E27FC236}">
                        <a16:creationId xmlns:a16="http://schemas.microsoft.com/office/drawing/2014/main" id="{D28F0050-3E57-6E41-A548-2D5A495811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41184" y="2319359"/>
                    <a:ext cx="645626" cy="398186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sv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0" name="Rak 59">
                <a:extLst>
                  <a:ext uri="{FF2B5EF4-FFF2-40B4-BE49-F238E27FC236}">
                    <a16:creationId xmlns:a16="http://schemas.microsoft.com/office/drawing/2014/main" id="{2B31FCEB-FA75-F94A-84A8-0570CDC0C9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4397" y="2331799"/>
                <a:ext cx="535110" cy="0"/>
              </a:xfrm>
              <a:prstGeom prst="line">
                <a:avLst/>
              </a:prstGeom>
              <a:ln w="19050" cmpd="sng">
                <a:solidFill>
                  <a:srgbClr val="9A000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1" name="Bildobjekt 60">
            <a:extLst>
              <a:ext uri="{FF2B5EF4-FFF2-40B4-BE49-F238E27FC236}">
                <a16:creationId xmlns:a16="http://schemas.microsoft.com/office/drawing/2014/main" id="{8782E4F6-0A29-4C48-B211-A4FADE87915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45105" y="4238030"/>
            <a:ext cx="1562576" cy="1260629"/>
          </a:xfrm>
          <a:prstGeom prst="rect">
            <a:avLst/>
          </a:prstGeom>
        </p:spPr>
      </p:pic>
      <p:sp>
        <p:nvSpPr>
          <p:cNvPr id="62" name="textruta 61">
            <a:extLst>
              <a:ext uri="{FF2B5EF4-FFF2-40B4-BE49-F238E27FC236}">
                <a16:creationId xmlns:a16="http://schemas.microsoft.com/office/drawing/2014/main" id="{1A078F2D-EBA3-6D46-BF91-61C8A8FB56F7}"/>
              </a:ext>
            </a:extLst>
          </p:cNvPr>
          <p:cNvSpPr txBox="1"/>
          <p:nvPr/>
        </p:nvSpPr>
        <p:spPr>
          <a:xfrm>
            <a:off x="3114926" y="6208311"/>
            <a:ext cx="10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Exempel</a:t>
            </a:r>
          </a:p>
        </p:txBody>
      </p:sp>
      <p:grpSp>
        <p:nvGrpSpPr>
          <p:cNvPr id="63" name="Grupp 62">
            <a:extLst>
              <a:ext uri="{FF2B5EF4-FFF2-40B4-BE49-F238E27FC236}">
                <a16:creationId xmlns:a16="http://schemas.microsoft.com/office/drawing/2014/main" id="{1FDD122F-5109-654F-A701-AA225B89FF9E}"/>
              </a:ext>
            </a:extLst>
          </p:cNvPr>
          <p:cNvGrpSpPr/>
          <p:nvPr/>
        </p:nvGrpSpPr>
        <p:grpSpPr>
          <a:xfrm>
            <a:off x="4168605" y="6066123"/>
            <a:ext cx="873436" cy="719529"/>
            <a:chOff x="3415301" y="351123"/>
            <a:chExt cx="873436" cy="719529"/>
          </a:xfrm>
        </p:grpSpPr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BF67FF61-3444-F144-BD03-E575FFF2FCA8}"/>
                </a:ext>
              </a:extLst>
            </p:cNvPr>
            <p:cNvSpPr/>
            <p:nvPr/>
          </p:nvSpPr>
          <p:spPr>
            <a:xfrm>
              <a:off x="4025477" y="504086"/>
              <a:ext cx="2632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65" name="Grupp 64">
              <a:extLst>
                <a:ext uri="{FF2B5EF4-FFF2-40B4-BE49-F238E27FC236}">
                  <a16:creationId xmlns:a16="http://schemas.microsoft.com/office/drawing/2014/main" id="{AD805534-533D-1049-A7BC-2DE4F518E374}"/>
                </a:ext>
              </a:extLst>
            </p:cNvPr>
            <p:cNvGrpSpPr/>
            <p:nvPr/>
          </p:nvGrpSpPr>
          <p:grpSpPr>
            <a:xfrm>
              <a:off x="3415301" y="351123"/>
              <a:ext cx="659582" cy="719529"/>
              <a:chOff x="3665740" y="1832786"/>
              <a:chExt cx="659582" cy="7195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ruta 65">
                    <a:extLst>
                      <a:ext uri="{FF2B5EF4-FFF2-40B4-BE49-F238E27FC236}">
                        <a16:creationId xmlns:a16="http://schemas.microsoft.com/office/drawing/2014/main" id="{95354D25-DABB-AF4D-B9BF-BC45B7078C2E}"/>
                      </a:ext>
                    </a:extLst>
                  </p:cNvPr>
                  <p:cNvSpPr txBox="1"/>
                  <p:nvPr/>
                </p:nvSpPr>
                <p:spPr>
                  <a:xfrm>
                    <a:off x="3665740" y="1832786"/>
                    <a:ext cx="645626" cy="40197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sv-S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v-S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98</m:t>
                              </m:r>
                            </m:e>
                          </m:rad>
                        </m:oMath>
                      </m:oMathPara>
                    </a14:m>
                    <a:endParaRPr lang="sv-SE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6" name="textruta 65">
                    <a:extLst>
                      <a:ext uri="{FF2B5EF4-FFF2-40B4-BE49-F238E27FC236}">
                        <a16:creationId xmlns:a16="http://schemas.microsoft.com/office/drawing/2014/main" id="{95354D25-DABB-AF4D-B9BF-BC45B7078C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5740" y="1832786"/>
                    <a:ext cx="645626" cy="40197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sv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ruta 66">
                    <a:extLst>
                      <a:ext uri="{FF2B5EF4-FFF2-40B4-BE49-F238E27FC236}">
                        <a16:creationId xmlns:a16="http://schemas.microsoft.com/office/drawing/2014/main" id="{DE9D6257-43F5-124C-9DB5-9A5534A2820C}"/>
                      </a:ext>
                    </a:extLst>
                  </p:cNvPr>
                  <p:cNvSpPr txBox="1"/>
                  <p:nvPr/>
                </p:nvSpPr>
                <p:spPr>
                  <a:xfrm>
                    <a:off x="3729860" y="2155988"/>
                    <a:ext cx="517386" cy="3963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>
                        <a:solidFill>
                          <a:schemeClr val="tx1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sv-S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v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oMath>
                    </a14:m>
                    <a:endParaRPr lang="sv-SE" dirty="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67" name="textruta 66">
                    <a:extLst>
                      <a:ext uri="{FF2B5EF4-FFF2-40B4-BE49-F238E27FC236}">
                        <a16:creationId xmlns:a16="http://schemas.microsoft.com/office/drawing/2014/main" id="{DE9D6257-43F5-124C-9DB5-9A5534A282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29860" y="2155988"/>
                    <a:ext cx="517386" cy="396327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sv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8" name="Rak 67">
                <a:extLst>
                  <a:ext uri="{FF2B5EF4-FFF2-40B4-BE49-F238E27FC236}">
                    <a16:creationId xmlns:a16="http://schemas.microsoft.com/office/drawing/2014/main" id="{54D915B2-1074-A443-8D8A-0379D8CBBA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90212" y="2183662"/>
                <a:ext cx="535110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ktangel 68">
                <a:extLst>
                  <a:ext uri="{FF2B5EF4-FFF2-40B4-BE49-F238E27FC236}">
                    <a16:creationId xmlns:a16="http://schemas.microsoft.com/office/drawing/2014/main" id="{8DA2D1DA-896F-2A41-A71E-6EC273D212CC}"/>
                  </a:ext>
                </a:extLst>
              </p:cNvPr>
              <p:cNvSpPr/>
              <p:nvPr/>
            </p:nvSpPr>
            <p:spPr>
              <a:xfrm>
                <a:off x="4999830" y="6014188"/>
                <a:ext cx="1205851" cy="718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sv-S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v-S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98</m:t>
                            </m:r>
                          </m:num>
                          <m:den>
                            <m:r>
                              <a:rPr lang="sv-S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sv-S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rad>
                    <m:r>
                      <a:rPr lang="sv-SE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v-SE" sz="2000" dirty="0">
                    <a:solidFill>
                      <a:schemeClr val="tx1"/>
                    </a:solidFill>
                  </a:rPr>
                  <a:t>= </a:t>
                </a:r>
              </a:p>
            </p:txBody>
          </p:sp>
        </mc:Choice>
        <mc:Fallback xmlns="">
          <p:sp>
            <p:nvSpPr>
              <p:cNvPr id="69" name="Rektangel 68">
                <a:extLst>
                  <a:ext uri="{FF2B5EF4-FFF2-40B4-BE49-F238E27FC236}">
                    <a16:creationId xmlns:a16="http://schemas.microsoft.com/office/drawing/2014/main" id="{8DA2D1DA-896F-2A41-A71E-6EC273D21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830" y="6014188"/>
                <a:ext cx="1205851" cy="71865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ktangel 70">
                <a:extLst>
                  <a:ext uri="{FF2B5EF4-FFF2-40B4-BE49-F238E27FC236}">
                    <a16:creationId xmlns:a16="http://schemas.microsoft.com/office/drawing/2014/main" id="{BA1427E0-A16C-CE4E-A611-5CC9C6F93550}"/>
                  </a:ext>
                </a:extLst>
              </p:cNvPr>
              <p:cNvSpPr/>
              <p:nvPr/>
            </p:nvSpPr>
            <p:spPr>
              <a:xfrm>
                <a:off x="5843301" y="6174424"/>
                <a:ext cx="878713" cy="40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49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chemeClr val="tx1"/>
                    </a:solidFill>
                  </a:rPr>
                  <a:t>  =</a:t>
                </a:r>
                <a:r>
                  <a:rPr lang="sv-SE" dirty="0"/>
                  <a:t> </a:t>
                </a:r>
              </a:p>
            </p:txBody>
          </p:sp>
        </mc:Choice>
        <mc:Fallback xmlns="">
          <p:sp>
            <p:nvSpPr>
              <p:cNvPr id="71" name="Rektangel 70">
                <a:extLst>
                  <a:ext uri="{FF2B5EF4-FFF2-40B4-BE49-F238E27FC236}">
                    <a16:creationId xmlns:a16="http://schemas.microsoft.com/office/drawing/2014/main" id="{BA1427E0-A16C-CE4E-A611-5CC9C6F93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301" y="6174424"/>
                <a:ext cx="878713" cy="408253"/>
              </a:xfrm>
              <a:prstGeom prst="rect">
                <a:avLst/>
              </a:prstGeom>
              <a:blipFill>
                <a:blip r:embed="rId21"/>
                <a:stretch>
                  <a:fillRect b="-2121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ktangel 71">
            <a:extLst>
              <a:ext uri="{FF2B5EF4-FFF2-40B4-BE49-F238E27FC236}">
                <a16:creationId xmlns:a16="http://schemas.microsoft.com/office/drawing/2014/main" id="{D9549AC0-F5A2-0645-9C69-4343DC08AA73}"/>
              </a:ext>
            </a:extLst>
          </p:cNvPr>
          <p:cNvSpPr/>
          <p:nvPr/>
        </p:nvSpPr>
        <p:spPr>
          <a:xfrm>
            <a:off x="6607324" y="6203278"/>
            <a:ext cx="449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83466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40" grpId="0"/>
      <p:bldP spid="41" grpId="0"/>
      <p:bldP spid="42" grpId="0"/>
      <p:bldP spid="62" grpId="0"/>
      <p:bldP spid="69" grpId="0"/>
      <p:bldP spid="71" grpId="0"/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44DE8FB-86C9-1C4F-AC70-98C72B21CFFE}"/>
              </a:ext>
            </a:extLst>
          </p:cNvPr>
          <p:cNvSpPr/>
          <p:nvPr/>
        </p:nvSpPr>
        <p:spPr>
          <a:xfrm>
            <a:off x="1802021" y="1077399"/>
            <a:ext cx="3586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Den här kvadraten har arean 2 cm</a:t>
            </a:r>
            <a:r>
              <a:rPr lang="sv-SE" baseline="30000" dirty="0"/>
              <a:t>2</a:t>
            </a:r>
            <a:r>
              <a:rPr lang="sv-SE" dirty="0"/>
              <a:t>.  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16F47AE-96EA-0041-9233-069486631C0A}"/>
              </a:ext>
            </a:extLst>
          </p:cNvPr>
          <p:cNvSpPr/>
          <p:nvPr/>
        </p:nvSpPr>
        <p:spPr>
          <a:xfrm>
            <a:off x="2931442" y="283646"/>
            <a:ext cx="35860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A70001"/>
                </a:solidFill>
              </a:rPr>
              <a:t>Närmevärden till kvadratrötter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8CAC536-DBA4-2A48-8E6C-F10E4742B8F8}"/>
              </a:ext>
            </a:extLst>
          </p:cNvPr>
          <p:cNvSpPr/>
          <p:nvPr/>
        </p:nvSpPr>
        <p:spPr>
          <a:xfrm>
            <a:off x="5756223" y="857178"/>
            <a:ext cx="742801" cy="7473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2 </a:t>
            </a:r>
            <a:r>
              <a:rPr lang="sv-SE" sz="1600" dirty="0">
                <a:solidFill>
                  <a:schemeClr val="bg1"/>
                </a:solidFill>
              </a:rPr>
              <a:t>cm</a:t>
            </a:r>
            <a:r>
              <a:rPr lang="sv-SE" sz="1600" baseline="30000" dirty="0">
                <a:solidFill>
                  <a:schemeClr val="bg1"/>
                </a:solidFill>
              </a:rPr>
              <a:t>2</a:t>
            </a:r>
            <a:endParaRPr lang="sv-SE" baseline="30000" dirty="0">
              <a:solidFill>
                <a:schemeClr val="bg1"/>
              </a:solidFill>
            </a:endParaRP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889B38CD-F10C-3A49-941A-128F8780B98A}"/>
              </a:ext>
            </a:extLst>
          </p:cNvPr>
          <p:cNvGrpSpPr/>
          <p:nvPr/>
        </p:nvGrpSpPr>
        <p:grpSpPr>
          <a:xfrm>
            <a:off x="5826769" y="1077399"/>
            <a:ext cx="1622591" cy="888039"/>
            <a:chOff x="5826769" y="1077399"/>
            <a:chExt cx="1622591" cy="8880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ktangel 5">
                  <a:extLst>
                    <a:ext uri="{FF2B5EF4-FFF2-40B4-BE49-F238E27FC236}">
                      <a16:creationId xmlns:a16="http://schemas.microsoft.com/office/drawing/2014/main" id="{DD790CE4-987C-364F-89D1-4FA495B03C09}"/>
                    </a:ext>
                  </a:extLst>
                </p:cNvPr>
                <p:cNvSpPr/>
                <p:nvPr/>
              </p:nvSpPr>
              <p:spPr>
                <a:xfrm>
                  <a:off x="5826769" y="1569624"/>
                  <a:ext cx="1183934" cy="39581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sv-SE" dirty="0"/>
                    <a:t> </a:t>
                  </a:r>
                  <a:r>
                    <a:rPr lang="sv-SE" sz="1600" dirty="0"/>
                    <a:t>cm</a:t>
                  </a:r>
                  <a:endParaRPr lang="sv-SE" dirty="0"/>
                </a:p>
              </p:txBody>
            </p:sp>
          </mc:Choice>
          <mc:Fallback xmlns="">
            <p:sp>
              <p:nvSpPr>
                <p:cNvPr id="6" name="Rektangel 5">
                  <a:extLst>
                    <a:ext uri="{FF2B5EF4-FFF2-40B4-BE49-F238E27FC236}">
                      <a16:creationId xmlns:a16="http://schemas.microsoft.com/office/drawing/2014/main" id="{DD790CE4-987C-364F-89D1-4FA495B03C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6769" y="1569624"/>
                  <a:ext cx="1183934" cy="395814"/>
                </a:xfrm>
                <a:prstGeom prst="rect">
                  <a:avLst/>
                </a:prstGeom>
                <a:blipFill>
                  <a:blip r:embed="rId2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ktangel 6">
                  <a:extLst>
                    <a:ext uri="{FF2B5EF4-FFF2-40B4-BE49-F238E27FC236}">
                      <a16:creationId xmlns:a16="http://schemas.microsoft.com/office/drawing/2014/main" id="{184A38E8-6E38-354A-B6FD-EDB6FF7C7325}"/>
                    </a:ext>
                  </a:extLst>
                </p:cNvPr>
                <p:cNvSpPr/>
                <p:nvPr/>
              </p:nvSpPr>
              <p:spPr>
                <a:xfrm>
                  <a:off x="6492445" y="1077399"/>
                  <a:ext cx="956915" cy="3963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sv-S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sv-SE" dirty="0"/>
                    <a:t> </a:t>
                  </a:r>
                  <a:r>
                    <a:rPr lang="sv-SE" sz="1600" dirty="0"/>
                    <a:t>cm</a:t>
                  </a:r>
                  <a:endParaRPr lang="sv-SE" dirty="0"/>
                </a:p>
              </p:txBody>
            </p:sp>
          </mc:Choice>
          <mc:Fallback xmlns="">
            <p:sp>
              <p:nvSpPr>
                <p:cNvPr id="7" name="Rektangel 6">
                  <a:extLst>
                    <a:ext uri="{FF2B5EF4-FFF2-40B4-BE49-F238E27FC236}">
                      <a16:creationId xmlns:a16="http://schemas.microsoft.com/office/drawing/2014/main" id="{184A38E8-6E38-354A-B6FD-EDB6FF7C73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2445" y="1077399"/>
                  <a:ext cx="956915" cy="396327"/>
                </a:xfrm>
                <a:prstGeom prst="rect">
                  <a:avLst/>
                </a:prstGeom>
                <a:blipFill>
                  <a:blip r:embed="rId3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00C6F2F3-FFCF-0B49-A3AC-A1C9BBEEA83C}"/>
                  </a:ext>
                </a:extLst>
              </p:cNvPr>
              <p:cNvSpPr/>
              <p:nvPr/>
            </p:nvSpPr>
            <p:spPr>
              <a:xfrm>
                <a:off x="1802021" y="1406578"/>
                <a:ext cx="3586091" cy="395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Kvadratens sida är då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sv-SE" dirty="0"/>
                  <a:t> cm.  </a:t>
                </a:r>
              </a:p>
            </p:txBody>
          </p:sp>
        </mc:Choice>
        <mc:Fallback xmlns=""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00C6F2F3-FFCF-0B49-A3AC-A1C9BBEEA8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021" y="1406578"/>
                <a:ext cx="3586091" cy="395814"/>
              </a:xfrm>
              <a:prstGeom prst="rect">
                <a:avLst/>
              </a:prstGeom>
              <a:blipFill>
                <a:blip r:embed="rId4"/>
                <a:stretch>
                  <a:fillRect l="-1413" b="-2187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07F69F8B-AC00-7540-872E-F668A52700ED}"/>
                  </a:ext>
                </a:extLst>
              </p:cNvPr>
              <p:cNvSpPr/>
              <p:nvPr/>
            </p:nvSpPr>
            <p:spPr>
              <a:xfrm>
                <a:off x="1918740" y="1890340"/>
                <a:ext cx="3020517" cy="48246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chemeClr val="tx1"/>
                    </a:solidFill>
                  </a:rPr>
                  <a:t> ⋅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chemeClr val="tx1"/>
                    </a:solidFill>
                  </a:rPr>
                  <a:t>  </a:t>
                </a:r>
                <a:r>
                  <a:rPr lang="sv-SE" dirty="0"/>
                  <a:t>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sv-S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sv-SE" dirty="0">
                            <a:solidFill>
                              <a:schemeClr val="tx1"/>
                            </a:solidFill>
                          </a:rPr>
                          <m:t>⋅</m:t>
                        </m:r>
                        <m:r>
                          <a:rPr lang="sv-S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chemeClr val="tx1"/>
                    </a:solidFill>
                  </a:rPr>
                  <a:t>  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chemeClr val="tx1"/>
                    </a:solidFill>
                  </a:rPr>
                  <a:t> </a:t>
                </a:r>
                <a:r>
                  <a:rPr lang="sv-SE" dirty="0"/>
                  <a:t>= 2</a:t>
                </a:r>
                <a:endParaRPr lang="sv-SE" baseline="30000" dirty="0"/>
              </a:p>
            </p:txBody>
          </p:sp>
        </mc:Choice>
        <mc:Fallback xmlns=""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07F69F8B-AC00-7540-872E-F668A52700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740" y="1890340"/>
                <a:ext cx="3020517" cy="4824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14768989-75B7-164D-977C-219B67FA4B33}"/>
                  </a:ext>
                </a:extLst>
              </p:cNvPr>
              <p:cNvSpPr/>
              <p:nvPr/>
            </p:nvSpPr>
            <p:spPr>
              <a:xfrm>
                <a:off x="1877447" y="2582916"/>
                <a:ext cx="5093455" cy="396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Men hur skriver vi då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sv-SE" dirty="0"/>
                  <a:t> cm som ett vanligt tal?</a:t>
                </a:r>
              </a:p>
            </p:txBody>
          </p:sp>
        </mc:Choice>
        <mc:Fallback xmlns=""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14768989-75B7-164D-977C-219B67FA4B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447" y="2582916"/>
                <a:ext cx="5093455" cy="396327"/>
              </a:xfrm>
              <a:prstGeom prst="rect">
                <a:avLst/>
              </a:prstGeom>
              <a:blipFill>
                <a:blip r:embed="rId6"/>
                <a:stretch>
                  <a:fillRect l="-746" b="-2121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ktangel 12">
            <a:extLst>
              <a:ext uri="{FF2B5EF4-FFF2-40B4-BE49-F238E27FC236}">
                <a16:creationId xmlns:a16="http://schemas.microsoft.com/office/drawing/2014/main" id="{11C6F11A-AC8F-F94F-BF09-2C5C81A6DC32}"/>
              </a:ext>
            </a:extLst>
          </p:cNvPr>
          <p:cNvSpPr/>
          <p:nvPr/>
        </p:nvSpPr>
        <p:spPr>
          <a:xfrm>
            <a:off x="3431875" y="3059668"/>
            <a:ext cx="1984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prövar oss fram: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C38DAE7A-0C4C-964A-AD80-F2F1F96BF0A3}"/>
              </a:ext>
            </a:extLst>
          </p:cNvPr>
          <p:cNvSpPr/>
          <p:nvPr/>
        </p:nvSpPr>
        <p:spPr>
          <a:xfrm>
            <a:off x="2793331" y="3429000"/>
            <a:ext cx="1684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1,2 · 1,2 = 1,44  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351584B2-C309-484D-ABAF-80229593981D}"/>
              </a:ext>
            </a:extLst>
          </p:cNvPr>
          <p:cNvSpPr/>
          <p:nvPr/>
        </p:nvSpPr>
        <p:spPr>
          <a:xfrm>
            <a:off x="4648757" y="3429000"/>
            <a:ext cx="973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 litet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6C58A53-1289-DE4E-84D6-D2916038C08C}"/>
              </a:ext>
            </a:extLst>
          </p:cNvPr>
          <p:cNvSpPr/>
          <p:nvPr/>
        </p:nvSpPr>
        <p:spPr>
          <a:xfrm>
            <a:off x="2793331" y="3806174"/>
            <a:ext cx="1671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1,5 · 1,5 = 2,25 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D52BC36-0AC8-984E-8570-4B2DDEB367A7}"/>
              </a:ext>
            </a:extLst>
          </p:cNvPr>
          <p:cNvSpPr/>
          <p:nvPr/>
        </p:nvSpPr>
        <p:spPr>
          <a:xfrm>
            <a:off x="4635386" y="3806174"/>
            <a:ext cx="1514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 mycket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27F9675B-08EC-324E-963B-211CA2755622}"/>
              </a:ext>
            </a:extLst>
          </p:cNvPr>
          <p:cNvSpPr/>
          <p:nvPr/>
        </p:nvSpPr>
        <p:spPr>
          <a:xfrm>
            <a:off x="2798853" y="4226830"/>
            <a:ext cx="1671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1,4 · 1,4 = 1,96 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F5B15450-9288-1C4B-9A77-4E99639471CB}"/>
              </a:ext>
            </a:extLst>
          </p:cNvPr>
          <p:cNvSpPr/>
          <p:nvPr/>
        </p:nvSpPr>
        <p:spPr>
          <a:xfrm>
            <a:off x="4635386" y="4222753"/>
            <a:ext cx="1514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Ganska nära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6F19982A-FB8D-9846-AD2C-4D03AB809CBF}"/>
                  </a:ext>
                </a:extLst>
              </p:cNvPr>
              <p:cNvSpPr/>
              <p:nvPr/>
            </p:nvSpPr>
            <p:spPr>
              <a:xfrm>
                <a:off x="1048338" y="5288376"/>
                <a:ext cx="7352301" cy="673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Vi kan fortsätta pröva oss fram, men vi kommer aldrig få fram ett exakt svar.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sv-SE" dirty="0"/>
                  <a:t> är ett </a:t>
                </a:r>
                <a:r>
                  <a:rPr lang="sv-SE" i="1" dirty="0"/>
                  <a:t>irrationellt </a:t>
                </a:r>
                <a:r>
                  <a:rPr lang="sv-SE" dirty="0"/>
                  <a:t>tal med oändligt antal decimaler som inte är periodiska.</a:t>
                </a:r>
              </a:p>
            </p:txBody>
          </p:sp>
        </mc:Choice>
        <mc:Fallback xmlns=""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6F19982A-FB8D-9846-AD2C-4D03AB809C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338" y="5288376"/>
                <a:ext cx="7352301" cy="673326"/>
              </a:xfrm>
              <a:prstGeom prst="rect">
                <a:avLst/>
              </a:prstGeom>
              <a:blipFill>
                <a:blip r:embed="rId7"/>
                <a:stretch>
                  <a:fillRect l="-691" t="-1852" b="-1481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E73D95CF-2E14-E444-9C46-88E6F7E65898}"/>
                  </a:ext>
                </a:extLst>
              </p:cNvPr>
              <p:cNvSpPr/>
              <p:nvPr/>
            </p:nvSpPr>
            <p:spPr>
              <a:xfrm>
                <a:off x="3690584" y="6130681"/>
                <a:ext cx="2497345" cy="48246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chemeClr val="tx1"/>
                    </a:solidFill>
                  </a:rPr>
                  <a:t> </a:t>
                </a:r>
                <a:r>
                  <a:rPr lang="sv-SE" dirty="0"/>
                  <a:t>= 1,1414213562….</a:t>
                </a:r>
                <a:endParaRPr lang="sv-SE" baseline="30000" dirty="0"/>
              </a:p>
            </p:txBody>
          </p:sp>
        </mc:Choice>
        <mc:Fallback xmlns=""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E73D95CF-2E14-E444-9C46-88E6F7E658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584" y="6130681"/>
                <a:ext cx="2497345" cy="4824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ktangel 22">
            <a:extLst>
              <a:ext uri="{FF2B5EF4-FFF2-40B4-BE49-F238E27FC236}">
                <a16:creationId xmlns:a16="http://schemas.microsoft.com/office/drawing/2014/main" id="{9708787D-E7D7-D945-9520-F1AE2EE17B38}"/>
              </a:ext>
            </a:extLst>
          </p:cNvPr>
          <p:cNvSpPr/>
          <p:nvPr/>
        </p:nvSpPr>
        <p:spPr>
          <a:xfrm>
            <a:off x="1359243" y="6179162"/>
            <a:ext cx="2497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miniräknare får vi: 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384ED031-C0F3-2044-B169-D10ED0C0131B}"/>
              </a:ext>
            </a:extLst>
          </p:cNvPr>
          <p:cNvSpPr/>
          <p:nvPr/>
        </p:nvSpPr>
        <p:spPr>
          <a:xfrm>
            <a:off x="2563467" y="4624879"/>
            <a:ext cx="2270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1,41 · 1,41 = 1,9881 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E8A07CB-F781-7E40-BC55-5943AAE21DEC}"/>
              </a:ext>
            </a:extLst>
          </p:cNvPr>
          <p:cNvSpPr/>
          <p:nvPr/>
        </p:nvSpPr>
        <p:spPr>
          <a:xfrm>
            <a:off x="4635386" y="4620802"/>
            <a:ext cx="1514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Mycket nära</a:t>
            </a:r>
          </a:p>
        </p:txBody>
      </p:sp>
    </p:spTree>
    <p:extLst>
      <p:ext uri="{BB962C8B-B14F-4D97-AF65-F5344CB8AC3E}">
        <p14:creationId xmlns:p14="http://schemas.microsoft.com/office/powerpoint/2010/main" val="304459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 animBg="1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4C330BEC-1773-F441-8C3F-61099CFFB7F0}"/>
              </a:ext>
            </a:extLst>
          </p:cNvPr>
          <p:cNvSpPr txBox="1"/>
          <p:nvPr/>
        </p:nvSpPr>
        <p:spPr>
          <a:xfrm>
            <a:off x="589777" y="328567"/>
            <a:ext cx="10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Exempel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929029BD-E266-6D43-8EFA-B284D1EC9AC7}"/>
              </a:ext>
            </a:extLst>
          </p:cNvPr>
          <p:cNvSpPr txBox="1"/>
          <p:nvPr/>
        </p:nvSpPr>
        <p:spPr>
          <a:xfrm>
            <a:off x="1806205" y="328567"/>
            <a:ext cx="4237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Beräkna med huvudräkning.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ruta 3">
                <a:extLst>
                  <a:ext uri="{FF2B5EF4-FFF2-40B4-BE49-F238E27FC236}">
                    <a16:creationId xmlns:a16="http://schemas.microsoft.com/office/drawing/2014/main" id="{18B4C540-486E-2C4F-9D51-7CAC5F415F55}"/>
                  </a:ext>
                </a:extLst>
              </p:cNvPr>
              <p:cNvSpPr txBox="1"/>
              <p:nvPr/>
            </p:nvSpPr>
            <p:spPr>
              <a:xfrm>
                <a:off x="589777" y="954793"/>
                <a:ext cx="1380339" cy="40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</m:oMath>
                </a14:m>
                <a:r>
                  <a:rPr lang="sv-SE" dirty="0"/>
                  <a:t>  </a:t>
                </a:r>
              </a:p>
            </p:txBody>
          </p:sp>
        </mc:Choice>
        <mc:Fallback xmlns="">
          <p:sp>
            <p:nvSpPr>
              <p:cNvPr id="4" name="textruta 3">
                <a:extLst>
                  <a:ext uri="{FF2B5EF4-FFF2-40B4-BE49-F238E27FC236}">
                    <a16:creationId xmlns:a16="http://schemas.microsoft.com/office/drawing/2014/main" id="{18B4C540-486E-2C4F-9D51-7CAC5F415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77" y="954793"/>
                <a:ext cx="1380339" cy="408253"/>
              </a:xfrm>
              <a:prstGeom prst="rect">
                <a:avLst/>
              </a:prstGeom>
              <a:blipFill>
                <a:blip r:embed="rId2"/>
                <a:stretch>
                  <a:fillRect l="-2727" b="-2121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ruta 4">
                <a:extLst>
                  <a:ext uri="{FF2B5EF4-FFF2-40B4-BE49-F238E27FC236}">
                    <a16:creationId xmlns:a16="http://schemas.microsoft.com/office/drawing/2014/main" id="{DBF79694-EDB5-9F40-A509-FA30223BDB67}"/>
                  </a:ext>
                </a:extLst>
              </p:cNvPr>
              <p:cNvSpPr txBox="1"/>
              <p:nvPr/>
            </p:nvSpPr>
            <p:spPr>
              <a:xfrm>
                <a:off x="4255326" y="948625"/>
                <a:ext cx="1535510" cy="398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</m:oMath>
                </a14:m>
                <a:r>
                  <a:rPr lang="sv-SE" dirty="0">
                    <a:latin typeface="Bradley Hand" pitchFamily="2" charset="77"/>
                  </a:rPr>
                  <a:t> </a:t>
                </a:r>
                <a:r>
                  <a:rPr lang="sv-SE" dirty="0">
                    <a:latin typeface="+mn-lt"/>
                  </a:rPr>
                  <a:t>=</a:t>
                </a:r>
                <a:r>
                  <a:rPr lang="sv-SE" dirty="0">
                    <a:latin typeface="Bradley Hand" pitchFamily="2" charset="77"/>
                  </a:rPr>
                  <a:t>  </a:t>
                </a:r>
              </a:p>
            </p:txBody>
          </p:sp>
        </mc:Choice>
        <mc:Fallback xmlns="">
          <p:sp>
            <p:nvSpPr>
              <p:cNvPr id="5" name="textruta 4">
                <a:extLst>
                  <a:ext uri="{FF2B5EF4-FFF2-40B4-BE49-F238E27FC236}">
                    <a16:creationId xmlns:a16="http://schemas.microsoft.com/office/drawing/2014/main" id="{DBF79694-EDB5-9F40-A509-FA30223BD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326" y="948625"/>
                <a:ext cx="1535510" cy="398186"/>
              </a:xfrm>
              <a:prstGeom prst="rect">
                <a:avLst/>
              </a:prstGeom>
              <a:blipFill>
                <a:blip r:embed="rId3"/>
                <a:stretch>
                  <a:fillRect l="-2459" t="-3125" b="-2500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ruta 8">
            <a:extLst>
              <a:ext uri="{FF2B5EF4-FFF2-40B4-BE49-F238E27FC236}">
                <a16:creationId xmlns:a16="http://schemas.microsoft.com/office/drawing/2014/main" id="{D4B83A90-430C-4742-854D-A3DE8DAB4505}"/>
              </a:ext>
            </a:extLst>
          </p:cNvPr>
          <p:cNvSpPr txBox="1"/>
          <p:nvPr/>
        </p:nvSpPr>
        <p:spPr>
          <a:xfrm>
            <a:off x="5230763" y="969646"/>
            <a:ext cx="434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ruta 9">
                <a:extLst>
                  <a:ext uri="{FF2B5EF4-FFF2-40B4-BE49-F238E27FC236}">
                    <a16:creationId xmlns:a16="http://schemas.microsoft.com/office/drawing/2014/main" id="{B4C037B3-7FE7-2F4C-99D7-0825E83305F7}"/>
                  </a:ext>
                </a:extLst>
              </p:cNvPr>
              <p:cNvSpPr txBox="1"/>
              <p:nvPr/>
            </p:nvSpPr>
            <p:spPr>
              <a:xfrm>
                <a:off x="589777" y="1581515"/>
                <a:ext cx="1380339" cy="381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0,64</m:t>
                        </m:r>
                      </m:e>
                    </m:rad>
                  </m:oMath>
                </a14:m>
                <a:endParaRPr lang="sv-SE" dirty="0"/>
              </a:p>
            </p:txBody>
          </p:sp>
        </mc:Choice>
        <mc:Fallback xmlns="">
          <p:sp>
            <p:nvSpPr>
              <p:cNvPr id="10" name="textruta 9">
                <a:extLst>
                  <a:ext uri="{FF2B5EF4-FFF2-40B4-BE49-F238E27FC236}">
                    <a16:creationId xmlns:a16="http://schemas.microsoft.com/office/drawing/2014/main" id="{B4C037B3-7FE7-2F4C-99D7-0825E8330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77" y="1581515"/>
                <a:ext cx="1380339" cy="381836"/>
              </a:xfrm>
              <a:prstGeom prst="rect">
                <a:avLst/>
              </a:prstGeom>
              <a:blipFill>
                <a:blip r:embed="rId4"/>
                <a:stretch>
                  <a:fillRect l="-2727" t="-3226" b="-2258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ruta 10">
                <a:extLst>
                  <a:ext uri="{FF2B5EF4-FFF2-40B4-BE49-F238E27FC236}">
                    <a16:creationId xmlns:a16="http://schemas.microsoft.com/office/drawing/2014/main" id="{EC77E4AD-F164-8B4F-A6DC-40FC4AFC49A4}"/>
                  </a:ext>
                </a:extLst>
              </p:cNvPr>
              <p:cNvSpPr txBox="1"/>
              <p:nvPr/>
            </p:nvSpPr>
            <p:spPr>
              <a:xfrm>
                <a:off x="4255326" y="1575347"/>
                <a:ext cx="1535510" cy="381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0,64</m:t>
                        </m:r>
                      </m:e>
                    </m:rad>
                  </m:oMath>
                </a14:m>
                <a:r>
                  <a:rPr lang="sv-SE" dirty="0">
                    <a:latin typeface="Bradley Hand" pitchFamily="2" charset="77"/>
                  </a:rPr>
                  <a:t> </a:t>
                </a:r>
                <a:r>
                  <a:rPr lang="sv-SE" dirty="0">
                    <a:latin typeface="+mn-lt"/>
                  </a:rPr>
                  <a:t>=</a:t>
                </a:r>
                <a:r>
                  <a:rPr lang="sv-SE" dirty="0">
                    <a:latin typeface="Bradley Hand" pitchFamily="2" charset="77"/>
                  </a:rPr>
                  <a:t>  </a:t>
                </a:r>
              </a:p>
            </p:txBody>
          </p:sp>
        </mc:Choice>
        <mc:Fallback xmlns="">
          <p:sp>
            <p:nvSpPr>
              <p:cNvPr id="11" name="textruta 10">
                <a:extLst>
                  <a:ext uri="{FF2B5EF4-FFF2-40B4-BE49-F238E27FC236}">
                    <a16:creationId xmlns:a16="http://schemas.microsoft.com/office/drawing/2014/main" id="{EC77E4AD-F164-8B4F-A6DC-40FC4AFC4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326" y="1575347"/>
                <a:ext cx="1535510" cy="381836"/>
              </a:xfrm>
              <a:prstGeom prst="rect">
                <a:avLst/>
              </a:prstGeom>
              <a:blipFill>
                <a:blip r:embed="rId5"/>
                <a:stretch>
                  <a:fillRect l="-2459" t="-9677" b="-2258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ruta 11">
            <a:extLst>
              <a:ext uri="{FF2B5EF4-FFF2-40B4-BE49-F238E27FC236}">
                <a16:creationId xmlns:a16="http://schemas.microsoft.com/office/drawing/2014/main" id="{7B6E598F-2B3B-4E47-ADFE-823AAD686C98}"/>
              </a:ext>
            </a:extLst>
          </p:cNvPr>
          <p:cNvSpPr txBox="1"/>
          <p:nvPr/>
        </p:nvSpPr>
        <p:spPr>
          <a:xfrm>
            <a:off x="5407072" y="1581515"/>
            <a:ext cx="67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Cambria Math" panose="02040503050406030204" pitchFamily="18" charset="0"/>
                <a:ea typeface="Cambria Math" panose="02040503050406030204" pitchFamily="18" charset="0"/>
              </a:rPr>
              <a:t>0,8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ruta 12">
                <a:extLst>
                  <a:ext uri="{FF2B5EF4-FFF2-40B4-BE49-F238E27FC236}">
                    <a16:creationId xmlns:a16="http://schemas.microsoft.com/office/drawing/2014/main" id="{87F9A464-20D7-914B-9668-CD18A8FE3CC8}"/>
                  </a:ext>
                </a:extLst>
              </p:cNvPr>
              <p:cNvSpPr txBox="1"/>
              <p:nvPr/>
            </p:nvSpPr>
            <p:spPr>
              <a:xfrm>
                <a:off x="589777" y="2160452"/>
                <a:ext cx="1535510" cy="40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</m:oMath>
                </a14:m>
                <a:r>
                  <a:rPr lang="sv-SE" dirty="0"/>
                  <a:t>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81</m:t>
                        </m:r>
                      </m:e>
                    </m:rad>
                  </m:oMath>
                </a14:m>
                <a:r>
                  <a:rPr lang="sv-SE" dirty="0"/>
                  <a:t> </a:t>
                </a:r>
                <a:endParaRPr lang="sv-SE" baseline="30000" dirty="0"/>
              </a:p>
            </p:txBody>
          </p:sp>
        </mc:Choice>
        <mc:Fallback xmlns="">
          <p:sp>
            <p:nvSpPr>
              <p:cNvPr id="13" name="textruta 12">
                <a:extLst>
                  <a:ext uri="{FF2B5EF4-FFF2-40B4-BE49-F238E27FC236}">
                    <a16:creationId xmlns:a16="http://schemas.microsoft.com/office/drawing/2014/main" id="{87F9A464-20D7-914B-9668-CD18A8FE3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77" y="2160452"/>
                <a:ext cx="1535510" cy="408253"/>
              </a:xfrm>
              <a:prstGeom prst="rect">
                <a:avLst/>
              </a:prstGeom>
              <a:blipFill>
                <a:blip r:embed="rId6"/>
                <a:stretch>
                  <a:fillRect l="-2459" b="-1818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ruta 13">
                <a:extLst>
                  <a:ext uri="{FF2B5EF4-FFF2-40B4-BE49-F238E27FC236}">
                    <a16:creationId xmlns:a16="http://schemas.microsoft.com/office/drawing/2014/main" id="{09AEBBE4-181B-D242-BF8A-87CF64AD64FC}"/>
                  </a:ext>
                </a:extLst>
              </p:cNvPr>
              <p:cNvSpPr txBox="1"/>
              <p:nvPr/>
            </p:nvSpPr>
            <p:spPr>
              <a:xfrm>
                <a:off x="4255325" y="2132615"/>
                <a:ext cx="1667493" cy="39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</m:oMath>
                </a14:m>
                <a:r>
                  <a:rPr lang="sv-SE" dirty="0"/>
                  <a:t>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81</m:t>
                        </m:r>
                      </m:e>
                    </m:rad>
                  </m:oMath>
                </a14:m>
                <a:r>
                  <a:rPr lang="sv-SE" dirty="0"/>
                  <a:t> </a:t>
                </a:r>
                <a:r>
                  <a:rPr lang="sv-SE" dirty="0">
                    <a:latin typeface="+mn-lt"/>
                  </a:rPr>
                  <a:t>=</a:t>
                </a:r>
                <a:endParaRPr lang="sv-SE" dirty="0"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textruta 13">
                <a:extLst>
                  <a:ext uri="{FF2B5EF4-FFF2-40B4-BE49-F238E27FC236}">
                    <a16:creationId xmlns:a16="http://schemas.microsoft.com/office/drawing/2014/main" id="{09AEBBE4-181B-D242-BF8A-87CF64AD6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325" y="2132615"/>
                <a:ext cx="1667493" cy="395429"/>
              </a:xfrm>
              <a:prstGeom prst="rect">
                <a:avLst/>
              </a:prstGeom>
              <a:blipFill>
                <a:blip r:embed="rId7"/>
                <a:stretch>
                  <a:fillRect l="-2273" t="-9677" r="-758" b="-2258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ruta 14">
            <a:extLst>
              <a:ext uri="{FF2B5EF4-FFF2-40B4-BE49-F238E27FC236}">
                <a16:creationId xmlns:a16="http://schemas.microsoft.com/office/drawing/2014/main" id="{CF51E261-F064-7C48-A591-DA6779437A4A}"/>
              </a:ext>
            </a:extLst>
          </p:cNvPr>
          <p:cNvSpPr txBox="1"/>
          <p:nvPr/>
        </p:nvSpPr>
        <p:spPr>
          <a:xfrm>
            <a:off x="5785123" y="2115382"/>
            <a:ext cx="114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Cambria Math" panose="02040503050406030204" pitchFamily="18" charset="0"/>
                <a:ea typeface="Cambria Math" panose="02040503050406030204" pitchFamily="18" charset="0"/>
              </a:rPr>
              <a:t>4 + 9</a:t>
            </a:r>
            <a:r>
              <a:rPr lang="sv-SE" dirty="0">
                <a:latin typeface="+mn-lt"/>
                <a:ea typeface="Cambria Math" panose="02040503050406030204" pitchFamily="18" charset="0"/>
              </a:rPr>
              <a:t> = </a:t>
            </a:r>
            <a:r>
              <a:rPr lang="sv-SE" dirty="0"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E2CDF12E-58D4-9445-AF1E-53D269485E6A}"/>
              </a:ext>
            </a:extLst>
          </p:cNvPr>
          <p:cNvSpPr txBox="1"/>
          <p:nvPr/>
        </p:nvSpPr>
        <p:spPr>
          <a:xfrm>
            <a:off x="6574438" y="2110127"/>
            <a:ext cx="55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Cambria Math" panose="02040503050406030204" pitchFamily="18" charset="0"/>
                <a:ea typeface="Cambria Math" panose="02040503050406030204" pitchFamily="18" charset="0"/>
              </a:rPr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ruta 16">
                <a:extLst>
                  <a:ext uri="{FF2B5EF4-FFF2-40B4-BE49-F238E27FC236}">
                    <a16:creationId xmlns:a16="http://schemas.microsoft.com/office/drawing/2014/main" id="{7BC4E94B-353A-9842-ACBF-CBB91FB657D4}"/>
                  </a:ext>
                </a:extLst>
              </p:cNvPr>
              <p:cNvSpPr txBox="1"/>
              <p:nvPr/>
            </p:nvSpPr>
            <p:spPr>
              <a:xfrm>
                <a:off x="589777" y="2843450"/>
                <a:ext cx="2073910" cy="40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d)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sv-SE" dirty="0"/>
                  <a:t> ⋅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e>
                    </m:rad>
                  </m:oMath>
                </a14:m>
                <a:r>
                  <a:rPr lang="sv-SE" dirty="0"/>
                  <a:t> </a:t>
                </a:r>
                <a:endParaRPr lang="sv-SE" baseline="30000" dirty="0"/>
              </a:p>
            </p:txBody>
          </p:sp>
        </mc:Choice>
        <mc:Fallback xmlns="">
          <p:sp>
            <p:nvSpPr>
              <p:cNvPr id="17" name="textruta 16">
                <a:extLst>
                  <a:ext uri="{FF2B5EF4-FFF2-40B4-BE49-F238E27FC236}">
                    <a16:creationId xmlns:a16="http://schemas.microsoft.com/office/drawing/2014/main" id="{7BC4E94B-353A-9842-ACBF-CBB91FB65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77" y="2843450"/>
                <a:ext cx="2073910" cy="408253"/>
              </a:xfrm>
              <a:prstGeom prst="rect">
                <a:avLst/>
              </a:prstGeom>
              <a:blipFill>
                <a:blip r:embed="rId8"/>
                <a:stretch>
                  <a:fillRect l="-1818" b="-1818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ruta 17">
                <a:extLst>
                  <a:ext uri="{FF2B5EF4-FFF2-40B4-BE49-F238E27FC236}">
                    <a16:creationId xmlns:a16="http://schemas.microsoft.com/office/drawing/2014/main" id="{0D78E5A3-8A49-2341-AF4B-28BDE885C249}"/>
                  </a:ext>
                </a:extLst>
              </p:cNvPr>
              <p:cNvSpPr txBox="1"/>
              <p:nvPr/>
            </p:nvSpPr>
            <p:spPr>
              <a:xfrm>
                <a:off x="4251640" y="2778896"/>
                <a:ext cx="2022952" cy="39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d)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sv-SE" dirty="0"/>
                  <a:t> ⋅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200</m:t>
                        </m:r>
                      </m:e>
                    </m:rad>
                    <m:r>
                      <a:rPr lang="sv-S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v-SE" dirty="0">
                    <a:latin typeface="+mn-lt"/>
                  </a:rPr>
                  <a:t> =</a:t>
                </a:r>
                <a:r>
                  <a:rPr lang="sv-SE" dirty="0">
                    <a:latin typeface="Bradley Hand" pitchFamily="2" charset="77"/>
                  </a:rPr>
                  <a:t>  </a:t>
                </a:r>
              </a:p>
            </p:txBody>
          </p:sp>
        </mc:Choice>
        <mc:Fallback xmlns="">
          <p:sp>
            <p:nvSpPr>
              <p:cNvPr id="18" name="textruta 17">
                <a:extLst>
                  <a:ext uri="{FF2B5EF4-FFF2-40B4-BE49-F238E27FC236}">
                    <a16:creationId xmlns:a16="http://schemas.microsoft.com/office/drawing/2014/main" id="{0D78E5A3-8A49-2341-AF4B-28BDE885C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640" y="2778896"/>
                <a:ext cx="2022952" cy="395429"/>
              </a:xfrm>
              <a:prstGeom prst="rect">
                <a:avLst/>
              </a:prstGeom>
              <a:blipFill>
                <a:blip r:embed="rId9"/>
                <a:stretch>
                  <a:fillRect l="-2500" t="-3125" b="-2500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ruta 18">
                <a:extLst>
                  <a:ext uri="{FF2B5EF4-FFF2-40B4-BE49-F238E27FC236}">
                    <a16:creationId xmlns:a16="http://schemas.microsoft.com/office/drawing/2014/main" id="{4BBCA6CE-84F5-2D4E-ABB3-25E67E75918B}"/>
                  </a:ext>
                </a:extLst>
              </p:cNvPr>
              <p:cNvSpPr txBox="1"/>
              <p:nvPr/>
            </p:nvSpPr>
            <p:spPr>
              <a:xfrm>
                <a:off x="5884617" y="2784274"/>
                <a:ext cx="1535510" cy="39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sv-SE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sv-SE" dirty="0"/>
                          <m:t>⋅ </m:t>
                        </m:r>
                        <m:r>
                          <a:rPr lang="sv-SE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e>
                    </m:rad>
                  </m:oMath>
                </a14:m>
                <a:r>
                  <a:rPr lang="sv-SE" dirty="0"/>
                  <a:t>  = </a:t>
                </a:r>
                <a:r>
                  <a:rPr lang="sv-SE" dirty="0">
                    <a:latin typeface="Bradley Hand" pitchFamily="2" charset="77"/>
                  </a:rPr>
                  <a:t> </a:t>
                </a:r>
              </a:p>
            </p:txBody>
          </p:sp>
        </mc:Choice>
        <mc:Fallback xmlns="">
          <p:sp>
            <p:nvSpPr>
              <p:cNvPr id="19" name="textruta 18">
                <a:extLst>
                  <a:ext uri="{FF2B5EF4-FFF2-40B4-BE49-F238E27FC236}">
                    <a16:creationId xmlns:a16="http://schemas.microsoft.com/office/drawing/2014/main" id="{4BBCA6CE-84F5-2D4E-ABB3-25E67E759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617" y="2784274"/>
                <a:ext cx="1535510" cy="395429"/>
              </a:xfrm>
              <a:prstGeom prst="rect">
                <a:avLst/>
              </a:prstGeom>
              <a:blipFill>
                <a:blip r:embed="rId10"/>
                <a:stretch>
                  <a:fillRect t="-6250" b="-1562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ruta 20">
                <a:extLst>
                  <a:ext uri="{FF2B5EF4-FFF2-40B4-BE49-F238E27FC236}">
                    <a16:creationId xmlns:a16="http://schemas.microsoft.com/office/drawing/2014/main" id="{2DAF525C-5C91-484D-AA9F-E0C435F6AE37}"/>
                  </a:ext>
                </a:extLst>
              </p:cNvPr>
              <p:cNvSpPr txBox="1"/>
              <p:nvPr/>
            </p:nvSpPr>
            <p:spPr>
              <a:xfrm>
                <a:off x="7017433" y="2775738"/>
                <a:ext cx="1057947" cy="40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400</m:t>
                        </m:r>
                      </m:e>
                    </m:rad>
                  </m:oMath>
                </a14:m>
                <a:r>
                  <a:rPr lang="sv-SE" dirty="0"/>
                  <a:t>  =</a:t>
                </a:r>
                <a:r>
                  <a:rPr lang="sv-SE" dirty="0">
                    <a:latin typeface="Bradley Hand" pitchFamily="2" charset="77"/>
                  </a:rPr>
                  <a:t>  </a:t>
                </a:r>
              </a:p>
            </p:txBody>
          </p:sp>
        </mc:Choice>
        <mc:Fallback xmlns="">
          <p:sp>
            <p:nvSpPr>
              <p:cNvPr id="21" name="textruta 20">
                <a:extLst>
                  <a:ext uri="{FF2B5EF4-FFF2-40B4-BE49-F238E27FC236}">
                    <a16:creationId xmlns:a16="http://schemas.microsoft.com/office/drawing/2014/main" id="{2DAF525C-5C91-484D-AA9F-E0C435F6A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433" y="2775738"/>
                <a:ext cx="1057947" cy="408253"/>
              </a:xfrm>
              <a:prstGeom prst="rect">
                <a:avLst/>
              </a:prstGeom>
              <a:blipFill>
                <a:blip r:embed="rId11"/>
                <a:stretch>
                  <a:fillRect t="-6061" b="-1212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ruta 22">
            <a:extLst>
              <a:ext uri="{FF2B5EF4-FFF2-40B4-BE49-F238E27FC236}">
                <a16:creationId xmlns:a16="http://schemas.microsoft.com/office/drawing/2014/main" id="{C981D375-1C63-9040-9FD6-CD0875A0BBE9}"/>
              </a:ext>
            </a:extLst>
          </p:cNvPr>
          <p:cNvSpPr txBox="1"/>
          <p:nvPr/>
        </p:nvSpPr>
        <p:spPr>
          <a:xfrm>
            <a:off x="7937391" y="2784274"/>
            <a:ext cx="55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Cambria Math" panose="02040503050406030204" pitchFamily="18" charset="0"/>
                <a:ea typeface="Cambria Math" panose="02040503050406030204" pitchFamily="18" charset="0"/>
              </a:rPr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ruta 29">
                <a:extLst>
                  <a:ext uri="{FF2B5EF4-FFF2-40B4-BE49-F238E27FC236}">
                    <a16:creationId xmlns:a16="http://schemas.microsoft.com/office/drawing/2014/main" id="{39846473-E905-0546-8BB1-85A7DDD6DCD3}"/>
                  </a:ext>
                </a:extLst>
              </p:cNvPr>
              <p:cNvSpPr txBox="1"/>
              <p:nvPr/>
            </p:nvSpPr>
            <p:spPr>
              <a:xfrm>
                <a:off x="567109" y="3509193"/>
                <a:ext cx="1380339" cy="395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e)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sv-SE" dirty="0"/>
                  <a:t> ⋅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rad>
                  </m:oMath>
                </a14:m>
                <a:r>
                  <a:rPr lang="sv-SE" dirty="0"/>
                  <a:t>  </a:t>
                </a:r>
              </a:p>
            </p:txBody>
          </p:sp>
        </mc:Choice>
        <mc:Fallback xmlns="">
          <p:sp>
            <p:nvSpPr>
              <p:cNvPr id="30" name="textruta 29">
                <a:extLst>
                  <a:ext uri="{FF2B5EF4-FFF2-40B4-BE49-F238E27FC236}">
                    <a16:creationId xmlns:a16="http://schemas.microsoft.com/office/drawing/2014/main" id="{39846473-E905-0546-8BB1-85A7DDD6D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09" y="3509193"/>
                <a:ext cx="1380339" cy="395814"/>
              </a:xfrm>
              <a:prstGeom prst="rect">
                <a:avLst/>
              </a:prstGeom>
              <a:blipFill>
                <a:blip r:embed="rId12"/>
                <a:stretch>
                  <a:fillRect l="-3670" b="-2580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ruta 30">
                <a:extLst>
                  <a:ext uri="{FF2B5EF4-FFF2-40B4-BE49-F238E27FC236}">
                    <a16:creationId xmlns:a16="http://schemas.microsoft.com/office/drawing/2014/main" id="{00F11E64-0EE5-BE44-9206-9AB4C32D6083}"/>
                  </a:ext>
                </a:extLst>
              </p:cNvPr>
              <p:cNvSpPr txBox="1"/>
              <p:nvPr/>
            </p:nvSpPr>
            <p:spPr>
              <a:xfrm>
                <a:off x="4285868" y="3517729"/>
                <a:ext cx="1712224" cy="396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e)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sv-SE" dirty="0">
                    <a:latin typeface="Bradley Hand" pitchFamily="2" charset="77"/>
                  </a:rPr>
                  <a:t> ⋅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rad>
                  </m:oMath>
                </a14:m>
                <a:r>
                  <a:rPr lang="sv-SE" dirty="0">
                    <a:latin typeface="Bradley Hand" pitchFamily="2" charset="77"/>
                  </a:rPr>
                  <a:t> </a:t>
                </a:r>
                <a:r>
                  <a:rPr lang="sv-SE" dirty="0">
                    <a:latin typeface="+mn-lt"/>
                  </a:rPr>
                  <a:t>=</a:t>
                </a:r>
                <a:r>
                  <a:rPr lang="sv-SE" dirty="0">
                    <a:latin typeface="Bradley Hand" pitchFamily="2" charset="77"/>
                  </a:rPr>
                  <a:t>  </a:t>
                </a:r>
              </a:p>
            </p:txBody>
          </p:sp>
        </mc:Choice>
        <mc:Fallback xmlns="">
          <p:sp>
            <p:nvSpPr>
              <p:cNvPr id="31" name="textruta 30">
                <a:extLst>
                  <a:ext uri="{FF2B5EF4-FFF2-40B4-BE49-F238E27FC236}">
                    <a16:creationId xmlns:a16="http://schemas.microsoft.com/office/drawing/2014/main" id="{00F11E64-0EE5-BE44-9206-9AB4C32D6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868" y="3517729"/>
                <a:ext cx="1712224" cy="396327"/>
              </a:xfrm>
              <a:prstGeom prst="rect">
                <a:avLst/>
              </a:prstGeom>
              <a:blipFill>
                <a:blip r:embed="rId13"/>
                <a:stretch>
                  <a:fillRect l="-2206" b="-2500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ruta 31">
                <a:extLst>
                  <a:ext uri="{FF2B5EF4-FFF2-40B4-BE49-F238E27FC236}">
                    <a16:creationId xmlns:a16="http://schemas.microsoft.com/office/drawing/2014/main" id="{6B2DFCE0-C42F-6042-A6EB-18DF59153B51}"/>
                  </a:ext>
                </a:extLst>
              </p:cNvPr>
              <p:cNvSpPr txBox="1"/>
              <p:nvPr/>
            </p:nvSpPr>
            <p:spPr>
              <a:xfrm>
                <a:off x="5665370" y="3517729"/>
                <a:ext cx="1235451" cy="39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lang="sv-SE" dirty="0"/>
                          <m:t>⋅</m:t>
                        </m:r>
                        <m:r>
                          <m:rPr>
                            <m:nor/>
                          </m:rPr>
                          <a:rPr lang="sv-SE" b="0" i="0" dirty="0" smtClean="0"/>
                          <m:t> </m:t>
                        </m:r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rad>
                  </m:oMath>
                </a14:m>
                <a:r>
                  <a:rPr lang="sv-SE" dirty="0"/>
                  <a:t>  = </a:t>
                </a:r>
                <a:r>
                  <a:rPr lang="sv-SE" dirty="0">
                    <a:latin typeface="Bradley Hand" pitchFamily="2" charset="77"/>
                  </a:rPr>
                  <a:t> </a:t>
                </a:r>
              </a:p>
            </p:txBody>
          </p:sp>
        </mc:Choice>
        <mc:Fallback xmlns="">
          <p:sp>
            <p:nvSpPr>
              <p:cNvPr id="32" name="textruta 31">
                <a:extLst>
                  <a:ext uri="{FF2B5EF4-FFF2-40B4-BE49-F238E27FC236}">
                    <a16:creationId xmlns:a16="http://schemas.microsoft.com/office/drawing/2014/main" id="{6B2DFCE0-C42F-6042-A6EB-18DF59153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370" y="3517729"/>
                <a:ext cx="1235451" cy="395429"/>
              </a:xfrm>
              <a:prstGeom prst="rect">
                <a:avLst/>
              </a:prstGeom>
              <a:blipFill>
                <a:blip r:embed="rId14"/>
                <a:stretch>
                  <a:fillRect t="-3125" b="-1562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ruta 32">
                <a:extLst>
                  <a:ext uri="{FF2B5EF4-FFF2-40B4-BE49-F238E27FC236}">
                    <a16:creationId xmlns:a16="http://schemas.microsoft.com/office/drawing/2014/main" id="{75A7AC54-A8D0-F442-B7DA-44CE64E21C0E}"/>
                  </a:ext>
                </a:extLst>
              </p:cNvPr>
              <p:cNvSpPr txBox="1"/>
              <p:nvPr/>
            </p:nvSpPr>
            <p:spPr>
              <a:xfrm>
                <a:off x="6700404" y="3509193"/>
                <a:ext cx="834771" cy="40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e>
                    </m:rad>
                  </m:oMath>
                </a14:m>
                <a:r>
                  <a:rPr lang="sv-SE" dirty="0"/>
                  <a:t>  =</a:t>
                </a:r>
                <a:endParaRPr lang="sv-SE" dirty="0"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3" name="textruta 32">
                <a:extLst>
                  <a:ext uri="{FF2B5EF4-FFF2-40B4-BE49-F238E27FC236}">
                    <a16:creationId xmlns:a16="http://schemas.microsoft.com/office/drawing/2014/main" id="{75A7AC54-A8D0-F442-B7DA-44CE64E21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404" y="3509193"/>
                <a:ext cx="834771" cy="408253"/>
              </a:xfrm>
              <a:prstGeom prst="rect">
                <a:avLst/>
              </a:prstGeom>
              <a:blipFill>
                <a:blip r:embed="rId15"/>
                <a:stretch>
                  <a:fillRect t="-6250" r="-3077" b="-1250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ruta 33">
            <a:extLst>
              <a:ext uri="{FF2B5EF4-FFF2-40B4-BE49-F238E27FC236}">
                <a16:creationId xmlns:a16="http://schemas.microsoft.com/office/drawing/2014/main" id="{048731FC-4422-3742-93CA-EDAF22FAEB69}"/>
              </a:ext>
            </a:extLst>
          </p:cNvPr>
          <p:cNvSpPr txBox="1"/>
          <p:nvPr/>
        </p:nvSpPr>
        <p:spPr>
          <a:xfrm>
            <a:off x="7427210" y="3517729"/>
            <a:ext cx="434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F9977269-F70E-2948-95B5-0CF3198712A3}"/>
                  </a:ext>
                </a:extLst>
              </p:cNvPr>
              <p:cNvSpPr/>
              <p:nvPr/>
            </p:nvSpPr>
            <p:spPr>
              <a:xfrm>
                <a:off x="5322650" y="4127183"/>
                <a:ext cx="1205851" cy="718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sv-S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v-S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32</m:t>
                            </m:r>
                          </m:num>
                          <m:den>
                            <m:r>
                              <a:rPr lang="sv-S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sv-S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rad>
                    <m:r>
                      <a:rPr lang="sv-SE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v-SE" sz="2000" dirty="0">
                    <a:solidFill>
                      <a:schemeClr val="tx1"/>
                    </a:solidFill>
                  </a:rPr>
                  <a:t>= </a:t>
                </a:r>
              </a:p>
            </p:txBody>
          </p:sp>
        </mc:Choice>
        <mc:Fallback xmlns=""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F9977269-F70E-2948-95B5-0CF3198712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650" y="4127183"/>
                <a:ext cx="1205851" cy="71865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7D215FB5-9EDF-1646-A8FD-4C4F0C342A07}"/>
                  </a:ext>
                </a:extLst>
              </p:cNvPr>
              <p:cNvSpPr/>
              <p:nvPr/>
            </p:nvSpPr>
            <p:spPr>
              <a:xfrm>
                <a:off x="6119218" y="4296812"/>
                <a:ext cx="878713" cy="40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chemeClr val="tx1"/>
                    </a:solidFill>
                  </a:rPr>
                  <a:t>  =</a:t>
                </a:r>
                <a:r>
                  <a:rPr lang="sv-SE" dirty="0"/>
                  <a:t> </a:t>
                </a:r>
              </a:p>
            </p:txBody>
          </p:sp>
        </mc:Choice>
        <mc:Fallback xmlns=""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7D215FB5-9EDF-1646-A8FD-4C4F0C342A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218" y="4296812"/>
                <a:ext cx="878713" cy="408253"/>
              </a:xfrm>
              <a:prstGeom prst="rect">
                <a:avLst/>
              </a:prstGeom>
              <a:blipFill>
                <a:blip r:embed="rId17"/>
                <a:stretch>
                  <a:fillRect b="-2121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ktangel 42">
            <a:extLst>
              <a:ext uri="{FF2B5EF4-FFF2-40B4-BE49-F238E27FC236}">
                <a16:creationId xmlns:a16="http://schemas.microsoft.com/office/drawing/2014/main" id="{4298BE79-CB63-6047-B195-35E8134E9A79}"/>
              </a:ext>
            </a:extLst>
          </p:cNvPr>
          <p:cNvSpPr/>
          <p:nvPr/>
        </p:nvSpPr>
        <p:spPr>
          <a:xfrm>
            <a:off x="6700144" y="4332081"/>
            <a:ext cx="449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2</a:t>
            </a:r>
          </a:p>
        </p:txBody>
      </p:sp>
      <p:grpSp>
        <p:nvGrpSpPr>
          <p:cNvPr id="51" name="Grupp 50">
            <a:extLst>
              <a:ext uri="{FF2B5EF4-FFF2-40B4-BE49-F238E27FC236}">
                <a16:creationId xmlns:a16="http://schemas.microsoft.com/office/drawing/2014/main" id="{24D2BBBB-2000-F042-A7FF-44B64FC1F552}"/>
              </a:ext>
            </a:extLst>
          </p:cNvPr>
          <p:cNvGrpSpPr/>
          <p:nvPr/>
        </p:nvGrpSpPr>
        <p:grpSpPr>
          <a:xfrm>
            <a:off x="589777" y="4182926"/>
            <a:ext cx="939419" cy="718631"/>
            <a:chOff x="589777" y="4182926"/>
            <a:chExt cx="939419" cy="718631"/>
          </a:xfrm>
        </p:grpSpPr>
        <p:sp>
          <p:nvSpPr>
            <p:cNvPr id="44" name="textruta 43">
              <a:extLst>
                <a:ext uri="{FF2B5EF4-FFF2-40B4-BE49-F238E27FC236}">
                  <a16:creationId xmlns:a16="http://schemas.microsoft.com/office/drawing/2014/main" id="{C6031256-20E1-5449-8BAD-9240B4C9536D}"/>
                </a:ext>
              </a:extLst>
            </p:cNvPr>
            <p:cNvSpPr txBox="1"/>
            <p:nvPr/>
          </p:nvSpPr>
          <p:spPr>
            <a:xfrm>
              <a:off x="589777" y="4335550"/>
              <a:ext cx="559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f) </a:t>
              </a:r>
            </a:p>
          </p:txBody>
        </p:sp>
        <p:grpSp>
          <p:nvGrpSpPr>
            <p:cNvPr id="47" name="Grupp 46">
              <a:extLst>
                <a:ext uri="{FF2B5EF4-FFF2-40B4-BE49-F238E27FC236}">
                  <a16:creationId xmlns:a16="http://schemas.microsoft.com/office/drawing/2014/main" id="{738542AF-1DDE-3E42-BB98-1B6287887470}"/>
                </a:ext>
              </a:extLst>
            </p:cNvPr>
            <p:cNvGrpSpPr/>
            <p:nvPr/>
          </p:nvGrpSpPr>
          <p:grpSpPr>
            <a:xfrm>
              <a:off x="869614" y="4182926"/>
              <a:ext cx="659582" cy="718631"/>
              <a:chOff x="3665740" y="1832786"/>
              <a:chExt cx="659582" cy="71863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ruta 47">
                    <a:extLst>
                      <a:ext uri="{FF2B5EF4-FFF2-40B4-BE49-F238E27FC236}">
                        <a16:creationId xmlns:a16="http://schemas.microsoft.com/office/drawing/2014/main" id="{15869C4D-0D08-1643-9C57-8B00DB4C4A9D}"/>
                      </a:ext>
                    </a:extLst>
                  </p:cNvPr>
                  <p:cNvSpPr txBox="1"/>
                  <p:nvPr/>
                </p:nvSpPr>
                <p:spPr>
                  <a:xfrm>
                    <a:off x="3665740" y="1832786"/>
                    <a:ext cx="645626" cy="40197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sv-S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v-S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e>
                          </m:rad>
                        </m:oMath>
                      </m:oMathPara>
                    </a14:m>
                    <a:endParaRPr lang="sv-SE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ruta 47">
                    <a:extLst>
                      <a:ext uri="{FF2B5EF4-FFF2-40B4-BE49-F238E27FC236}">
                        <a16:creationId xmlns:a16="http://schemas.microsoft.com/office/drawing/2014/main" id="{15869C4D-0D08-1643-9C57-8B00DB4C4A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5740" y="1832786"/>
                    <a:ext cx="645626" cy="40197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sv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ruta 48">
                    <a:extLst>
                      <a:ext uri="{FF2B5EF4-FFF2-40B4-BE49-F238E27FC236}">
                        <a16:creationId xmlns:a16="http://schemas.microsoft.com/office/drawing/2014/main" id="{0EE053C6-8419-EB49-B599-CF3F808F04AA}"/>
                      </a:ext>
                    </a:extLst>
                  </p:cNvPr>
                  <p:cNvSpPr txBox="1"/>
                  <p:nvPr/>
                </p:nvSpPr>
                <p:spPr>
                  <a:xfrm>
                    <a:off x="3729860" y="2155988"/>
                    <a:ext cx="517386" cy="39542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>
                        <a:solidFill>
                          <a:schemeClr val="tx1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sv-S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v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rad>
                      </m:oMath>
                    </a14:m>
                    <a:endParaRPr lang="sv-SE" dirty="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49" name="textruta 48">
                    <a:extLst>
                      <a:ext uri="{FF2B5EF4-FFF2-40B4-BE49-F238E27FC236}">
                        <a16:creationId xmlns:a16="http://schemas.microsoft.com/office/drawing/2014/main" id="{0EE053C6-8419-EB49-B599-CF3F808F04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29860" y="2155988"/>
                    <a:ext cx="517386" cy="395429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sv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0" name="Rak 49">
                <a:extLst>
                  <a:ext uri="{FF2B5EF4-FFF2-40B4-BE49-F238E27FC236}">
                    <a16:creationId xmlns:a16="http://schemas.microsoft.com/office/drawing/2014/main" id="{B148FC09-44C3-EF45-858E-504AA8F1F2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90212" y="2183662"/>
                <a:ext cx="535110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Grupp 52">
            <a:extLst>
              <a:ext uri="{FF2B5EF4-FFF2-40B4-BE49-F238E27FC236}">
                <a16:creationId xmlns:a16="http://schemas.microsoft.com/office/drawing/2014/main" id="{516F997D-FBD7-A64C-BF98-262B7C07978C}"/>
              </a:ext>
            </a:extLst>
          </p:cNvPr>
          <p:cNvGrpSpPr/>
          <p:nvPr/>
        </p:nvGrpSpPr>
        <p:grpSpPr>
          <a:xfrm>
            <a:off x="4258012" y="4179118"/>
            <a:ext cx="1106849" cy="719529"/>
            <a:chOff x="4054018" y="4794154"/>
            <a:chExt cx="1106849" cy="719529"/>
          </a:xfrm>
        </p:grpSpPr>
        <p:grpSp>
          <p:nvGrpSpPr>
            <p:cNvPr id="35" name="Grupp 34">
              <a:extLst>
                <a:ext uri="{FF2B5EF4-FFF2-40B4-BE49-F238E27FC236}">
                  <a16:creationId xmlns:a16="http://schemas.microsoft.com/office/drawing/2014/main" id="{E3E232AA-DFF8-BE41-B2EA-DC8F89E1CDA9}"/>
                </a:ext>
              </a:extLst>
            </p:cNvPr>
            <p:cNvGrpSpPr/>
            <p:nvPr/>
          </p:nvGrpSpPr>
          <p:grpSpPr>
            <a:xfrm>
              <a:off x="4287431" y="4794154"/>
              <a:ext cx="873436" cy="719529"/>
              <a:chOff x="3415301" y="351123"/>
              <a:chExt cx="873436" cy="719529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62F68422-89DB-2749-8239-4D843435A16F}"/>
                  </a:ext>
                </a:extLst>
              </p:cNvPr>
              <p:cNvSpPr/>
              <p:nvPr/>
            </p:nvSpPr>
            <p:spPr>
              <a:xfrm>
                <a:off x="4025477" y="504086"/>
                <a:ext cx="26326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  <p:grpSp>
            <p:nvGrpSpPr>
              <p:cNvPr id="37" name="Grupp 36">
                <a:extLst>
                  <a:ext uri="{FF2B5EF4-FFF2-40B4-BE49-F238E27FC236}">
                    <a16:creationId xmlns:a16="http://schemas.microsoft.com/office/drawing/2014/main" id="{6FB2F5CA-82E2-9A41-8FB3-DA6EAD3AB891}"/>
                  </a:ext>
                </a:extLst>
              </p:cNvPr>
              <p:cNvGrpSpPr/>
              <p:nvPr/>
            </p:nvGrpSpPr>
            <p:grpSpPr>
              <a:xfrm>
                <a:off x="3415301" y="351123"/>
                <a:ext cx="659582" cy="719529"/>
                <a:chOff x="3665740" y="1832786"/>
                <a:chExt cx="659582" cy="71952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textruta 37">
                      <a:extLst>
                        <a:ext uri="{FF2B5EF4-FFF2-40B4-BE49-F238E27FC236}">
                          <a16:creationId xmlns:a16="http://schemas.microsoft.com/office/drawing/2014/main" id="{507427CA-4DB6-0E45-A529-4992E7C9C7C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65740" y="1832786"/>
                      <a:ext cx="645626" cy="40197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ad>
                              <m:radPr>
                                <m:degHide m:val="on"/>
                                <m:ctrlPr>
                                  <a:rPr lang="sv-SE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sv-S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e>
                            </m:rad>
                          </m:oMath>
                        </m:oMathPara>
                      </a14:m>
                      <a:endParaRPr lang="sv-SE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8" name="textruta 37">
                      <a:extLst>
                        <a:ext uri="{FF2B5EF4-FFF2-40B4-BE49-F238E27FC236}">
                          <a16:creationId xmlns:a16="http://schemas.microsoft.com/office/drawing/2014/main" id="{507427CA-4DB6-0E45-A529-4992E7C9C7C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65740" y="1832786"/>
                      <a:ext cx="645626" cy="401970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v-S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ruta 38">
                      <a:extLst>
                        <a:ext uri="{FF2B5EF4-FFF2-40B4-BE49-F238E27FC236}">
                          <a16:creationId xmlns:a16="http://schemas.microsoft.com/office/drawing/2014/main" id="{5FC721F4-FF8C-6445-BAF0-FAE548C7322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29860" y="2155988"/>
                      <a:ext cx="517386" cy="39632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 </a:t>
                      </a:r>
                      <a14:m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sv-S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v-S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rad>
                        </m:oMath>
                      </a14:m>
                      <a:endParaRPr lang="sv-S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p:txBody>
                </p:sp>
              </mc:Choice>
              <mc:Fallback xmlns="">
                <p:sp>
                  <p:nvSpPr>
                    <p:cNvPr id="39" name="textruta 38">
                      <a:extLst>
                        <a:ext uri="{FF2B5EF4-FFF2-40B4-BE49-F238E27FC236}">
                          <a16:creationId xmlns:a16="http://schemas.microsoft.com/office/drawing/2014/main" id="{5FC721F4-FF8C-6445-BAF0-FAE548C7322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29860" y="2155988"/>
                      <a:ext cx="517386" cy="396327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v-S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0" name="Rak 39">
                  <a:extLst>
                    <a:ext uri="{FF2B5EF4-FFF2-40B4-BE49-F238E27FC236}">
                      <a16:creationId xmlns:a16="http://schemas.microsoft.com/office/drawing/2014/main" id="{A7EF171E-3B1A-2F47-A54F-A92BFA6536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90212" y="2183662"/>
                  <a:ext cx="535110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2" name="textruta 51">
              <a:extLst>
                <a:ext uri="{FF2B5EF4-FFF2-40B4-BE49-F238E27FC236}">
                  <a16:creationId xmlns:a16="http://schemas.microsoft.com/office/drawing/2014/main" id="{CC7F4915-2CFF-9D45-A1FD-E774E15A5D85}"/>
                </a:ext>
              </a:extLst>
            </p:cNvPr>
            <p:cNvSpPr txBox="1"/>
            <p:nvPr/>
          </p:nvSpPr>
          <p:spPr>
            <a:xfrm>
              <a:off x="4054018" y="4931309"/>
              <a:ext cx="3724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f)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ruta 57">
                <a:extLst>
                  <a:ext uri="{FF2B5EF4-FFF2-40B4-BE49-F238E27FC236}">
                    <a16:creationId xmlns:a16="http://schemas.microsoft.com/office/drawing/2014/main" id="{A218D7ED-5F8C-C349-B74D-8CA06F73FDD5}"/>
                  </a:ext>
                </a:extLst>
              </p:cNvPr>
              <p:cNvSpPr txBox="1"/>
              <p:nvPr/>
            </p:nvSpPr>
            <p:spPr>
              <a:xfrm>
                <a:off x="531848" y="5166529"/>
                <a:ext cx="2131839" cy="396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g)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rad>
                  </m:oMath>
                </a14:m>
                <a:r>
                  <a:rPr lang="sv-SE" dirty="0"/>
                  <a:t>  –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144</m:t>
                        </m:r>
                      </m:e>
                    </m:rad>
                  </m:oMath>
                </a14:m>
                <a:r>
                  <a:rPr lang="sv-SE" dirty="0"/>
                  <a:t>  </a:t>
                </a:r>
              </a:p>
            </p:txBody>
          </p:sp>
        </mc:Choice>
        <mc:Fallback xmlns="">
          <p:sp>
            <p:nvSpPr>
              <p:cNvPr id="58" name="textruta 57">
                <a:extLst>
                  <a:ext uri="{FF2B5EF4-FFF2-40B4-BE49-F238E27FC236}">
                    <a16:creationId xmlns:a16="http://schemas.microsoft.com/office/drawing/2014/main" id="{A218D7ED-5F8C-C349-B74D-8CA06F73F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48" y="5166529"/>
                <a:ext cx="2131839" cy="396327"/>
              </a:xfrm>
              <a:prstGeom prst="rect">
                <a:avLst/>
              </a:prstGeom>
              <a:blipFill>
                <a:blip r:embed="rId22"/>
                <a:stretch>
                  <a:fillRect l="-2367" b="-2187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upp 62">
            <a:extLst>
              <a:ext uri="{FF2B5EF4-FFF2-40B4-BE49-F238E27FC236}">
                <a16:creationId xmlns:a16="http://schemas.microsoft.com/office/drawing/2014/main" id="{2EE54AA5-C889-CB47-9836-27AE3EE1BB7B}"/>
              </a:ext>
            </a:extLst>
          </p:cNvPr>
          <p:cNvGrpSpPr/>
          <p:nvPr/>
        </p:nvGrpSpPr>
        <p:grpSpPr>
          <a:xfrm>
            <a:off x="4291009" y="5107897"/>
            <a:ext cx="2118259" cy="396327"/>
            <a:chOff x="4009120" y="4916882"/>
            <a:chExt cx="1144409" cy="396327"/>
          </a:xfrm>
        </p:grpSpPr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262575E-E9B8-2649-932D-995275AEA09D}"/>
                </a:ext>
              </a:extLst>
            </p:cNvPr>
            <p:cNvSpPr/>
            <p:nvPr/>
          </p:nvSpPr>
          <p:spPr>
            <a:xfrm>
              <a:off x="5002473" y="4936421"/>
              <a:ext cx="1510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ruta 64">
                  <a:extLst>
                    <a:ext uri="{FF2B5EF4-FFF2-40B4-BE49-F238E27FC236}">
                      <a16:creationId xmlns:a16="http://schemas.microsoft.com/office/drawing/2014/main" id="{EC096EAC-4BBF-344D-AA08-8E8AE29CADB6}"/>
                    </a:ext>
                  </a:extLst>
                </p:cNvPr>
                <p:cNvSpPr txBox="1"/>
                <p:nvPr/>
              </p:nvSpPr>
              <p:spPr>
                <a:xfrm>
                  <a:off x="4009120" y="4916882"/>
                  <a:ext cx="1128015" cy="3963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g)</a:t>
                  </a:r>
                  <a:r>
                    <a:rPr lang="sv-SE" dirty="0"/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sv-S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100</m:t>
                          </m:r>
                        </m:e>
                      </m:rad>
                    </m:oMath>
                  </a14:m>
                  <a:r>
                    <a:rPr lang="sv-SE" dirty="0"/>
                    <a:t>  – 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sv-S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144</m:t>
                          </m:r>
                        </m:e>
                      </m:rad>
                    </m:oMath>
                  </a14:m>
                  <a:r>
                    <a:rPr lang="sv-SE" dirty="0">
                      <a:latin typeface="Bradley Hand" pitchFamily="2" charset="77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5" name="textruta 64">
                  <a:extLst>
                    <a:ext uri="{FF2B5EF4-FFF2-40B4-BE49-F238E27FC236}">
                      <a16:creationId xmlns:a16="http://schemas.microsoft.com/office/drawing/2014/main" id="{EC096EAC-4BBF-344D-AA08-8E8AE29CAD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9120" y="4916882"/>
                  <a:ext cx="1128015" cy="396327"/>
                </a:xfrm>
                <a:prstGeom prst="rect">
                  <a:avLst/>
                </a:prstGeom>
                <a:blipFill>
                  <a:blip r:embed="rId23"/>
                  <a:stretch>
                    <a:fillRect l="-2424" b="-28125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7" name="textruta 86">
            <a:extLst>
              <a:ext uri="{FF2B5EF4-FFF2-40B4-BE49-F238E27FC236}">
                <a16:creationId xmlns:a16="http://schemas.microsoft.com/office/drawing/2014/main" id="{6891CD3C-6C96-E242-AF1D-AB0482212366}"/>
              </a:ext>
            </a:extLst>
          </p:cNvPr>
          <p:cNvSpPr txBox="1"/>
          <p:nvPr/>
        </p:nvSpPr>
        <p:spPr>
          <a:xfrm>
            <a:off x="6420453" y="5127436"/>
            <a:ext cx="141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Cambria Math" panose="02040503050406030204" pitchFamily="18" charset="0"/>
                <a:ea typeface="Cambria Math" panose="02040503050406030204" pitchFamily="18" charset="0"/>
              </a:rPr>
              <a:t>10 – 12 </a:t>
            </a:r>
            <a:r>
              <a:rPr lang="sv-SE" dirty="0">
                <a:latin typeface="+mn-lt"/>
                <a:ea typeface="Cambria Math" panose="02040503050406030204" pitchFamily="18" charset="0"/>
              </a:rPr>
              <a:t>= </a:t>
            </a:r>
            <a:r>
              <a:rPr lang="sv-SE" dirty="0"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</a:p>
        </p:txBody>
      </p:sp>
      <p:sp>
        <p:nvSpPr>
          <p:cNvPr id="88" name="textruta 87">
            <a:extLst>
              <a:ext uri="{FF2B5EF4-FFF2-40B4-BE49-F238E27FC236}">
                <a16:creationId xmlns:a16="http://schemas.microsoft.com/office/drawing/2014/main" id="{088E3322-BD6D-C042-9C33-04F31C2F215A}"/>
              </a:ext>
            </a:extLst>
          </p:cNvPr>
          <p:cNvSpPr txBox="1"/>
          <p:nvPr/>
        </p:nvSpPr>
        <p:spPr>
          <a:xfrm>
            <a:off x="7396163" y="5124243"/>
            <a:ext cx="55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Cambria Math" panose="02040503050406030204" pitchFamily="18" charset="0"/>
                <a:ea typeface="Cambria Math" panose="02040503050406030204" pitchFamily="18" charset="0"/>
              </a:rPr>
              <a:t>–2 </a:t>
            </a:r>
          </a:p>
        </p:txBody>
      </p:sp>
    </p:spTree>
    <p:extLst>
      <p:ext uri="{BB962C8B-B14F-4D97-AF65-F5344CB8AC3E}">
        <p14:creationId xmlns:p14="http://schemas.microsoft.com/office/powerpoint/2010/main" val="172969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3" grpId="0"/>
      <p:bldP spid="30" grpId="0"/>
      <p:bldP spid="31" grpId="0"/>
      <p:bldP spid="32" grpId="0"/>
      <p:bldP spid="33" grpId="0"/>
      <p:bldP spid="34" grpId="0"/>
      <p:bldP spid="41" grpId="0"/>
      <p:bldP spid="42" grpId="0"/>
      <p:bldP spid="43" grpId="0"/>
      <p:bldP spid="58" grpId="0"/>
      <p:bldP spid="87" grpId="0"/>
      <p:bldP spid="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4C330BEC-1773-F441-8C3F-61099CFFB7F0}"/>
              </a:ext>
            </a:extLst>
          </p:cNvPr>
          <p:cNvSpPr txBox="1"/>
          <p:nvPr/>
        </p:nvSpPr>
        <p:spPr>
          <a:xfrm>
            <a:off x="589777" y="328567"/>
            <a:ext cx="10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Exempel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929029BD-E266-6D43-8EFA-B284D1EC9AC7}"/>
              </a:ext>
            </a:extLst>
          </p:cNvPr>
          <p:cNvSpPr txBox="1"/>
          <p:nvPr/>
        </p:nvSpPr>
        <p:spPr>
          <a:xfrm>
            <a:off x="1806205" y="328567"/>
            <a:ext cx="4237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Beräkna med huvudräkning.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ruta 3">
                <a:extLst>
                  <a:ext uri="{FF2B5EF4-FFF2-40B4-BE49-F238E27FC236}">
                    <a16:creationId xmlns:a16="http://schemas.microsoft.com/office/drawing/2014/main" id="{18B4C540-486E-2C4F-9D51-7CAC5F415F55}"/>
                  </a:ext>
                </a:extLst>
              </p:cNvPr>
              <p:cNvSpPr txBox="1"/>
              <p:nvPr/>
            </p:nvSpPr>
            <p:spPr>
              <a:xfrm>
                <a:off x="589777" y="954793"/>
                <a:ext cx="1380339" cy="395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sv-SE" dirty="0"/>
                  <a:t> ⋅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sv-SE" dirty="0"/>
                  <a:t>  </a:t>
                </a:r>
              </a:p>
            </p:txBody>
          </p:sp>
        </mc:Choice>
        <mc:Fallback xmlns="">
          <p:sp>
            <p:nvSpPr>
              <p:cNvPr id="4" name="textruta 3">
                <a:extLst>
                  <a:ext uri="{FF2B5EF4-FFF2-40B4-BE49-F238E27FC236}">
                    <a16:creationId xmlns:a16="http://schemas.microsoft.com/office/drawing/2014/main" id="{18B4C540-486E-2C4F-9D51-7CAC5F415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77" y="954793"/>
                <a:ext cx="1380339" cy="395814"/>
              </a:xfrm>
              <a:prstGeom prst="rect">
                <a:avLst/>
              </a:prstGeom>
              <a:blipFill>
                <a:blip r:embed="rId2"/>
                <a:stretch>
                  <a:fillRect l="-2727" b="-2500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ruta 4">
                <a:extLst>
                  <a:ext uri="{FF2B5EF4-FFF2-40B4-BE49-F238E27FC236}">
                    <a16:creationId xmlns:a16="http://schemas.microsoft.com/office/drawing/2014/main" id="{DBF79694-EDB5-9F40-A509-FA30223BDB67}"/>
                  </a:ext>
                </a:extLst>
              </p:cNvPr>
              <p:cNvSpPr txBox="1"/>
              <p:nvPr/>
            </p:nvSpPr>
            <p:spPr>
              <a:xfrm>
                <a:off x="4255326" y="948625"/>
                <a:ext cx="1535510" cy="39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sv-SE" dirty="0">
                    <a:latin typeface="Bradley Hand" pitchFamily="2" charset="77"/>
                  </a:rPr>
                  <a:t> ⋅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sv-SE" dirty="0">
                    <a:latin typeface="Bradley Hand" pitchFamily="2" charset="77"/>
                  </a:rPr>
                  <a:t> </a:t>
                </a:r>
                <a:r>
                  <a:rPr lang="sv-SE" dirty="0">
                    <a:latin typeface="+mn-lt"/>
                  </a:rPr>
                  <a:t>=</a:t>
                </a:r>
                <a:r>
                  <a:rPr lang="sv-SE" dirty="0">
                    <a:latin typeface="Bradley Hand" pitchFamily="2" charset="77"/>
                  </a:rPr>
                  <a:t>  </a:t>
                </a:r>
              </a:p>
            </p:txBody>
          </p:sp>
        </mc:Choice>
        <mc:Fallback xmlns="">
          <p:sp>
            <p:nvSpPr>
              <p:cNvPr id="5" name="textruta 4">
                <a:extLst>
                  <a:ext uri="{FF2B5EF4-FFF2-40B4-BE49-F238E27FC236}">
                    <a16:creationId xmlns:a16="http://schemas.microsoft.com/office/drawing/2014/main" id="{DBF79694-EDB5-9F40-A509-FA30223BD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326" y="948625"/>
                <a:ext cx="1535510" cy="395429"/>
              </a:xfrm>
              <a:prstGeom prst="rect">
                <a:avLst/>
              </a:prstGeom>
              <a:blipFill>
                <a:blip r:embed="rId3"/>
                <a:stretch>
                  <a:fillRect l="-2459" t="-6250" b="-2187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ruta 6">
                <a:extLst>
                  <a:ext uri="{FF2B5EF4-FFF2-40B4-BE49-F238E27FC236}">
                    <a16:creationId xmlns:a16="http://schemas.microsoft.com/office/drawing/2014/main" id="{DF07A6B2-F91F-4942-8D87-4334769DFDF0}"/>
                  </a:ext>
                </a:extLst>
              </p:cNvPr>
              <p:cNvSpPr txBox="1"/>
              <p:nvPr/>
            </p:nvSpPr>
            <p:spPr>
              <a:xfrm>
                <a:off x="5533141" y="958919"/>
                <a:ext cx="1039092" cy="39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sv-SE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sv-SE" dirty="0"/>
                          <m:t>⋅</m:t>
                        </m:r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sv-SE" dirty="0"/>
                  <a:t>  = </a:t>
                </a:r>
                <a:r>
                  <a:rPr lang="sv-SE" dirty="0">
                    <a:latin typeface="Bradley Hand" pitchFamily="2" charset="77"/>
                  </a:rPr>
                  <a:t> </a:t>
                </a:r>
              </a:p>
            </p:txBody>
          </p:sp>
        </mc:Choice>
        <mc:Fallback xmlns="">
          <p:sp>
            <p:nvSpPr>
              <p:cNvPr id="7" name="textruta 6">
                <a:extLst>
                  <a:ext uri="{FF2B5EF4-FFF2-40B4-BE49-F238E27FC236}">
                    <a16:creationId xmlns:a16="http://schemas.microsoft.com/office/drawing/2014/main" id="{DF07A6B2-F91F-4942-8D87-4334769DF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141" y="958919"/>
                <a:ext cx="1039092" cy="395429"/>
              </a:xfrm>
              <a:prstGeom prst="rect">
                <a:avLst/>
              </a:prstGeom>
              <a:blipFill>
                <a:blip r:embed="rId4"/>
                <a:stretch>
                  <a:fillRect t="-6250" b="-1562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ruta 7">
                <a:extLst>
                  <a:ext uri="{FF2B5EF4-FFF2-40B4-BE49-F238E27FC236}">
                    <a16:creationId xmlns:a16="http://schemas.microsoft.com/office/drawing/2014/main" id="{D2B9DC85-1126-4048-B750-C2BDD0D787C3}"/>
                  </a:ext>
                </a:extLst>
              </p:cNvPr>
              <p:cNvSpPr txBox="1"/>
              <p:nvPr/>
            </p:nvSpPr>
            <p:spPr>
              <a:xfrm>
                <a:off x="6367185" y="948624"/>
                <a:ext cx="1039092" cy="40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81</m:t>
                        </m:r>
                      </m:e>
                    </m:rad>
                  </m:oMath>
                </a14:m>
                <a:r>
                  <a:rPr lang="sv-SE" dirty="0"/>
                  <a:t>  = </a:t>
                </a:r>
                <a:r>
                  <a:rPr lang="sv-SE" dirty="0">
                    <a:latin typeface="Bradley Hand" pitchFamily="2" charset="77"/>
                  </a:rPr>
                  <a:t> </a:t>
                </a:r>
              </a:p>
            </p:txBody>
          </p:sp>
        </mc:Choice>
        <mc:Fallback xmlns="">
          <p:sp>
            <p:nvSpPr>
              <p:cNvPr id="8" name="textruta 7">
                <a:extLst>
                  <a:ext uri="{FF2B5EF4-FFF2-40B4-BE49-F238E27FC236}">
                    <a16:creationId xmlns:a16="http://schemas.microsoft.com/office/drawing/2014/main" id="{D2B9DC85-1126-4048-B750-C2BDD0D78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185" y="948624"/>
                <a:ext cx="1039092" cy="408253"/>
              </a:xfrm>
              <a:prstGeom prst="rect">
                <a:avLst/>
              </a:prstGeom>
              <a:blipFill>
                <a:blip r:embed="rId5"/>
                <a:stretch>
                  <a:fillRect t="-6061" b="-1212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ruta 8">
            <a:extLst>
              <a:ext uri="{FF2B5EF4-FFF2-40B4-BE49-F238E27FC236}">
                <a16:creationId xmlns:a16="http://schemas.microsoft.com/office/drawing/2014/main" id="{D4B83A90-430C-4742-854D-A3DE8DAB4505}"/>
              </a:ext>
            </a:extLst>
          </p:cNvPr>
          <p:cNvSpPr txBox="1"/>
          <p:nvPr/>
        </p:nvSpPr>
        <p:spPr>
          <a:xfrm>
            <a:off x="7068650" y="948624"/>
            <a:ext cx="434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ruta 12">
                <a:extLst>
                  <a:ext uri="{FF2B5EF4-FFF2-40B4-BE49-F238E27FC236}">
                    <a16:creationId xmlns:a16="http://schemas.microsoft.com/office/drawing/2014/main" id="{87F9A464-20D7-914B-9668-CD18A8FE3CC8}"/>
                  </a:ext>
                </a:extLst>
              </p:cNvPr>
              <p:cNvSpPr txBox="1"/>
              <p:nvPr/>
            </p:nvSpPr>
            <p:spPr>
              <a:xfrm>
                <a:off x="563452" y="1481598"/>
                <a:ext cx="1380339" cy="396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b)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</m:oMath>
                </a14:m>
                <a:r>
                  <a:rPr lang="sv-SE" dirty="0"/>
                  <a:t> )</a:t>
                </a:r>
                <a:r>
                  <a:rPr lang="sv-SE" baseline="30000" dirty="0"/>
                  <a:t>2</a:t>
                </a:r>
              </a:p>
            </p:txBody>
          </p:sp>
        </mc:Choice>
        <mc:Fallback xmlns="">
          <p:sp>
            <p:nvSpPr>
              <p:cNvPr id="13" name="textruta 12">
                <a:extLst>
                  <a:ext uri="{FF2B5EF4-FFF2-40B4-BE49-F238E27FC236}">
                    <a16:creationId xmlns:a16="http://schemas.microsoft.com/office/drawing/2014/main" id="{87F9A464-20D7-914B-9668-CD18A8FE3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52" y="1481598"/>
                <a:ext cx="1380339" cy="396327"/>
              </a:xfrm>
              <a:prstGeom prst="rect">
                <a:avLst/>
              </a:prstGeom>
              <a:blipFill>
                <a:blip r:embed="rId6"/>
                <a:stretch>
                  <a:fillRect l="-2727" b="-2187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ruta 13">
                <a:extLst>
                  <a:ext uri="{FF2B5EF4-FFF2-40B4-BE49-F238E27FC236}">
                    <a16:creationId xmlns:a16="http://schemas.microsoft.com/office/drawing/2014/main" id="{09AEBBE4-181B-D242-BF8A-87CF64AD64FC}"/>
                  </a:ext>
                </a:extLst>
              </p:cNvPr>
              <p:cNvSpPr txBox="1"/>
              <p:nvPr/>
            </p:nvSpPr>
            <p:spPr>
              <a:xfrm>
                <a:off x="4229001" y="1453761"/>
                <a:ext cx="1535510" cy="39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b) </a:t>
                </a:r>
                <a:r>
                  <a:rPr lang="sv-SE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</m:oMath>
                </a14:m>
                <a:r>
                  <a:rPr lang="sv-SE" dirty="0"/>
                  <a:t> )</a:t>
                </a:r>
                <a:r>
                  <a:rPr lang="sv-SE" baseline="30000" dirty="0"/>
                  <a:t>2   </a:t>
                </a:r>
                <a:r>
                  <a:rPr lang="sv-SE" dirty="0">
                    <a:latin typeface="+mn-lt"/>
                  </a:rPr>
                  <a:t>=</a:t>
                </a:r>
                <a:r>
                  <a:rPr lang="sv-SE" dirty="0">
                    <a:latin typeface="Bradley Hand" pitchFamily="2" charset="77"/>
                  </a:rPr>
                  <a:t>  </a:t>
                </a:r>
              </a:p>
            </p:txBody>
          </p:sp>
        </mc:Choice>
        <mc:Fallback xmlns="">
          <p:sp>
            <p:nvSpPr>
              <p:cNvPr id="14" name="textruta 13">
                <a:extLst>
                  <a:ext uri="{FF2B5EF4-FFF2-40B4-BE49-F238E27FC236}">
                    <a16:creationId xmlns:a16="http://schemas.microsoft.com/office/drawing/2014/main" id="{09AEBBE4-181B-D242-BF8A-87CF64AD6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001" y="1453761"/>
                <a:ext cx="1535510" cy="395429"/>
              </a:xfrm>
              <a:prstGeom prst="rect">
                <a:avLst/>
              </a:prstGeom>
              <a:blipFill>
                <a:blip r:embed="rId7"/>
                <a:stretch>
                  <a:fillRect l="-3279" b="-2424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ruta 14">
                <a:extLst>
                  <a:ext uri="{FF2B5EF4-FFF2-40B4-BE49-F238E27FC236}">
                    <a16:creationId xmlns:a16="http://schemas.microsoft.com/office/drawing/2014/main" id="{CF51E261-F064-7C48-A591-DA6779437A4A}"/>
                  </a:ext>
                </a:extLst>
              </p:cNvPr>
              <p:cNvSpPr txBox="1"/>
              <p:nvPr/>
            </p:nvSpPr>
            <p:spPr>
              <a:xfrm>
                <a:off x="5506815" y="1437939"/>
                <a:ext cx="1535510" cy="39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</m:oMath>
                </a14:m>
                <a:r>
                  <a:rPr lang="sv-SE" dirty="0">
                    <a:latin typeface="Bradley Hand" pitchFamily="2" charset="77"/>
                  </a:rPr>
                  <a:t> ⋅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</m:oMath>
                </a14:m>
                <a:r>
                  <a:rPr lang="sv-SE" dirty="0">
                    <a:latin typeface="Bradley Hand" pitchFamily="2" charset="77"/>
                  </a:rPr>
                  <a:t> </a:t>
                </a:r>
                <a:r>
                  <a:rPr lang="sv-SE" dirty="0">
                    <a:latin typeface="+mn-lt"/>
                  </a:rPr>
                  <a:t>=</a:t>
                </a:r>
                <a:r>
                  <a:rPr lang="sv-SE" dirty="0">
                    <a:latin typeface="Bradley Hand" pitchFamily="2" charset="77"/>
                  </a:rPr>
                  <a:t>  </a:t>
                </a:r>
              </a:p>
            </p:txBody>
          </p:sp>
        </mc:Choice>
        <mc:Fallback xmlns="">
          <p:sp>
            <p:nvSpPr>
              <p:cNvPr id="15" name="textruta 14">
                <a:extLst>
                  <a:ext uri="{FF2B5EF4-FFF2-40B4-BE49-F238E27FC236}">
                    <a16:creationId xmlns:a16="http://schemas.microsoft.com/office/drawing/2014/main" id="{CF51E261-F064-7C48-A591-DA6779437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815" y="1437939"/>
                <a:ext cx="1535510" cy="395429"/>
              </a:xfrm>
              <a:prstGeom prst="rect">
                <a:avLst/>
              </a:prstGeom>
              <a:blipFill>
                <a:blip r:embed="rId8"/>
                <a:stretch>
                  <a:fillRect b="-2187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ruta 15">
            <a:extLst>
              <a:ext uri="{FF2B5EF4-FFF2-40B4-BE49-F238E27FC236}">
                <a16:creationId xmlns:a16="http://schemas.microsoft.com/office/drawing/2014/main" id="{E2CDF12E-58D4-9445-AF1E-53D269485E6A}"/>
              </a:ext>
            </a:extLst>
          </p:cNvPr>
          <p:cNvSpPr txBox="1"/>
          <p:nvPr/>
        </p:nvSpPr>
        <p:spPr>
          <a:xfrm>
            <a:off x="6764859" y="1437939"/>
            <a:ext cx="55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Cambria Math" panose="02040503050406030204" pitchFamily="18" charset="0"/>
                <a:ea typeface="Cambria Math" panose="02040503050406030204" pitchFamily="18" charset="0"/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ruta 16">
                <a:extLst>
                  <a:ext uri="{FF2B5EF4-FFF2-40B4-BE49-F238E27FC236}">
                    <a16:creationId xmlns:a16="http://schemas.microsoft.com/office/drawing/2014/main" id="{7BC4E94B-353A-9842-ACBF-CBB91FB657D4}"/>
                  </a:ext>
                </a:extLst>
              </p:cNvPr>
              <p:cNvSpPr txBox="1"/>
              <p:nvPr/>
            </p:nvSpPr>
            <p:spPr>
              <a:xfrm>
                <a:off x="537802" y="2068488"/>
                <a:ext cx="1380339" cy="40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c) (3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sv-SE" dirty="0"/>
                  <a:t> )</a:t>
                </a:r>
                <a:r>
                  <a:rPr lang="sv-SE" baseline="30000" dirty="0"/>
                  <a:t>2</a:t>
                </a:r>
              </a:p>
            </p:txBody>
          </p:sp>
        </mc:Choice>
        <mc:Fallback xmlns="">
          <p:sp>
            <p:nvSpPr>
              <p:cNvPr id="17" name="textruta 16">
                <a:extLst>
                  <a:ext uri="{FF2B5EF4-FFF2-40B4-BE49-F238E27FC236}">
                    <a16:creationId xmlns:a16="http://schemas.microsoft.com/office/drawing/2014/main" id="{7BC4E94B-353A-9842-ACBF-CBB91FB65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02" y="2068488"/>
                <a:ext cx="1380339" cy="408253"/>
              </a:xfrm>
              <a:prstGeom prst="rect">
                <a:avLst/>
              </a:prstGeom>
              <a:blipFill>
                <a:blip r:embed="rId9"/>
                <a:stretch>
                  <a:fillRect l="-2727" b="-1818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ruta 17">
                <a:extLst>
                  <a:ext uri="{FF2B5EF4-FFF2-40B4-BE49-F238E27FC236}">
                    <a16:creationId xmlns:a16="http://schemas.microsoft.com/office/drawing/2014/main" id="{0D78E5A3-8A49-2341-AF4B-28BDE885C249}"/>
                  </a:ext>
                </a:extLst>
              </p:cNvPr>
              <p:cNvSpPr txBox="1"/>
              <p:nvPr/>
            </p:nvSpPr>
            <p:spPr>
              <a:xfrm>
                <a:off x="4203351" y="2040651"/>
                <a:ext cx="1535510" cy="39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c) </a:t>
                </a:r>
                <a:r>
                  <a:rPr lang="sv-SE" dirty="0"/>
                  <a:t>(3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sv-SE" dirty="0"/>
                  <a:t> )</a:t>
                </a:r>
                <a:r>
                  <a:rPr lang="sv-SE" baseline="30000" dirty="0"/>
                  <a:t>2   </a:t>
                </a:r>
                <a:r>
                  <a:rPr lang="sv-SE" dirty="0">
                    <a:latin typeface="+mn-lt"/>
                  </a:rPr>
                  <a:t>=</a:t>
                </a:r>
                <a:r>
                  <a:rPr lang="sv-SE" dirty="0">
                    <a:latin typeface="Bradley Hand" pitchFamily="2" charset="77"/>
                  </a:rPr>
                  <a:t>  </a:t>
                </a:r>
              </a:p>
            </p:txBody>
          </p:sp>
        </mc:Choice>
        <mc:Fallback xmlns="">
          <p:sp>
            <p:nvSpPr>
              <p:cNvPr id="18" name="textruta 17">
                <a:extLst>
                  <a:ext uri="{FF2B5EF4-FFF2-40B4-BE49-F238E27FC236}">
                    <a16:creationId xmlns:a16="http://schemas.microsoft.com/office/drawing/2014/main" id="{0D78E5A3-8A49-2341-AF4B-28BDE885C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351" y="2040651"/>
                <a:ext cx="1535510" cy="395429"/>
              </a:xfrm>
              <a:prstGeom prst="rect">
                <a:avLst/>
              </a:prstGeom>
              <a:blipFill>
                <a:blip r:embed="rId10"/>
                <a:stretch>
                  <a:fillRect l="-3279" t="-6250" b="-2187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ruta 18">
                <a:extLst>
                  <a:ext uri="{FF2B5EF4-FFF2-40B4-BE49-F238E27FC236}">
                    <a16:creationId xmlns:a16="http://schemas.microsoft.com/office/drawing/2014/main" id="{4BBCA6CE-84F5-2D4E-ABB3-25E67E75918B}"/>
                  </a:ext>
                </a:extLst>
              </p:cNvPr>
              <p:cNvSpPr txBox="1"/>
              <p:nvPr/>
            </p:nvSpPr>
            <p:spPr>
              <a:xfrm>
                <a:off x="5481165" y="2024829"/>
                <a:ext cx="1535510" cy="39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sv-SE" dirty="0"/>
                  <a:t> </a:t>
                </a:r>
                <a:r>
                  <a:rPr lang="sv-SE" dirty="0">
                    <a:latin typeface="Bradley Hand" pitchFamily="2" charset="77"/>
                  </a:rPr>
                  <a:t>⋅ </a:t>
                </a:r>
                <a:r>
                  <a:rPr lang="sv-SE" dirty="0"/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sv-SE" dirty="0"/>
                  <a:t> </a:t>
                </a:r>
                <a:r>
                  <a:rPr lang="sv-SE" dirty="0">
                    <a:latin typeface="+mn-lt"/>
                  </a:rPr>
                  <a:t>=</a:t>
                </a:r>
                <a:r>
                  <a:rPr lang="sv-SE" dirty="0">
                    <a:latin typeface="Bradley Hand" pitchFamily="2" charset="77"/>
                  </a:rPr>
                  <a:t>  </a:t>
                </a:r>
              </a:p>
            </p:txBody>
          </p:sp>
        </mc:Choice>
        <mc:Fallback xmlns="">
          <p:sp>
            <p:nvSpPr>
              <p:cNvPr id="19" name="textruta 18">
                <a:extLst>
                  <a:ext uri="{FF2B5EF4-FFF2-40B4-BE49-F238E27FC236}">
                    <a16:creationId xmlns:a16="http://schemas.microsoft.com/office/drawing/2014/main" id="{4BBCA6CE-84F5-2D4E-ABB3-25E67E759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165" y="2024829"/>
                <a:ext cx="1535510" cy="395429"/>
              </a:xfrm>
              <a:prstGeom prst="rect">
                <a:avLst/>
              </a:prstGeom>
              <a:blipFill>
                <a:blip r:embed="rId11"/>
                <a:stretch>
                  <a:fillRect l="-4167" t="-3030" b="-1515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ruta 20">
                <a:extLst>
                  <a:ext uri="{FF2B5EF4-FFF2-40B4-BE49-F238E27FC236}">
                    <a16:creationId xmlns:a16="http://schemas.microsoft.com/office/drawing/2014/main" id="{2DAF525C-5C91-484D-AA9F-E0C435F6AE37}"/>
                  </a:ext>
                </a:extLst>
              </p:cNvPr>
              <p:cNvSpPr txBox="1"/>
              <p:nvPr/>
            </p:nvSpPr>
            <p:spPr>
              <a:xfrm>
                <a:off x="6799929" y="2008097"/>
                <a:ext cx="2022953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3 · 3 ·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  <m:r>
                      <a:rPr lang="sv-S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v-SE" dirty="0">
                    <a:latin typeface="Bradley Hand" pitchFamily="2" charset="77"/>
                  </a:rPr>
                  <a:t>⋅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sv-SE" dirty="0">
                    <a:latin typeface="+mn-lt"/>
                  </a:rPr>
                  <a:t>  =</a:t>
                </a:r>
                <a:r>
                  <a:rPr lang="sv-SE" dirty="0">
                    <a:latin typeface="Bradley Hand" pitchFamily="2" charset="77"/>
                  </a:rPr>
                  <a:t>  </a:t>
                </a:r>
              </a:p>
            </p:txBody>
          </p:sp>
        </mc:Choice>
        <mc:Fallback xmlns="">
          <p:sp>
            <p:nvSpPr>
              <p:cNvPr id="21" name="textruta 20">
                <a:extLst>
                  <a:ext uri="{FF2B5EF4-FFF2-40B4-BE49-F238E27FC236}">
                    <a16:creationId xmlns:a16="http://schemas.microsoft.com/office/drawing/2014/main" id="{2DAF525C-5C91-484D-AA9F-E0C435F6A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929" y="2008097"/>
                <a:ext cx="2022953" cy="394980"/>
              </a:xfrm>
              <a:prstGeom prst="rect">
                <a:avLst/>
              </a:prstGeom>
              <a:blipFill>
                <a:blip r:embed="rId12"/>
                <a:stretch>
                  <a:fillRect l="-1863" t="-3125" b="-1562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ruta 21">
                <a:extLst>
                  <a:ext uri="{FF2B5EF4-FFF2-40B4-BE49-F238E27FC236}">
                    <a16:creationId xmlns:a16="http://schemas.microsoft.com/office/drawing/2014/main" id="{5A3544EC-B191-F045-A4A0-E9AC5912E4C9}"/>
                  </a:ext>
                </a:extLst>
              </p:cNvPr>
              <p:cNvSpPr txBox="1"/>
              <p:nvPr/>
            </p:nvSpPr>
            <p:spPr>
              <a:xfrm>
                <a:off x="5292864" y="2392603"/>
                <a:ext cx="1143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= </a:t>
                </a:r>
                <a14:m>
                  <m:oMath xmlns:m="http://schemas.openxmlformats.org/officeDocument/2006/math">
                    <m:r>
                      <a:rPr lang="sv-SE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sv-S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v-SE" dirty="0">
                    <a:latin typeface="Bradley Hand" pitchFamily="2" charset="77"/>
                  </a:rPr>
                  <a:t>⋅ </a:t>
                </a:r>
                <a14:m>
                  <m:oMath xmlns:m="http://schemas.openxmlformats.org/officeDocument/2006/math">
                    <m:r>
                      <a:rPr lang="sv-SE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sv-S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v-SE" dirty="0">
                    <a:latin typeface="+mn-lt"/>
                  </a:rPr>
                  <a:t>=</a:t>
                </a:r>
                <a:r>
                  <a:rPr lang="sv-SE" dirty="0">
                    <a:latin typeface="Bradley Hand" pitchFamily="2" charset="77"/>
                  </a:rPr>
                  <a:t>  </a:t>
                </a:r>
              </a:p>
            </p:txBody>
          </p:sp>
        </mc:Choice>
        <mc:Fallback xmlns="">
          <p:sp>
            <p:nvSpPr>
              <p:cNvPr id="22" name="textruta 21">
                <a:extLst>
                  <a:ext uri="{FF2B5EF4-FFF2-40B4-BE49-F238E27FC236}">
                    <a16:creationId xmlns:a16="http://schemas.microsoft.com/office/drawing/2014/main" id="{5A3544EC-B191-F045-A4A0-E9AC5912E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864" y="2392603"/>
                <a:ext cx="1143360" cy="369332"/>
              </a:xfrm>
              <a:prstGeom prst="rect">
                <a:avLst/>
              </a:prstGeom>
              <a:blipFill>
                <a:blip r:embed="rId13"/>
                <a:stretch>
                  <a:fillRect l="-4396" t="-10000" b="-2000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ruta 22">
            <a:extLst>
              <a:ext uri="{FF2B5EF4-FFF2-40B4-BE49-F238E27FC236}">
                <a16:creationId xmlns:a16="http://schemas.microsoft.com/office/drawing/2014/main" id="{C981D375-1C63-9040-9FD6-CD0875A0BBE9}"/>
              </a:ext>
            </a:extLst>
          </p:cNvPr>
          <p:cNvSpPr txBox="1"/>
          <p:nvPr/>
        </p:nvSpPr>
        <p:spPr>
          <a:xfrm>
            <a:off x="6134065" y="2384067"/>
            <a:ext cx="55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Cambria Math" panose="02040503050406030204" pitchFamily="18" charset="0"/>
                <a:ea typeface="Cambria Math" panose="02040503050406030204" pitchFamily="18" charset="0"/>
              </a:rPr>
              <a:t>27</a:t>
            </a:r>
          </a:p>
        </p:txBody>
      </p:sp>
      <p:cxnSp>
        <p:nvCxnSpPr>
          <p:cNvPr id="25" name="Rak 24">
            <a:extLst>
              <a:ext uri="{FF2B5EF4-FFF2-40B4-BE49-F238E27FC236}">
                <a16:creationId xmlns:a16="http://schemas.microsoft.com/office/drawing/2014/main" id="{13D8322D-2915-2447-852D-FB67E36CD3C0}"/>
              </a:ext>
            </a:extLst>
          </p:cNvPr>
          <p:cNvCxnSpPr>
            <a:cxnSpLocks/>
          </p:cNvCxnSpPr>
          <p:nvPr/>
        </p:nvCxnSpPr>
        <p:spPr>
          <a:xfrm>
            <a:off x="6840086" y="2342089"/>
            <a:ext cx="459384" cy="0"/>
          </a:xfrm>
          <a:prstGeom prst="line">
            <a:avLst/>
          </a:prstGeom>
          <a:ln w="28575">
            <a:solidFill>
              <a:srgbClr val="9A000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Rak 27">
            <a:extLst>
              <a:ext uri="{FF2B5EF4-FFF2-40B4-BE49-F238E27FC236}">
                <a16:creationId xmlns:a16="http://schemas.microsoft.com/office/drawing/2014/main" id="{47C6C0CB-814D-BC4D-88F3-30ED0D3A8263}"/>
              </a:ext>
            </a:extLst>
          </p:cNvPr>
          <p:cNvCxnSpPr>
            <a:cxnSpLocks/>
          </p:cNvCxnSpPr>
          <p:nvPr/>
        </p:nvCxnSpPr>
        <p:spPr>
          <a:xfrm>
            <a:off x="7542896" y="2342089"/>
            <a:ext cx="725709" cy="0"/>
          </a:xfrm>
          <a:prstGeom prst="line">
            <a:avLst/>
          </a:prstGeom>
          <a:ln w="28575">
            <a:solidFill>
              <a:srgbClr val="9A000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ruta 29">
                <a:extLst>
                  <a:ext uri="{FF2B5EF4-FFF2-40B4-BE49-F238E27FC236}">
                    <a16:creationId xmlns:a16="http://schemas.microsoft.com/office/drawing/2014/main" id="{39846473-E905-0546-8BB1-85A7DDD6DCD3}"/>
                  </a:ext>
                </a:extLst>
              </p:cNvPr>
              <p:cNvSpPr txBox="1"/>
              <p:nvPr/>
            </p:nvSpPr>
            <p:spPr>
              <a:xfrm>
                <a:off x="554280" y="2868652"/>
                <a:ext cx="2102339" cy="398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d)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sv-SE" dirty="0"/>
                  <a:t> ⋅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sv-SE" dirty="0"/>
                  <a:t> ⋅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sv-SE" dirty="0"/>
                  <a:t>  </a:t>
                </a:r>
              </a:p>
            </p:txBody>
          </p:sp>
        </mc:Choice>
        <mc:Fallback xmlns="">
          <p:sp>
            <p:nvSpPr>
              <p:cNvPr id="30" name="textruta 29">
                <a:extLst>
                  <a:ext uri="{FF2B5EF4-FFF2-40B4-BE49-F238E27FC236}">
                    <a16:creationId xmlns:a16="http://schemas.microsoft.com/office/drawing/2014/main" id="{39846473-E905-0546-8BB1-85A7DDD6D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80" y="2868652"/>
                <a:ext cx="2102339" cy="398186"/>
              </a:xfrm>
              <a:prstGeom prst="rect">
                <a:avLst/>
              </a:prstGeom>
              <a:blipFill>
                <a:blip r:embed="rId14"/>
                <a:stretch>
                  <a:fillRect l="-2410" b="-2187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ruta 30">
                <a:extLst>
                  <a:ext uri="{FF2B5EF4-FFF2-40B4-BE49-F238E27FC236}">
                    <a16:creationId xmlns:a16="http://schemas.microsoft.com/office/drawing/2014/main" id="{00F11E64-0EE5-BE44-9206-9AB4C32D6083}"/>
                  </a:ext>
                </a:extLst>
              </p:cNvPr>
              <p:cNvSpPr txBox="1"/>
              <p:nvPr/>
            </p:nvSpPr>
            <p:spPr>
              <a:xfrm>
                <a:off x="4230961" y="2877035"/>
                <a:ext cx="2362022" cy="40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d)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sv-SE" dirty="0">
                    <a:latin typeface="Bradley Hand" pitchFamily="2" charset="77"/>
                  </a:rPr>
                  <a:t> ⋅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sv-SE" dirty="0">
                    <a:latin typeface="Bradley Hand" pitchFamily="2" charset="77"/>
                  </a:rPr>
                  <a:t> ⋅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sv-S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v-SE" dirty="0">
                    <a:latin typeface="+mn-lt"/>
                  </a:rPr>
                  <a:t>=</a:t>
                </a:r>
                <a:r>
                  <a:rPr lang="sv-SE" dirty="0">
                    <a:latin typeface="Bradley Hand" pitchFamily="2" charset="77"/>
                  </a:rPr>
                  <a:t>  </a:t>
                </a:r>
              </a:p>
            </p:txBody>
          </p:sp>
        </mc:Choice>
        <mc:Fallback xmlns="">
          <p:sp>
            <p:nvSpPr>
              <p:cNvPr id="31" name="textruta 30">
                <a:extLst>
                  <a:ext uri="{FF2B5EF4-FFF2-40B4-BE49-F238E27FC236}">
                    <a16:creationId xmlns:a16="http://schemas.microsoft.com/office/drawing/2014/main" id="{00F11E64-0EE5-BE44-9206-9AB4C32D6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961" y="2877035"/>
                <a:ext cx="2362022" cy="408253"/>
              </a:xfrm>
              <a:prstGeom prst="rect">
                <a:avLst/>
              </a:prstGeom>
              <a:blipFill>
                <a:blip r:embed="rId15"/>
                <a:stretch>
                  <a:fillRect l="-1604" t="-3030" b="-2121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ruta 31">
                <a:extLst>
                  <a:ext uri="{FF2B5EF4-FFF2-40B4-BE49-F238E27FC236}">
                    <a16:creationId xmlns:a16="http://schemas.microsoft.com/office/drawing/2014/main" id="{6B2DFCE0-C42F-6042-A6EB-18DF59153B51}"/>
                  </a:ext>
                </a:extLst>
              </p:cNvPr>
              <p:cNvSpPr txBox="1"/>
              <p:nvPr/>
            </p:nvSpPr>
            <p:spPr>
              <a:xfrm>
                <a:off x="5996216" y="2885571"/>
                <a:ext cx="1694111" cy="39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sv-SE" dirty="0"/>
                          <m:t>⋅</m:t>
                        </m:r>
                        <m:r>
                          <m:rPr>
                            <m:nor/>
                          </m:rPr>
                          <a:rPr lang="sv-SE" b="0" i="0" dirty="0" smtClean="0"/>
                          <m:t> </m:t>
                        </m:r>
                        <m:r>
                          <a:rPr lang="sv-SE" b="0" i="1" dirty="0" smtClean="0"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nor/>
                          </m:rPr>
                          <a:rPr lang="sv-SE" dirty="0"/>
                          <m:t>⋅ </m:t>
                        </m:r>
                        <m:r>
                          <a:rPr lang="sv-SE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rad>
                  </m:oMath>
                </a14:m>
                <a:r>
                  <a:rPr lang="sv-SE" dirty="0"/>
                  <a:t>  = </a:t>
                </a:r>
                <a:r>
                  <a:rPr lang="sv-SE" dirty="0">
                    <a:latin typeface="Bradley Hand" pitchFamily="2" charset="77"/>
                  </a:rPr>
                  <a:t> </a:t>
                </a:r>
              </a:p>
            </p:txBody>
          </p:sp>
        </mc:Choice>
        <mc:Fallback xmlns="">
          <p:sp>
            <p:nvSpPr>
              <p:cNvPr id="32" name="textruta 31">
                <a:extLst>
                  <a:ext uri="{FF2B5EF4-FFF2-40B4-BE49-F238E27FC236}">
                    <a16:creationId xmlns:a16="http://schemas.microsoft.com/office/drawing/2014/main" id="{6B2DFCE0-C42F-6042-A6EB-18DF59153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216" y="2885571"/>
                <a:ext cx="1694111" cy="395429"/>
              </a:xfrm>
              <a:prstGeom prst="rect">
                <a:avLst/>
              </a:prstGeom>
              <a:blipFill>
                <a:blip r:embed="rId16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ruta 32">
                <a:extLst>
                  <a:ext uri="{FF2B5EF4-FFF2-40B4-BE49-F238E27FC236}">
                    <a16:creationId xmlns:a16="http://schemas.microsoft.com/office/drawing/2014/main" id="{75A7AC54-A8D0-F442-B7DA-44CE64E21C0E}"/>
                  </a:ext>
                </a:extLst>
              </p:cNvPr>
              <p:cNvSpPr txBox="1"/>
              <p:nvPr/>
            </p:nvSpPr>
            <p:spPr>
              <a:xfrm>
                <a:off x="7319790" y="2885571"/>
                <a:ext cx="1038448" cy="40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rad>
                  </m:oMath>
                </a14:m>
                <a:r>
                  <a:rPr lang="sv-SE" dirty="0"/>
                  <a:t>  =</a:t>
                </a:r>
                <a:endParaRPr lang="sv-SE" dirty="0"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3" name="textruta 32">
                <a:extLst>
                  <a:ext uri="{FF2B5EF4-FFF2-40B4-BE49-F238E27FC236}">
                    <a16:creationId xmlns:a16="http://schemas.microsoft.com/office/drawing/2014/main" id="{75A7AC54-A8D0-F442-B7DA-44CE64E21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790" y="2885571"/>
                <a:ext cx="1038448" cy="408253"/>
              </a:xfrm>
              <a:prstGeom prst="rect">
                <a:avLst/>
              </a:prstGeom>
              <a:blipFill>
                <a:blip r:embed="rId17"/>
                <a:stretch>
                  <a:fillRect t="-3030" b="-1515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ruta 33">
            <a:extLst>
              <a:ext uri="{FF2B5EF4-FFF2-40B4-BE49-F238E27FC236}">
                <a16:creationId xmlns:a16="http://schemas.microsoft.com/office/drawing/2014/main" id="{048731FC-4422-3742-93CA-EDAF22FAEB69}"/>
              </a:ext>
            </a:extLst>
          </p:cNvPr>
          <p:cNvSpPr txBox="1"/>
          <p:nvPr/>
        </p:nvSpPr>
        <p:spPr>
          <a:xfrm>
            <a:off x="8199830" y="2885571"/>
            <a:ext cx="618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F9977269-F70E-2948-95B5-0CF3198712A3}"/>
                  </a:ext>
                </a:extLst>
              </p:cNvPr>
              <p:cNvSpPr/>
              <p:nvPr/>
            </p:nvSpPr>
            <p:spPr>
              <a:xfrm>
                <a:off x="5296325" y="3448329"/>
                <a:ext cx="1205851" cy="718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sv-S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v-S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98</m:t>
                            </m:r>
                          </m:num>
                          <m:den>
                            <m:r>
                              <a:rPr lang="sv-S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sv-S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rad>
                    <m:r>
                      <a:rPr lang="sv-SE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v-SE" sz="2000" dirty="0">
                    <a:solidFill>
                      <a:schemeClr val="tx1"/>
                    </a:solidFill>
                  </a:rPr>
                  <a:t>= </a:t>
                </a:r>
              </a:p>
            </p:txBody>
          </p:sp>
        </mc:Choice>
        <mc:Fallback xmlns=""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F9977269-F70E-2948-95B5-0CF3198712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325" y="3448329"/>
                <a:ext cx="1205851" cy="71865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7D215FB5-9EDF-1646-A8FD-4C4F0C342A07}"/>
                  </a:ext>
                </a:extLst>
              </p:cNvPr>
              <p:cNvSpPr/>
              <p:nvPr/>
            </p:nvSpPr>
            <p:spPr>
              <a:xfrm>
                <a:off x="6092893" y="3617958"/>
                <a:ext cx="878713" cy="40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49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chemeClr val="tx1"/>
                    </a:solidFill>
                  </a:rPr>
                  <a:t>  =</a:t>
                </a:r>
                <a:r>
                  <a:rPr lang="sv-SE" dirty="0"/>
                  <a:t> </a:t>
                </a:r>
              </a:p>
            </p:txBody>
          </p:sp>
        </mc:Choice>
        <mc:Fallback xmlns=""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7D215FB5-9EDF-1646-A8FD-4C4F0C342A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893" y="3617958"/>
                <a:ext cx="878713" cy="408253"/>
              </a:xfrm>
              <a:prstGeom prst="rect">
                <a:avLst/>
              </a:prstGeom>
              <a:blipFill>
                <a:blip r:embed="rId19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ktangel 42">
            <a:extLst>
              <a:ext uri="{FF2B5EF4-FFF2-40B4-BE49-F238E27FC236}">
                <a16:creationId xmlns:a16="http://schemas.microsoft.com/office/drawing/2014/main" id="{4298BE79-CB63-6047-B195-35E8134E9A79}"/>
              </a:ext>
            </a:extLst>
          </p:cNvPr>
          <p:cNvSpPr/>
          <p:nvPr/>
        </p:nvSpPr>
        <p:spPr>
          <a:xfrm>
            <a:off x="6751592" y="3637419"/>
            <a:ext cx="449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7</a:t>
            </a:r>
          </a:p>
        </p:txBody>
      </p:sp>
      <p:grpSp>
        <p:nvGrpSpPr>
          <p:cNvPr id="51" name="Grupp 50">
            <a:extLst>
              <a:ext uri="{FF2B5EF4-FFF2-40B4-BE49-F238E27FC236}">
                <a16:creationId xmlns:a16="http://schemas.microsoft.com/office/drawing/2014/main" id="{24D2BBBB-2000-F042-A7FF-44B64FC1F552}"/>
              </a:ext>
            </a:extLst>
          </p:cNvPr>
          <p:cNvGrpSpPr/>
          <p:nvPr/>
        </p:nvGrpSpPr>
        <p:grpSpPr>
          <a:xfrm>
            <a:off x="563452" y="3504072"/>
            <a:ext cx="939419" cy="719529"/>
            <a:chOff x="589777" y="4182926"/>
            <a:chExt cx="939419" cy="719529"/>
          </a:xfrm>
        </p:grpSpPr>
        <p:sp>
          <p:nvSpPr>
            <p:cNvPr id="44" name="textruta 43">
              <a:extLst>
                <a:ext uri="{FF2B5EF4-FFF2-40B4-BE49-F238E27FC236}">
                  <a16:creationId xmlns:a16="http://schemas.microsoft.com/office/drawing/2014/main" id="{C6031256-20E1-5449-8BAD-9240B4C9536D}"/>
                </a:ext>
              </a:extLst>
            </p:cNvPr>
            <p:cNvSpPr txBox="1"/>
            <p:nvPr/>
          </p:nvSpPr>
          <p:spPr>
            <a:xfrm>
              <a:off x="589777" y="4335550"/>
              <a:ext cx="559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e) </a:t>
              </a:r>
            </a:p>
          </p:txBody>
        </p:sp>
        <p:grpSp>
          <p:nvGrpSpPr>
            <p:cNvPr id="47" name="Grupp 46">
              <a:extLst>
                <a:ext uri="{FF2B5EF4-FFF2-40B4-BE49-F238E27FC236}">
                  <a16:creationId xmlns:a16="http://schemas.microsoft.com/office/drawing/2014/main" id="{738542AF-1DDE-3E42-BB98-1B6287887470}"/>
                </a:ext>
              </a:extLst>
            </p:cNvPr>
            <p:cNvGrpSpPr/>
            <p:nvPr/>
          </p:nvGrpSpPr>
          <p:grpSpPr>
            <a:xfrm>
              <a:off x="869614" y="4182926"/>
              <a:ext cx="659582" cy="719529"/>
              <a:chOff x="3665740" y="1832786"/>
              <a:chExt cx="659582" cy="7195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ruta 47">
                    <a:extLst>
                      <a:ext uri="{FF2B5EF4-FFF2-40B4-BE49-F238E27FC236}">
                        <a16:creationId xmlns:a16="http://schemas.microsoft.com/office/drawing/2014/main" id="{15869C4D-0D08-1643-9C57-8B00DB4C4A9D}"/>
                      </a:ext>
                    </a:extLst>
                  </p:cNvPr>
                  <p:cNvSpPr txBox="1"/>
                  <p:nvPr/>
                </p:nvSpPr>
                <p:spPr>
                  <a:xfrm>
                    <a:off x="3665740" y="1832786"/>
                    <a:ext cx="645626" cy="40197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sv-S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v-S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98</m:t>
                              </m:r>
                            </m:e>
                          </m:rad>
                        </m:oMath>
                      </m:oMathPara>
                    </a14:m>
                    <a:endParaRPr lang="sv-SE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ruta 47">
                    <a:extLst>
                      <a:ext uri="{FF2B5EF4-FFF2-40B4-BE49-F238E27FC236}">
                        <a16:creationId xmlns:a16="http://schemas.microsoft.com/office/drawing/2014/main" id="{15869C4D-0D08-1643-9C57-8B00DB4C4A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5740" y="1832786"/>
                    <a:ext cx="645626" cy="401970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sv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ruta 48">
                    <a:extLst>
                      <a:ext uri="{FF2B5EF4-FFF2-40B4-BE49-F238E27FC236}">
                        <a16:creationId xmlns:a16="http://schemas.microsoft.com/office/drawing/2014/main" id="{0EE053C6-8419-EB49-B599-CF3F808F04AA}"/>
                      </a:ext>
                    </a:extLst>
                  </p:cNvPr>
                  <p:cNvSpPr txBox="1"/>
                  <p:nvPr/>
                </p:nvSpPr>
                <p:spPr>
                  <a:xfrm>
                    <a:off x="3729860" y="2155988"/>
                    <a:ext cx="517386" cy="3963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>
                        <a:solidFill>
                          <a:schemeClr val="tx1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sv-S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v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oMath>
                    </a14:m>
                    <a:endParaRPr lang="sv-SE" dirty="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49" name="textruta 48">
                    <a:extLst>
                      <a:ext uri="{FF2B5EF4-FFF2-40B4-BE49-F238E27FC236}">
                        <a16:creationId xmlns:a16="http://schemas.microsoft.com/office/drawing/2014/main" id="{0EE053C6-8419-EB49-B599-CF3F808F04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29860" y="2155988"/>
                    <a:ext cx="517386" cy="396327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sv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0" name="Rak 49">
                <a:extLst>
                  <a:ext uri="{FF2B5EF4-FFF2-40B4-BE49-F238E27FC236}">
                    <a16:creationId xmlns:a16="http://schemas.microsoft.com/office/drawing/2014/main" id="{B148FC09-44C3-EF45-858E-504AA8F1F2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90212" y="2183662"/>
                <a:ext cx="535110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Grupp 52">
            <a:extLst>
              <a:ext uri="{FF2B5EF4-FFF2-40B4-BE49-F238E27FC236}">
                <a16:creationId xmlns:a16="http://schemas.microsoft.com/office/drawing/2014/main" id="{516F997D-FBD7-A64C-BF98-262B7C07978C}"/>
              </a:ext>
            </a:extLst>
          </p:cNvPr>
          <p:cNvGrpSpPr/>
          <p:nvPr/>
        </p:nvGrpSpPr>
        <p:grpSpPr>
          <a:xfrm>
            <a:off x="4231687" y="3500264"/>
            <a:ext cx="1106849" cy="719529"/>
            <a:chOff x="4054018" y="4794154"/>
            <a:chExt cx="1106849" cy="719529"/>
          </a:xfrm>
        </p:grpSpPr>
        <p:grpSp>
          <p:nvGrpSpPr>
            <p:cNvPr id="35" name="Grupp 34">
              <a:extLst>
                <a:ext uri="{FF2B5EF4-FFF2-40B4-BE49-F238E27FC236}">
                  <a16:creationId xmlns:a16="http://schemas.microsoft.com/office/drawing/2014/main" id="{E3E232AA-DFF8-BE41-B2EA-DC8F89E1CDA9}"/>
                </a:ext>
              </a:extLst>
            </p:cNvPr>
            <p:cNvGrpSpPr/>
            <p:nvPr/>
          </p:nvGrpSpPr>
          <p:grpSpPr>
            <a:xfrm>
              <a:off x="4287431" y="4794154"/>
              <a:ext cx="873436" cy="719529"/>
              <a:chOff x="3415301" y="351123"/>
              <a:chExt cx="873436" cy="719529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62F68422-89DB-2749-8239-4D843435A16F}"/>
                  </a:ext>
                </a:extLst>
              </p:cNvPr>
              <p:cNvSpPr/>
              <p:nvPr/>
            </p:nvSpPr>
            <p:spPr>
              <a:xfrm>
                <a:off x="4025477" y="504086"/>
                <a:ext cx="26326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  <p:grpSp>
            <p:nvGrpSpPr>
              <p:cNvPr id="37" name="Grupp 36">
                <a:extLst>
                  <a:ext uri="{FF2B5EF4-FFF2-40B4-BE49-F238E27FC236}">
                    <a16:creationId xmlns:a16="http://schemas.microsoft.com/office/drawing/2014/main" id="{6FB2F5CA-82E2-9A41-8FB3-DA6EAD3AB891}"/>
                  </a:ext>
                </a:extLst>
              </p:cNvPr>
              <p:cNvGrpSpPr/>
              <p:nvPr/>
            </p:nvGrpSpPr>
            <p:grpSpPr>
              <a:xfrm>
                <a:off x="3415301" y="351123"/>
                <a:ext cx="659582" cy="719529"/>
                <a:chOff x="3665740" y="1832786"/>
                <a:chExt cx="659582" cy="71952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textruta 37">
                      <a:extLst>
                        <a:ext uri="{FF2B5EF4-FFF2-40B4-BE49-F238E27FC236}">
                          <a16:creationId xmlns:a16="http://schemas.microsoft.com/office/drawing/2014/main" id="{507427CA-4DB6-0E45-A529-4992E7C9C7C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65740" y="1832786"/>
                      <a:ext cx="645626" cy="40197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ad>
                              <m:radPr>
                                <m:degHide m:val="on"/>
                                <m:ctrlPr>
                                  <a:rPr lang="sv-SE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sv-S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98</m:t>
                                </m:r>
                              </m:e>
                            </m:rad>
                          </m:oMath>
                        </m:oMathPara>
                      </a14:m>
                      <a:endParaRPr lang="sv-SE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8" name="textruta 37">
                      <a:extLst>
                        <a:ext uri="{FF2B5EF4-FFF2-40B4-BE49-F238E27FC236}">
                          <a16:creationId xmlns:a16="http://schemas.microsoft.com/office/drawing/2014/main" id="{507427CA-4DB6-0E45-A529-4992E7C9C7C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65740" y="1832786"/>
                      <a:ext cx="645626" cy="401970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v-S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ruta 38">
                      <a:extLst>
                        <a:ext uri="{FF2B5EF4-FFF2-40B4-BE49-F238E27FC236}">
                          <a16:creationId xmlns:a16="http://schemas.microsoft.com/office/drawing/2014/main" id="{5FC721F4-FF8C-6445-BAF0-FAE548C7322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29860" y="2155988"/>
                      <a:ext cx="517386" cy="39632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 </a:t>
                      </a:r>
                      <a14:m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sv-S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v-S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oMath>
                      </a14:m>
                      <a:endParaRPr lang="sv-S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p:txBody>
                </p:sp>
              </mc:Choice>
              <mc:Fallback xmlns="">
                <p:sp>
                  <p:nvSpPr>
                    <p:cNvPr id="39" name="textruta 38">
                      <a:extLst>
                        <a:ext uri="{FF2B5EF4-FFF2-40B4-BE49-F238E27FC236}">
                          <a16:creationId xmlns:a16="http://schemas.microsoft.com/office/drawing/2014/main" id="{5FC721F4-FF8C-6445-BAF0-FAE548C7322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29860" y="2155988"/>
                      <a:ext cx="517386" cy="396327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v-S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0" name="Rak 39">
                  <a:extLst>
                    <a:ext uri="{FF2B5EF4-FFF2-40B4-BE49-F238E27FC236}">
                      <a16:creationId xmlns:a16="http://schemas.microsoft.com/office/drawing/2014/main" id="{A7EF171E-3B1A-2F47-A54F-A92BFA6536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90212" y="2183662"/>
                  <a:ext cx="535110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2" name="textruta 51">
              <a:extLst>
                <a:ext uri="{FF2B5EF4-FFF2-40B4-BE49-F238E27FC236}">
                  <a16:creationId xmlns:a16="http://schemas.microsoft.com/office/drawing/2014/main" id="{CC7F4915-2CFF-9D45-A1FD-E774E15A5D85}"/>
                </a:ext>
              </a:extLst>
            </p:cNvPr>
            <p:cNvSpPr txBox="1"/>
            <p:nvPr/>
          </p:nvSpPr>
          <p:spPr>
            <a:xfrm>
              <a:off x="4054018" y="4931309"/>
              <a:ext cx="3724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e) </a:t>
              </a:r>
            </a:p>
          </p:txBody>
        </p:sp>
      </p:grpSp>
      <p:grpSp>
        <p:nvGrpSpPr>
          <p:cNvPr id="57" name="Grupp 56">
            <a:extLst>
              <a:ext uri="{FF2B5EF4-FFF2-40B4-BE49-F238E27FC236}">
                <a16:creationId xmlns:a16="http://schemas.microsoft.com/office/drawing/2014/main" id="{1AF52E85-F751-3045-90E5-51E33C6DBDFD}"/>
              </a:ext>
            </a:extLst>
          </p:cNvPr>
          <p:cNvGrpSpPr/>
          <p:nvPr/>
        </p:nvGrpSpPr>
        <p:grpSpPr>
          <a:xfrm>
            <a:off x="554902" y="5231404"/>
            <a:ext cx="939419" cy="715218"/>
            <a:chOff x="589777" y="4183429"/>
            <a:chExt cx="939419" cy="715218"/>
          </a:xfrm>
        </p:grpSpPr>
        <p:sp>
          <p:nvSpPr>
            <p:cNvPr id="58" name="textruta 57">
              <a:extLst>
                <a:ext uri="{FF2B5EF4-FFF2-40B4-BE49-F238E27FC236}">
                  <a16:creationId xmlns:a16="http://schemas.microsoft.com/office/drawing/2014/main" id="{A218D7ED-5F8C-C349-B74D-8CA06F73FDD5}"/>
                </a:ext>
              </a:extLst>
            </p:cNvPr>
            <p:cNvSpPr txBox="1"/>
            <p:nvPr/>
          </p:nvSpPr>
          <p:spPr>
            <a:xfrm>
              <a:off x="589777" y="4335550"/>
              <a:ext cx="559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g) </a:t>
              </a:r>
            </a:p>
          </p:txBody>
        </p:sp>
        <p:grpSp>
          <p:nvGrpSpPr>
            <p:cNvPr id="59" name="Grupp 58">
              <a:extLst>
                <a:ext uri="{FF2B5EF4-FFF2-40B4-BE49-F238E27FC236}">
                  <a16:creationId xmlns:a16="http://schemas.microsoft.com/office/drawing/2014/main" id="{B285ECE9-9D58-4840-AD1A-345F99452122}"/>
                </a:ext>
              </a:extLst>
            </p:cNvPr>
            <p:cNvGrpSpPr/>
            <p:nvPr/>
          </p:nvGrpSpPr>
          <p:grpSpPr>
            <a:xfrm>
              <a:off x="965416" y="4183429"/>
              <a:ext cx="563780" cy="715218"/>
              <a:chOff x="3761542" y="1833289"/>
              <a:chExt cx="563780" cy="715218"/>
            </a:xfrm>
          </p:grpSpPr>
          <p:sp>
            <p:nvSpPr>
              <p:cNvPr id="60" name="textruta 59">
                <a:extLst>
                  <a:ext uri="{FF2B5EF4-FFF2-40B4-BE49-F238E27FC236}">
                    <a16:creationId xmlns:a16="http://schemas.microsoft.com/office/drawing/2014/main" id="{1F1A70DA-BDB3-FC49-8680-3C2D1D87E54E}"/>
                  </a:ext>
                </a:extLst>
              </p:cNvPr>
              <p:cNvSpPr txBox="1"/>
              <p:nvPr/>
            </p:nvSpPr>
            <p:spPr>
              <a:xfrm>
                <a:off x="3945560" y="183328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ruta 60">
                    <a:extLst>
                      <a:ext uri="{FF2B5EF4-FFF2-40B4-BE49-F238E27FC236}">
                        <a16:creationId xmlns:a16="http://schemas.microsoft.com/office/drawing/2014/main" id="{2D8124A7-DE7B-D640-80B4-02463C6D53EF}"/>
                      </a:ext>
                    </a:extLst>
                  </p:cNvPr>
                  <p:cNvSpPr txBox="1"/>
                  <p:nvPr/>
                </p:nvSpPr>
                <p:spPr>
                  <a:xfrm>
                    <a:off x="3761542" y="2152180"/>
                    <a:ext cx="517386" cy="3963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>
                        <a:solidFill>
                          <a:schemeClr val="tx1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sv-S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v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oMath>
                    </a14:m>
                    <a:endParaRPr lang="sv-SE" dirty="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61" name="textruta 60">
                    <a:extLst>
                      <a:ext uri="{FF2B5EF4-FFF2-40B4-BE49-F238E27FC236}">
                        <a16:creationId xmlns:a16="http://schemas.microsoft.com/office/drawing/2014/main" id="{2D8124A7-DE7B-D640-80B4-02463C6D53E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61542" y="2152180"/>
                    <a:ext cx="517386" cy="396327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sv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2" name="Rak 61">
                <a:extLst>
                  <a:ext uri="{FF2B5EF4-FFF2-40B4-BE49-F238E27FC236}">
                    <a16:creationId xmlns:a16="http://schemas.microsoft.com/office/drawing/2014/main" id="{6CA30DFC-9B63-CF4D-BDD4-41513CB388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51528" y="2183662"/>
                <a:ext cx="473794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upp 62">
            <a:extLst>
              <a:ext uri="{FF2B5EF4-FFF2-40B4-BE49-F238E27FC236}">
                <a16:creationId xmlns:a16="http://schemas.microsoft.com/office/drawing/2014/main" id="{2EE54AA5-C889-CB47-9836-27AE3EE1BB7B}"/>
              </a:ext>
            </a:extLst>
          </p:cNvPr>
          <p:cNvGrpSpPr/>
          <p:nvPr/>
        </p:nvGrpSpPr>
        <p:grpSpPr>
          <a:xfrm>
            <a:off x="4220451" y="5238224"/>
            <a:ext cx="1151746" cy="715218"/>
            <a:chOff x="4009121" y="4798465"/>
            <a:chExt cx="1151746" cy="715218"/>
          </a:xfrm>
        </p:grpSpPr>
        <p:grpSp>
          <p:nvGrpSpPr>
            <p:cNvPr id="64" name="Grupp 63">
              <a:extLst>
                <a:ext uri="{FF2B5EF4-FFF2-40B4-BE49-F238E27FC236}">
                  <a16:creationId xmlns:a16="http://schemas.microsoft.com/office/drawing/2014/main" id="{A4F39DA5-1D71-0E41-89B9-B40020ACFCBB}"/>
                </a:ext>
              </a:extLst>
            </p:cNvPr>
            <p:cNvGrpSpPr/>
            <p:nvPr/>
          </p:nvGrpSpPr>
          <p:grpSpPr>
            <a:xfrm>
              <a:off x="4351551" y="4798465"/>
              <a:ext cx="809316" cy="715218"/>
              <a:chOff x="3479421" y="355434"/>
              <a:chExt cx="809316" cy="715218"/>
            </a:xfrm>
          </p:grpSpPr>
          <p:sp>
            <p:nvSpPr>
              <p:cNvPr id="66" name="Rektangel 65">
                <a:extLst>
                  <a:ext uri="{FF2B5EF4-FFF2-40B4-BE49-F238E27FC236}">
                    <a16:creationId xmlns:a16="http://schemas.microsoft.com/office/drawing/2014/main" id="{3262575E-E9B8-2649-932D-995275AEA09D}"/>
                  </a:ext>
                </a:extLst>
              </p:cNvPr>
              <p:cNvSpPr/>
              <p:nvPr/>
            </p:nvSpPr>
            <p:spPr>
              <a:xfrm>
                <a:off x="4025477" y="504086"/>
                <a:ext cx="26326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  <p:grpSp>
            <p:nvGrpSpPr>
              <p:cNvPr id="67" name="Grupp 66">
                <a:extLst>
                  <a:ext uri="{FF2B5EF4-FFF2-40B4-BE49-F238E27FC236}">
                    <a16:creationId xmlns:a16="http://schemas.microsoft.com/office/drawing/2014/main" id="{6263D3E8-0A11-944C-8692-1F774EA0A040}"/>
                  </a:ext>
                </a:extLst>
              </p:cNvPr>
              <p:cNvGrpSpPr/>
              <p:nvPr/>
            </p:nvGrpSpPr>
            <p:grpSpPr>
              <a:xfrm>
                <a:off x="3479421" y="355434"/>
                <a:ext cx="595462" cy="715218"/>
                <a:chOff x="3729860" y="1837097"/>
                <a:chExt cx="595462" cy="71521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textruta 67">
                      <a:extLst>
                        <a:ext uri="{FF2B5EF4-FFF2-40B4-BE49-F238E27FC236}">
                          <a16:creationId xmlns:a16="http://schemas.microsoft.com/office/drawing/2014/main" id="{EB9C1E64-E01C-BE4C-A85B-037019D973A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11280" y="1837097"/>
                      <a:ext cx="36580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sv-SE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sv-SE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8" name="textruta 67">
                      <a:extLst>
                        <a:ext uri="{FF2B5EF4-FFF2-40B4-BE49-F238E27FC236}">
                          <a16:creationId xmlns:a16="http://schemas.microsoft.com/office/drawing/2014/main" id="{EB9C1E64-E01C-BE4C-A85B-037019D973A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1280" y="1837097"/>
                      <a:ext cx="365805" cy="369332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v-S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9" name="textruta 68">
                      <a:extLst>
                        <a:ext uri="{FF2B5EF4-FFF2-40B4-BE49-F238E27FC236}">
                          <a16:creationId xmlns:a16="http://schemas.microsoft.com/office/drawing/2014/main" id="{717EE5CD-C5F6-9547-9A92-2CFAEA8C4CC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29860" y="2155988"/>
                      <a:ext cx="517386" cy="39632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 </a:t>
                      </a:r>
                      <a14:m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sv-S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v-S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oMath>
                      </a14:m>
                      <a:endParaRPr lang="sv-S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p:txBody>
                </p:sp>
              </mc:Choice>
              <mc:Fallback xmlns="">
                <p:sp>
                  <p:nvSpPr>
                    <p:cNvPr id="69" name="textruta 68">
                      <a:extLst>
                        <a:ext uri="{FF2B5EF4-FFF2-40B4-BE49-F238E27FC236}">
                          <a16:creationId xmlns:a16="http://schemas.microsoft.com/office/drawing/2014/main" id="{717EE5CD-C5F6-9547-9A92-2CFAEA8C4CC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29860" y="2155988"/>
                      <a:ext cx="517386" cy="396327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v-S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0" name="Rak 69">
                  <a:extLst>
                    <a:ext uri="{FF2B5EF4-FFF2-40B4-BE49-F238E27FC236}">
                      <a16:creationId xmlns:a16="http://schemas.microsoft.com/office/drawing/2014/main" id="{2C576296-7FE8-8A4B-AFA7-6FE1C13CD9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90212" y="2183662"/>
                  <a:ext cx="535110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5" name="textruta 64">
              <a:extLst>
                <a:ext uri="{FF2B5EF4-FFF2-40B4-BE49-F238E27FC236}">
                  <a16:creationId xmlns:a16="http://schemas.microsoft.com/office/drawing/2014/main" id="{EC096EAC-4BBF-344D-AA08-8E8AE29CADB6}"/>
                </a:ext>
              </a:extLst>
            </p:cNvPr>
            <p:cNvSpPr txBox="1"/>
            <p:nvPr/>
          </p:nvSpPr>
          <p:spPr>
            <a:xfrm>
              <a:off x="4009121" y="4916882"/>
              <a:ext cx="535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g) </a:t>
              </a:r>
            </a:p>
          </p:txBody>
        </p:sp>
      </p:grpSp>
      <p:grpSp>
        <p:nvGrpSpPr>
          <p:cNvPr id="73" name="Grupp 72">
            <a:extLst>
              <a:ext uri="{FF2B5EF4-FFF2-40B4-BE49-F238E27FC236}">
                <a16:creationId xmlns:a16="http://schemas.microsoft.com/office/drawing/2014/main" id="{EB9816F5-9028-D64E-BAC4-AA1FFE3B6C87}"/>
              </a:ext>
            </a:extLst>
          </p:cNvPr>
          <p:cNvGrpSpPr/>
          <p:nvPr/>
        </p:nvGrpSpPr>
        <p:grpSpPr>
          <a:xfrm>
            <a:off x="5240567" y="5231404"/>
            <a:ext cx="1192387" cy="722038"/>
            <a:chOff x="3367148" y="359658"/>
            <a:chExt cx="1192387" cy="722038"/>
          </a:xfrm>
        </p:grpSpPr>
        <p:sp>
          <p:nvSpPr>
            <p:cNvPr id="75" name="Rektangel 74">
              <a:extLst>
                <a:ext uri="{FF2B5EF4-FFF2-40B4-BE49-F238E27FC236}">
                  <a16:creationId xmlns:a16="http://schemas.microsoft.com/office/drawing/2014/main" id="{083D4552-4216-BF40-B3B6-B8D2F1745DB9}"/>
                </a:ext>
              </a:extLst>
            </p:cNvPr>
            <p:cNvSpPr/>
            <p:nvPr/>
          </p:nvSpPr>
          <p:spPr>
            <a:xfrm>
              <a:off x="4296275" y="510117"/>
              <a:ext cx="2632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76" name="Grupp 75">
              <a:extLst>
                <a:ext uri="{FF2B5EF4-FFF2-40B4-BE49-F238E27FC236}">
                  <a16:creationId xmlns:a16="http://schemas.microsoft.com/office/drawing/2014/main" id="{E6324E0A-0C3F-C943-A84A-0808513C0E35}"/>
                </a:ext>
              </a:extLst>
            </p:cNvPr>
            <p:cNvGrpSpPr/>
            <p:nvPr/>
          </p:nvGrpSpPr>
          <p:grpSpPr>
            <a:xfrm>
              <a:off x="3367148" y="359658"/>
              <a:ext cx="1024832" cy="722038"/>
              <a:chOff x="3617587" y="1841321"/>
              <a:chExt cx="1024832" cy="72203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ruta 76">
                    <a:extLst>
                      <a:ext uri="{FF2B5EF4-FFF2-40B4-BE49-F238E27FC236}">
                        <a16:creationId xmlns:a16="http://schemas.microsoft.com/office/drawing/2014/main" id="{DBEE4952-0C30-DB48-898A-57FB3EC9314E}"/>
                      </a:ext>
                    </a:extLst>
                  </p:cNvPr>
                  <p:cNvSpPr txBox="1"/>
                  <p:nvPr/>
                </p:nvSpPr>
                <p:spPr>
                  <a:xfrm>
                    <a:off x="3617587" y="1841321"/>
                    <a:ext cx="1024832" cy="40197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sv-S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3 </m:t>
                              </m:r>
                            </m:e>
                          </m:rad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sv-SE" dirty="0">
                              <a:latin typeface="Bradley Hand" pitchFamily="2" charset="77"/>
                            </a:rPr>
                            <m:t>⋅ </m:t>
                          </m:r>
                          <m:rad>
                            <m:radPr>
                              <m:degHide m:val="on"/>
                              <m:ctrlPr>
                                <a:rPr lang="sv-S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oMath>
                      </m:oMathPara>
                    </a14:m>
                    <a:endParaRPr lang="sv-SE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7" name="textruta 76">
                    <a:extLst>
                      <a:ext uri="{FF2B5EF4-FFF2-40B4-BE49-F238E27FC236}">
                        <a16:creationId xmlns:a16="http://schemas.microsoft.com/office/drawing/2014/main" id="{DBEE4952-0C30-DB48-898A-57FB3EC931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17587" y="1841321"/>
                    <a:ext cx="1024832" cy="401970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b="-24242"/>
                    </a:stretch>
                  </a:blipFill>
                </p:spPr>
                <p:txBody>
                  <a:bodyPr/>
                  <a:lstStyle/>
                  <a:p>
                    <a:r>
                      <a:rPr lang="sv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ruta 77">
                    <a:extLst>
                      <a:ext uri="{FF2B5EF4-FFF2-40B4-BE49-F238E27FC236}">
                        <a16:creationId xmlns:a16="http://schemas.microsoft.com/office/drawing/2014/main" id="{53704A50-99A3-9840-80FD-FD76654C71B9}"/>
                      </a:ext>
                    </a:extLst>
                  </p:cNvPr>
                  <p:cNvSpPr txBox="1"/>
                  <p:nvPr/>
                </p:nvSpPr>
                <p:spPr>
                  <a:xfrm>
                    <a:off x="3866438" y="2167032"/>
                    <a:ext cx="517386" cy="3963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>
                        <a:solidFill>
                          <a:schemeClr val="tx1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sv-S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v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oMath>
                    </a14:m>
                    <a:endParaRPr lang="sv-SE" dirty="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78" name="textruta 77">
                    <a:extLst>
                      <a:ext uri="{FF2B5EF4-FFF2-40B4-BE49-F238E27FC236}">
                        <a16:creationId xmlns:a16="http://schemas.microsoft.com/office/drawing/2014/main" id="{53704A50-99A3-9840-80FD-FD76654C71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6438" y="2167032"/>
                    <a:ext cx="517386" cy="396327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sv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9" name="Rak 78">
                <a:extLst>
                  <a:ext uri="{FF2B5EF4-FFF2-40B4-BE49-F238E27FC236}">
                    <a16:creationId xmlns:a16="http://schemas.microsoft.com/office/drawing/2014/main" id="{2AC28C33-3038-1D47-B436-EB5A66DDCA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90212" y="2183662"/>
                <a:ext cx="748964" cy="1266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textruta 80">
            <a:extLst>
              <a:ext uri="{FF2B5EF4-FFF2-40B4-BE49-F238E27FC236}">
                <a16:creationId xmlns:a16="http://schemas.microsoft.com/office/drawing/2014/main" id="{44D5595D-966A-9C4E-958B-19315920A014}"/>
              </a:ext>
            </a:extLst>
          </p:cNvPr>
          <p:cNvSpPr txBox="1"/>
          <p:nvPr/>
        </p:nvSpPr>
        <p:spPr>
          <a:xfrm>
            <a:off x="5433643" y="5247723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2" name="textruta 81">
            <a:extLst>
              <a:ext uri="{FF2B5EF4-FFF2-40B4-BE49-F238E27FC236}">
                <a16:creationId xmlns:a16="http://schemas.microsoft.com/office/drawing/2014/main" id="{3068035A-84CE-954A-9473-A017E0FA6519}"/>
              </a:ext>
            </a:extLst>
          </p:cNvPr>
          <p:cNvSpPr txBox="1"/>
          <p:nvPr/>
        </p:nvSpPr>
        <p:spPr>
          <a:xfrm>
            <a:off x="5466422" y="507744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83" name="textruta 82">
            <a:extLst>
              <a:ext uri="{FF2B5EF4-FFF2-40B4-BE49-F238E27FC236}">
                <a16:creationId xmlns:a16="http://schemas.microsoft.com/office/drawing/2014/main" id="{665025DC-A55C-E347-9FD0-46FA5B247A61}"/>
              </a:ext>
            </a:extLst>
          </p:cNvPr>
          <p:cNvSpPr txBox="1"/>
          <p:nvPr/>
        </p:nvSpPr>
        <p:spPr>
          <a:xfrm>
            <a:off x="5702774" y="5549880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4" name="textruta 83">
            <a:extLst>
              <a:ext uri="{FF2B5EF4-FFF2-40B4-BE49-F238E27FC236}">
                <a16:creationId xmlns:a16="http://schemas.microsoft.com/office/drawing/2014/main" id="{53F6073C-000A-9C4E-8BB2-3B6EF4288581}"/>
              </a:ext>
            </a:extLst>
          </p:cNvPr>
          <p:cNvSpPr txBox="1"/>
          <p:nvPr/>
        </p:nvSpPr>
        <p:spPr>
          <a:xfrm>
            <a:off x="5718135" y="582089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ktangel 84">
                <a:extLst>
                  <a:ext uri="{FF2B5EF4-FFF2-40B4-BE49-F238E27FC236}">
                    <a16:creationId xmlns:a16="http://schemas.microsoft.com/office/drawing/2014/main" id="{EB9989FF-7040-2F4D-83A0-A8607E75D7CF}"/>
                  </a:ext>
                </a:extLst>
              </p:cNvPr>
              <p:cNvSpPr/>
              <p:nvPr/>
            </p:nvSpPr>
            <p:spPr>
              <a:xfrm>
                <a:off x="6151165" y="5348895"/>
                <a:ext cx="878713" cy="401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sv-S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sv-S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85" name="Rektangel 84">
                <a:extLst>
                  <a:ext uri="{FF2B5EF4-FFF2-40B4-BE49-F238E27FC236}">
                    <a16:creationId xmlns:a16="http://schemas.microsoft.com/office/drawing/2014/main" id="{EB9989FF-7040-2F4D-83A0-A8607E75D7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165" y="5348895"/>
                <a:ext cx="878713" cy="40197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ruta 85">
                <a:extLst>
                  <a:ext uri="{FF2B5EF4-FFF2-40B4-BE49-F238E27FC236}">
                    <a16:creationId xmlns:a16="http://schemas.microsoft.com/office/drawing/2014/main" id="{3F083CDD-E893-BB42-A744-A0B8FAEE9DEA}"/>
                  </a:ext>
                </a:extLst>
              </p:cNvPr>
              <p:cNvSpPr txBox="1"/>
              <p:nvPr/>
            </p:nvSpPr>
            <p:spPr>
              <a:xfrm>
                <a:off x="554280" y="4420492"/>
                <a:ext cx="1084890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f)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36</m:t>
                            </m:r>
                          </m:num>
                          <m:den>
                            <m:r>
                              <a:rPr lang="sv-SE" i="1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sv-SE" i="1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rad>
                  </m:oMath>
                </a14:m>
                <a:endParaRPr lang="sv-SE" dirty="0"/>
              </a:p>
            </p:txBody>
          </p:sp>
        </mc:Choice>
        <mc:Fallback xmlns="">
          <p:sp>
            <p:nvSpPr>
              <p:cNvPr id="86" name="textruta 85">
                <a:extLst>
                  <a:ext uri="{FF2B5EF4-FFF2-40B4-BE49-F238E27FC236}">
                    <a16:creationId xmlns:a16="http://schemas.microsoft.com/office/drawing/2014/main" id="{3F083CDD-E893-BB42-A744-A0B8FAEE9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80" y="4420492"/>
                <a:ext cx="1084890" cy="656013"/>
              </a:xfrm>
              <a:prstGeom prst="rect">
                <a:avLst/>
              </a:prstGeom>
              <a:blipFill>
                <a:blip r:embed="rId30"/>
                <a:stretch>
                  <a:fillRect l="-465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upp 90">
            <a:extLst>
              <a:ext uri="{FF2B5EF4-FFF2-40B4-BE49-F238E27FC236}">
                <a16:creationId xmlns:a16="http://schemas.microsoft.com/office/drawing/2014/main" id="{040EFAD4-B086-2A48-BD17-E28DC9A2F0A5}"/>
              </a:ext>
            </a:extLst>
          </p:cNvPr>
          <p:cNvGrpSpPr/>
          <p:nvPr/>
        </p:nvGrpSpPr>
        <p:grpSpPr>
          <a:xfrm>
            <a:off x="4212154" y="4323878"/>
            <a:ext cx="1117210" cy="656013"/>
            <a:chOff x="4043657" y="4774435"/>
            <a:chExt cx="1117210" cy="656013"/>
          </a:xfrm>
        </p:grpSpPr>
        <p:sp>
          <p:nvSpPr>
            <p:cNvPr id="94" name="Rektangel 93">
              <a:extLst>
                <a:ext uri="{FF2B5EF4-FFF2-40B4-BE49-F238E27FC236}">
                  <a16:creationId xmlns:a16="http://schemas.microsoft.com/office/drawing/2014/main" id="{A1772AD5-47EE-4949-B07F-823EC2BF727F}"/>
                </a:ext>
              </a:extLst>
            </p:cNvPr>
            <p:cNvSpPr/>
            <p:nvPr/>
          </p:nvSpPr>
          <p:spPr>
            <a:xfrm>
              <a:off x="4897607" y="4947117"/>
              <a:ext cx="2632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ruta 92">
                  <a:extLst>
                    <a:ext uri="{FF2B5EF4-FFF2-40B4-BE49-F238E27FC236}">
                      <a16:creationId xmlns:a16="http://schemas.microsoft.com/office/drawing/2014/main" id="{2A88C480-A2D6-2841-AEB5-AA04250B0213}"/>
                    </a:ext>
                  </a:extLst>
                </p:cNvPr>
                <p:cNvSpPr txBox="1"/>
                <p:nvPr/>
              </p:nvSpPr>
              <p:spPr>
                <a:xfrm>
                  <a:off x="4043657" y="4774435"/>
                  <a:ext cx="1080524" cy="6560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f)</a:t>
                  </a:r>
                  <a:r>
                    <a:rPr lang="sv-SE" dirty="0"/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sv-S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v-S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</m:num>
                            <m:den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81</m:t>
                              </m:r>
                            </m:den>
                          </m:f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rad>
                    </m:oMath>
                  </a14:m>
                  <a:r>
                    <a:rPr lang="sv-SE" dirty="0">
                      <a:latin typeface="Bradley Hand" pitchFamily="2" charset="77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3" name="textruta 92">
                  <a:extLst>
                    <a:ext uri="{FF2B5EF4-FFF2-40B4-BE49-F238E27FC236}">
                      <a16:creationId xmlns:a16="http://schemas.microsoft.com/office/drawing/2014/main" id="{2A88C480-A2D6-2841-AEB5-AA04250B02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3657" y="4774435"/>
                  <a:ext cx="1080524" cy="656013"/>
                </a:xfrm>
                <a:prstGeom prst="rect">
                  <a:avLst/>
                </a:prstGeom>
                <a:blipFill>
                  <a:blip r:embed="rId31"/>
                  <a:stretch>
                    <a:fillRect l="-4651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1" name="Grupp 100">
            <a:extLst>
              <a:ext uri="{FF2B5EF4-FFF2-40B4-BE49-F238E27FC236}">
                <a16:creationId xmlns:a16="http://schemas.microsoft.com/office/drawing/2014/main" id="{AFE7A01B-14F0-B945-B988-8EC2395661ED}"/>
              </a:ext>
            </a:extLst>
          </p:cNvPr>
          <p:cNvGrpSpPr/>
          <p:nvPr/>
        </p:nvGrpSpPr>
        <p:grpSpPr>
          <a:xfrm>
            <a:off x="5241748" y="4336843"/>
            <a:ext cx="899923" cy="714376"/>
            <a:chOff x="3388814" y="351123"/>
            <a:chExt cx="899923" cy="714376"/>
          </a:xfrm>
        </p:grpSpPr>
        <p:sp>
          <p:nvSpPr>
            <p:cNvPr id="103" name="Rektangel 102">
              <a:extLst>
                <a:ext uri="{FF2B5EF4-FFF2-40B4-BE49-F238E27FC236}">
                  <a16:creationId xmlns:a16="http://schemas.microsoft.com/office/drawing/2014/main" id="{1526EAF9-7012-2C41-A15E-5673FDF85C5D}"/>
                </a:ext>
              </a:extLst>
            </p:cNvPr>
            <p:cNvSpPr/>
            <p:nvPr/>
          </p:nvSpPr>
          <p:spPr>
            <a:xfrm>
              <a:off x="4025477" y="504086"/>
              <a:ext cx="2632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104" name="Grupp 103">
              <a:extLst>
                <a:ext uri="{FF2B5EF4-FFF2-40B4-BE49-F238E27FC236}">
                  <a16:creationId xmlns:a16="http://schemas.microsoft.com/office/drawing/2014/main" id="{E610167F-FB92-F840-86FA-5242D960BC52}"/>
                </a:ext>
              </a:extLst>
            </p:cNvPr>
            <p:cNvGrpSpPr/>
            <p:nvPr/>
          </p:nvGrpSpPr>
          <p:grpSpPr>
            <a:xfrm>
              <a:off x="3388814" y="351123"/>
              <a:ext cx="686069" cy="714376"/>
              <a:chOff x="3639253" y="1832786"/>
              <a:chExt cx="686069" cy="7143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ruta 104">
                    <a:extLst>
                      <a:ext uri="{FF2B5EF4-FFF2-40B4-BE49-F238E27FC236}">
                        <a16:creationId xmlns:a16="http://schemas.microsoft.com/office/drawing/2014/main" id="{C57BCF75-9515-5949-9E18-77800C47DA55}"/>
                      </a:ext>
                    </a:extLst>
                  </p:cNvPr>
                  <p:cNvSpPr txBox="1"/>
                  <p:nvPr/>
                </p:nvSpPr>
                <p:spPr>
                  <a:xfrm>
                    <a:off x="3665740" y="1832786"/>
                    <a:ext cx="645626" cy="40197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sv-S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v-S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</m:e>
                          </m:rad>
                        </m:oMath>
                      </m:oMathPara>
                    </a14:m>
                    <a:endParaRPr lang="sv-SE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" name="textruta 104">
                    <a:extLst>
                      <a:ext uri="{FF2B5EF4-FFF2-40B4-BE49-F238E27FC236}">
                        <a16:creationId xmlns:a16="http://schemas.microsoft.com/office/drawing/2014/main" id="{C57BCF75-9515-5949-9E18-77800C47DA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5740" y="1832786"/>
                    <a:ext cx="645626" cy="401970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sv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textruta 105">
                    <a:extLst>
                      <a:ext uri="{FF2B5EF4-FFF2-40B4-BE49-F238E27FC236}">
                        <a16:creationId xmlns:a16="http://schemas.microsoft.com/office/drawing/2014/main" id="{ECE51E52-D781-7A41-9BC7-69DBD827495A}"/>
                      </a:ext>
                    </a:extLst>
                  </p:cNvPr>
                  <p:cNvSpPr txBox="1"/>
                  <p:nvPr/>
                </p:nvSpPr>
                <p:spPr>
                  <a:xfrm>
                    <a:off x="3639253" y="2151733"/>
                    <a:ext cx="645626" cy="39542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>
                        <a:solidFill>
                          <a:schemeClr val="tx1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sv-S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v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81</m:t>
                            </m:r>
                          </m:e>
                        </m:rad>
                      </m:oMath>
                    </a14:m>
                    <a:endParaRPr lang="sv-SE" dirty="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06" name="textruta 105">
                    <a:extLst>
                      <a:ext uri="{FF2B5EF4-FFF2-40B4-BE49-F238E27FC236}">
                        <a16:creationId xmlns:a16="http://schemas.microsoft.com/office/drawing/2014/main" id="{ECE51E52-D781-7A41-9BC7-69DBD82749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39253" y="2151733"/>
                    <a:ext cx="645626" cy="395429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sv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7" name="Rak 106">
                <a:extLst>
                  <a:ext uri="{FF2B5EF4-FFF2-40B4-BE49-F238E27FC236}">
                    <a16:creationId xmlns:a16="http://schemas.microsoft.com/office/drawing/2014/main" id="{38E288F7-553B-A74D-A13F-0CF7D7B3DA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90212" y="2183662"/>
                <a:ext cx="535110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upp 107">
            <a:extLst>
              <a:ext uri="{FF2B5EF4-FFF2-40B4-BE49-F238E27FC236}">
                <a16:creationId xmlns:a16="http://schemas.microsoft.com/office/drawing/2014/main" id="{8B17A419-804D-F74F-848F-770288192F73}"/>
              </a:ext>
            </a:extLst>
          </p:cNvPr>
          <p:cNvGrpSpPr/>
          <p:nvPr/>
        </p:nvGrpSpPr>
        <p:grpSpPr>
          <a:xfrm>
            <a:off x="6407905" y="4379048"/>
            <a:ext cx="794904" cy="643048"/>
            <a:chOff x="6141636" y="1042595"/>
            <a:chExt cx="794904" cy="643048"/>
          </a:xfrm>
        </p:grpSpPr>
        <p:grpSp>
          <p:nvGrpSpPr>
            <p:cNvPr id="109" name="Grupp 108">
              <a:extLst>
                <a:ext uri="{FF2B5EF4-FFF2-40B4-BE49-F238E27FC236}">
                  <a16:creationId xmlns:a16="http://schemas.microsoft.com/office/drawing/2014/main" id="{25AC651E-223D-264D-9705-97CC823DD92B}"/>
                </a:ext>
              </a:extLst>
            </p:cNvPr>
            <p:cNvGrpSpPr/>
            <p:nvPr/>
          </p:nvGrpSpPr>
          <p:grpSpPr>
            <a:xfrm>
              <a:off x="6141636" y="1042595"/>
              <a:ext cx="641407" cy="643048"/>
              <a:chOff x="3815997" y="1897958"/>
              <a:chExt cx="641407" cy="643048"/>
            </a:xfrm>
          </p:grpSpPr>
          <p:sp>
            <p:nvSpPr>
              <p:cNvPr id="111" name="textruta 110">
                <a:extLst>
                  <a:ext uri="{FF2B5EF4-FFF2-40B4-BE49-F238E27FC236}">
                    <a16:creationId xmlns:a16="http://schemas.microsoft.com/office/drawing/2014/main" id="{010C16BD-CCCE-9B40-A102-7073E6C3A391}"/>
                  </a:ext>
                </a:extLst>
              </p:cNvPr>
              <p:cNvSpPr txBox="1"/>
              <p:nvPr/>
            </p:nvSpPr>
            <p:spPr>
              <a:xfrm>
                <a:off x="3948931" y="1897958"/>
                <a:ext cx="508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6</a:t>
                </a:r>
                <a:r>
                  <a:rPr lang="sv-SE" dirty="0">
                    <a:solidFill>
                      <a:srgbClr val="9A0002"/>
                    </a:solidFill>
                    <a:latin typeface="+mn-lt"/>
                    <a:cs typeface="Bradley Hand Bold"/>
                  </a:rPr>
                  <a:t>/3</a:t>
                </a:r>
              </a:p>
            </p:txBody>
          </p:sp>
          <p:sp>
            <p:nvSpPr>
              <p:cNvPr id="112" name="textruta 111">
                <a:extLst>
                  <a:ext uri="{FF2B5EF4-FFF2-40B4-BE49-F238E27FC236}">
                    <a16:creationId xmlns:a16="http://schemas.microsoft.com/office/drawing/2014/main" id="{0BE5D9A0-E319-B34D-AA82-59396210E491}"/>
                  </a:ext>
                </a:extLst>
              </p:cNvPr>
              <p:cNvSpPr txBox="1"/>
              <p:nvPr/>
            </p:nvSpPr>
            <p:spPr>
              <a:xfrm>
                <a:off x="3815997" y="2171674"/>
                <a:ext cx="6142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  9</a:t>
                </a:r>
                <a:r>
                  <a:rPr lang="sv-SE" dirty="0">
                    <a:solidFill>
                      <a:srgbClr val="9A0002"/>
                    </a:solidFill>
                    <a:latin typeface="+mn-lt"/>
                    <a:cs typeface="Bradley Hand Bold"/>
                  </a:rPr>
                  <a:t>/3</a:t>
                </a:r>
              </a:p>
            </p:txBody>
          </p:sp>
          <p:cxnSp>
            <p:nvCxnSpPr>
              <p:cNvPr id="113" name="Rak 112">
                <a:extLst>
                  <a:ext uri="{FF2B5EF4-FFF2-40B4-BE49-F238E27FC236}">
                    <a16:creationId xmlns:a16="http://schemas.microsoft.com/office/drawing/2014/main" id="{F942E193-B97A-9443-A766-52F65A9A0D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7064" y="2212999"/>
                <a:ext cx="372206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0" name="textruta 109">
              <a:extLst>
                <a:ext uri="{FF2B5EF4-FFF2-40B4-BE49-F238E27FC236}">
                  <a16:creationId xmlns:a16="http://schemas.microsoft.com/office/drawing/2014/main" id="{EBE8684D-DD95-8649-9F8D-05CF861C0F20}"/>
                </a:ext>
              </a:extLst>
            </p:cNvPr>
            <p:cNvSpPr txBox="1"/>
            <p:nvPr/>
          </p:nvSpPr>
          <p:spPr>
            <a:xfrm>
              <a:off x="6669840" y="1151681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=</a:t>
              </a:r>
            </a:p>
          </p:txBody>
        </p:sp>
      </p:grpSp>
      <p:grpSp>
        <p:nvGrpSpPr>
          <p:cNvPr id="114" name="Grupp 113">
            <a:extLst>
              <a:ext uri="{FF2B5EF4-FFF2-40B4-BE49-F238E27FC236}">
                <a16:creationId xmlns:a16="http://schemas.microsoft.com/office/drawing/2014/main" id="{F2843186-357E-634C-9252-61DDDD04E535}"/>
              </a:ext>
            </a:extLst>
          </p:cNvPr>
          <p:cNvGrpSpPr/>
          <p:nvPr/>
        </p:nvGrpSpPr>
        <p:grpSpPr>
          <a:xfrm>
            <a:off x="6124632" y="4385249"/>
            <a:ext cx="502761" cy="630646"/>
            <a:chOff x="4712858" y="1155582"/>
            <a:chExt cx="502761" cy="630646"/>
          </a:xfrm>
        </p:grpSpPr>
        <p:grpSp>
          <p:nvGrpSpPr>
            <p:cNvPr id="115" name="Grupp 114">
              <a:extLst>
                <a:ext uri="{FF2B5EF4-FFF2-40B4-BE49-F238E27FC236}">
                  <a16:creationId xmlns:a16="http://schemas.microsoft.com/office/drawing/2014/main" id="{E17137C6-A992-F44F-8964-5A757C2E5D4A}"/>
                </a:ext>
              </a:extLst>
            </p:cNvPr>
            <p:cNvGrpSpPr/>
            <p:nvPr/>
          </p:nvGrpSpPr>
          <p:grpSpPr>
            <a:xfrm>
              <a:off x="4712858" y="1155582"/>
              <a:ext cx="303674" cy="630646"/>
              <a:chOff x="3970614" y="1917068"/>
              <a:chExt cx="303674" cy="630646"/>
            </a:xfrm>
          </p:grpSpPr>
          <p:sp>
            <p:nvSpPr>
              <p:cNvPr id="117" name="textruta 116">
                <a:extLst>
                  <a:ext uri="{FF2B5EF4-FFF2-40B4-BE49-F238E27FC236}">
                    <a16:creationId xmlns:a16="http://schemas.microsoft.com/office/drawing/2014/main" id="{2C1F2C34-5FFE-0449-9B0B-04EF715CFAD4}"/>
                  </a:ext>
                </a:extLst>
              </p:cNvPr>
              <p:cNvSpPr txBox="1"/>
              <p:nvPr/>
            </p:nvSpPr>
            <p:spPr>
              <a:xfrm>
                <a:off x="3970614" y="19170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6</a:t>
                </a:r>
              </a:p>
            </p:txBody>
          </p:sp>
          <p:sp>
            <p:nvSpPr>
              <p:cNvPr id="118" name="textruta 117">
                <a:extLst>
                  <a:ext uri="{FF2B5EF4-FFF2-40B4-BE49-F238E27FC236}">
                    <a16:creationId xmlns:a16="http://schemas.microsoft.com/office/drawing/2014/main" id="{8C9CA3E6-8448-B545-846D-E3A12E56C403}"/>
                  </a:ext>
                </a:extLst>
              </p:cNvPr>
              <p:cNvSpPr txBox="1"/>
              <p:nvPr/>
            </p:nvSpPr>
            <p:spPr>
              <a:xfrm>
                <a:off x="3972602" y="217838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9</a:t>
                </a:r>
              </a:p>
            </p:txBody>
          </p:sp>
          <p:cxnSp>
            <p:nvCxnSpPr>
              <p:cNvPr id="119" name="Rak 118">
                <a:extLst>
                  <a:ext uri="{FF2B5EF4-FFF2-40B4-BE49-F238E27FC236}">
                    <a16:creationId xmlns:a16="http://schemas.microsoft.com/office/drawing/2014/main" id="{762612EE-E349-6C4A-85E0-558B5FADC4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6534" y="2223769"/>
                <a:ext cx="164799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" name="textruta 115">
              <a:extLst>
                <a:ext uri="{FF2B5EF4-FFF2-40B4-BE49-F238E27FC236}">
                  <a16:creationId xmlns:a16="http://schemas.microsoft.com/office/drawing/2014/main" id="{D9B7B07D-A6FD-DB45-A65D-DACB9BDC41CF}"/>
                </a:ext>
              </a:extLst>
            </p:cNvPr>
            <p:cNvSpPr txBox="1"/>
            <p:nvPr/>
          </p:nvSpPr>
          <p:spPr>
            <a:xfrm>
              <a:off x="4913959" y="1258467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121" name="Grupp 120">
            <a:extLst>
              <a:ext uri="{FF2B5EF4-FFF2-40B4-BE49-F238E27FC236}">
                <a16:creationId xmlns:a16="http://schemas.microsoft.com/office/drawing/2014/main" id="{44B7A5FD-4483-4E4A-852A-2DAF0E7F0742}"/>
              </a:ext>
            </a:extLst>
          </p:cNvPr>
          <p:cNvGrpSpPr/>
          <p:nvPr/>
        </p:nvGrpSpPr>
        <p:grpSpPr>
          <a:xfrm>
            <a:off x="7187119" y="4386215"/>
            <a:ext cx="302488" cy="618860"/>
            <a:chOff x="3911956" y="1893176"/>
            <a:chExt cx="302488" cy="618860"/>
          </a:xfrm>
        </p:grpSpPr>
        <p:sp>
          <p:nvSpPr>
            <p:cNvPr id="123" name="textruta 122">
              <a:extLst>
                <a:ext uri="{FF2B5EF4-FFF2-40B4-BE49-F238E27FC236}">
                  <a16:creationId xmlns:a16="http://schemas.microsoft.com/office/drawing/2014/main" id="{FBF8CC10-6B35-3145-AE16-B9340A5770CC}"/>
                </a:ext>
              </a:extLst>
            </p:cNvPr>
            <p:cNvSpPr txBox="1"/>
            <p:nvPr/>
          </p:nvSpPr>
          <p:spPr>
            <a:xfrm>
              <a:off x="3912758" y="18931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2</a:t>
              </a:r>
            </a:p>
          </p:txBody>
        </p:sp>
        <p:sp>
          <p:nvSpPr>
            <p:cNvPr id="124" name="textruta 123">
              <a:extLst>
                <a:ext uri="{FF2B5EF4-FFF2-40B4-BE49-F238E27FC236}">
                  <a16:creationId xmlns:a16="http://schemas.microsoft.com/office/drawing/2014/main" id="{0DA4170D-AD53-2343-9CF8-603844AE6A6D}"/>
                </a:ext>
              </a:extLst>
            </p:cNvPr>
            <p:cNvSpPr txBox="1"/>
            <p:nvPr/>
          </p:nvSpPr>
          <p:spPr>
            <a:xfrm>
              <a:off x="3911956" y="21427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3</a:t>
              </a:r>
            </a:p>
          </p:txBody>
        </p:sp>
        <p:cxnSp>
          <p:nvCxnSpPr>
            <p:cNvPr id="125" name="Rak 124">
              <a:extLst>
                <a:ext uri="{FF2B5EF4-FFF2-40B4-BE49-F238E27FC236}">
                  <a16:creationId xmlns:a16="http://schemas.microsoft.com/office/drawing/2014/main" id="{867B66A7-3661-6D4A-88C5-15CB01458C69}"/>
                </a:ext>
              </a:extLst>
            </p:cNvPr>
            <p:cNvCxnSpPr>
              <a:cxnSpLocks/>
            </p:cNvCxnSpPr>
            <p:nvPr/>
          </p:nvCxnSpPr>
          <p:spPr>
            <a:xfrm>
              <a:off x="3950776" y="2207824"/>
              <a:ext cx="19745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305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30" grpId="0"/>
      <p:bldP spid="31" grpId="0"/>
      <p:bldP spid="32" grpId="0"/>
      <p:bldP spid="33" grpId="0"/>
      <p:bldP spid="34" grpId="0"/>
      <p:bldP spid="41" grpId="0"/>
      <p:bldP spid="42" grpId="0"/>
      <p:bldP spid="43" grpId="0"/>
      <p:bldP spid="81" grpId="0"/>
      <p:bldP spid="82" grpId="0"/>
      <p:bldP spid="83" grpId="0"/>
      <p:bldP spid="84" grpId="0"/>
      <p:bldP spid="85" grpId="0"/>
      <p:bldP spid="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F4142BB9-E826-3441-889F-F5939638B554}"/>
              </a:ext>
            </a:extLst>
          </p:cNvPr>
          <p:cNvSpPr txBox="1"/>
          <p:nvPr/>
        </p:nvSpPr>
        <p:spPr>
          <a:xfrm>
            <a:off x="589777" y="328567"/>
            <a:ext cx="10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Exempel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ruta 2">
                <a:extLst>
                  <a:ext uri="{FF2B5EF4-FFF2-40B4-BE49-F238E27FC236}">
                    <a16:creationId xmlns:a16="http://schemas.microsoft.com/office/drawing/2014/main" id="{7208CD33-B192-294D-A4BA-73C9893964D0}"/>
                  </a:ext>
                </a:extLst>
              </p:cNvPr>
              <p:cNvSpPr txBox="1"/>
              <p:nvPr/>
            </p:nvSpPr>
            <p:spPr>
              <a:xfrm>
                <a:off x="1055131" y="1410148"/>
                <a:ext cx="2207327" cy="396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7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</m:oMath>
                </a14:m>
                <a:r>
                  <a:rPr lang="sv-SE" dirty="0"/>
                  <a:t>  –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rad>
                  </m:oMath>
                </a14:m>
                <a:r>
                  <a:rPr lang="sv-SE" dirty="0"/>
                  <a:t>  = </a:t>
                </a:r>
              </a:p>
            </p:txBody>
          </p:sp>
        </mc:Choice>
        <mc:Fallback>
          <p:sp>
            <p:nvSpPr>
              <p:cNvPr id="3" name="textruta 2">
                <a:extLst>
                  <a:ext uri="{FF2B5EF4-FFF2-40B4-BE49-F238E27FC236}">
                    <a16:creationId xmlns:a16="http://schemas.microsoft.com/office/drawing/2014/main" id="{7208CD33-B192-294D-A4BA-73C989396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131" y="1410148"/>
                <a:ext cx="2207327" cy="396327"/>
              </a:xfrm>
              <a:prstGeom prst="rect">
                <a:avLst/>
              </a:prstGeom>
              <a:blipFill>
                <a:blip r:embed="rId2"/>
                <a:stretch>
                  <a:fillRect l="-2299" b="-2121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p 3">
            <a:extLst>
              <a:ext uri="{FF2B5EF4-FFF2-40B4-BE49-F238E27FC236}">
                <a16:creationId xmlns:a16="http://schemas.microsoft.com/office/drawing/2014/main" id="{F863EBAB-781B-9F40-B28D-F4A26EC9DD1D}"/>
              </a:ext>
            </a:extLst>
          </p:cNvPr>
          <p:cNvGrpSpPr/>
          <p:nvPr/>
        </p:nvGrpSpPr>
        <p:grpSpPr>
          <a:xfrm>
            <a:off x="2214131" y="293373"/>
            <a:ext cx="4569252" cy="442347"/>
            <a:chOff x="2214131" y="293373"/>
            <a:chExt cx="4569252" cy="442347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BC3A78F-0A8C-2E47-A42D-8813EF940D09}"/>
                </a:ext>
              </a:extLst>
            </p:cNvPr>
            <p:cNvSpPr txBox="1"/>
            <p:nvPr/>
          </p:nvSpPr>
          <p:spPr>
            <a:xfrm>
              <a:off x="2546236" y="328567"/>
              <a:ext cx="4237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Beräkna och avrunda till hundradelar. </a:t>
              </a:r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8E5874D0-CC6D-B840-94B9-514CC685F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2214131" y="293373"/>
              <a:ext cx="332105" cy="442347"/>
            </a:xfrm>
            <a:prstGeom prst="rect">
              <a:avLst/>
            </a:prstGeom>
          </p:spPr>
        </p:pic>
      </p:grpSp>
      <p:sp>
        <p:nvSpPr>
          <p:cNvPr id="7" name="textruta 6">
            <a:extLst>
              <a:ext uri="{FF2B5EF4-FFF2-40B4-BE49-F238E27FC236}">
                <a16:creationId xmlns:a16="http://schemas.microsoft.com/office/drawing/2014/main" id="{87BB6971-C159-B944-80B4-0203E655DF40}"/>
              </a:ext>
            </a:extLst>
          </p:cNvPr>
          <p:cNvSpPr txBox="1"/>
          <p:nvPr/>
        </p:nvSpPr>
        <p:spPr>
          <a:xfrm>
            <a:off x="2602314" y="1429480"/>
            <a:ext cx="133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18,744… ≈  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ABF9071-8AB3-3E45-830C-BB765B9B7918}"/>
              </a:ext>
            </a:extLst>
          </p:cNvPr>
          <p:cNvSpPr txBox="1"/>
          <p:nvPr/>
        </p:nvSpPr>
        <p:spPr>
          <a:xfrm>
            <a:off x="3590869" y="1429480"/>
            <a:ext cx="133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18,74  </a:t>
            </a:r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3C8D88D2-08BE-C945-97BB-4C663FE3E30D}"/>
              </a:ext>
            </a:extLst>
          </p:cNvPr>
          <p:cNvGrpSpPr/>
          <p:nvPr/>
        </p:nvGrpSpPr>
        <p:grpSpPr>
          <a:xfrm>
            <a:off x="560927" y="3872971"/>
            <a:ext cx="3331472" cy="738268"/>
            <a:chOff x="4740953" y="1512732"/>
            <a:chExt cx="3496235" cy="776805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5EA98B9C-AB2A-D34B-89D0-D7A1DC701D54}"/>
                </a:ext>
              </a:extLst>
            </p:cNvPr>
            <p:cNvSpPr/>
            <p:nvPr/>
          </p:nvSpPr>
          <p:spPr>
            <a:xfrm>
              <a:off x="4740953" y="1512732"/>
              <a:ext cx="3496235" cy="77680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200" dirty="0">
                <a:solidFill>
                  <a:schemeClr val="tx1"/>
                </a:solidFill>
              </a:endParaRPr>
            </a:p>
            <a:p>
              <a:pPr algn="ctr"/>
              <a:endParaRPr lang="sv-SE" sz="1200" dirty="0">
                <a:solidFill>
                  <a:schemeClr val="tx1"/>
                </a:solidFill>
              </a:endParaRPr>
            </a:p>
            <a:p>
              <a:pPr algn="ctr"/>
              <a:endParaRPr lang="sv-SE" sz="900" dirty="0">
                <a:solidFill>
                  <a:schemeClr val="tx1"/>
                </a:solidFill>
              </a:endParaRPr>
            </a:p>
          </p:txBody>
        </p:sp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9FA24B7C-3CA2-E540-9BB9-1C469DD44018}"/>
                </a:ext>
              </a:extLst>
            </p:cNvPr>
            <p:cNvSpPr txBox="1"/>
            <p:nvPr/>
          </p:nvSpPr>
          <p:spPr>
            <a:xfrm>
              <a:off x="5259599" y="1741418"/>
              <a:ext cx="318516" cy="276999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sv-SE" sz="1200" dirty="0"/>
                <a:t>x</a:t>
              </a:r>
            </a:p>
          </p:txBody>
        </p:sp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4D2366D3-D052-CC4B-8D37-1BD849BD43E1}"/>
                </a:ext>
              </a:extLst>
            </p:cNvPr>
            <p:cNvSpPr txBox="1"/>
            <p:nvPr/>
          </p:nvSpPr>
          <p:spPr>
            <a:xfrm>
              <a:off x="6486987" y="1731660"/>
              <a:ext cx="318516" cy="276999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sv-SE" sz="1200" dirty="0">
                  <a:solidFill>
                    <a:schemeClr val="bg1"/>
                  </a:solidFill>
                </a:rPr>
                <a:t>–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ruta 22">
                  <a:extLst>
                    <a:ext uri="{FF2B5EF4-FFF2-40B4-BE49-F238E27FC236}">
                      <a16:creationId xmlns:a16="http://schemas.microsoft.com/office/drawing/2014/main" id="{51CDB25C-823E-044A-BD4C-8F592175C215}"/>
                    </a:ext>
                  </a:extLst>
                </p:cNvPr>
                <p:cNvSpPr txBox="1"/>
                <p:nvPr/>
              </p:nvSpPr>
              <p:spPr>
                <a:xfrm>
                  <a:off x="5653318" y="1709358"/>
                  <a:ext cx="318516" cy="302647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sv-SE" sz="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v-SE" sz="1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rad>
                      </m:oMath>
                    </m:oMathPara>
                  </a14:m>
                  <a:endParaRPr lang="sv-SE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ruta 22">
                  <a:extLst>
                    <a:ext uri="{FF2B5EF4-FFF2-40B4-BE49-F238E27FC236}">
                      <a16:creationId xmlns:a16="http://schemas.microsoft.com/office/drawing/2014/main" id="{51CDB25C-823E-044A-BD4C-8F592175C2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3318" y="1709358"/>
                  <a:ext cx="318516" cy="30264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90D6A74A-CE2A-9B42-AB40-0DDF1E807767}"/>
                </a:ext>
              </a:extLst>
            </p:cNvPr>
            <p:cNvSpPr/>
            <p:nvPr/>
          </p:nvSpPr>
          <p:spPr>
            <a:xfrm>
              <a:off x="4916435" y="1741417"/>
              <a:ext cx="263214" cy="27699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sv-SE" sz="1200" dirty="0"/>
                <a:t>7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ruta 24">
                  <a:extLst>
                    <a:ext uri="{FF2B5EF4-FFF2-40B4-BE49-F238E27FC236}">
                      <a16:creationId xmlns:a16="http://schemas.microsoft.com/office/drawing/2014/main" id="{E8BDC292-34A3-E945-9CF5-5394573481A3}"/>
                    </a:ext>
                  </a:extLst>
                </p:cNvPr>
                <p:cNvSpPr txBox="1"/>
                <p:nvPr/>
              </p:nvSpPr>
              <p:spPr>
                <a:xfrm>
                  <a:off x="7685151" y="1732825"/>
                  <a:ext cx="387274" cy="276999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sv-SE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sv-SE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ruta 24">
                  <a:extLst>
                    <a:ext uri="{FF2B5EF4-FFF2-40B4-BE49-F238E27FC236}">
                      <a16:creationId xmlns:a16="http://schemas.microsoft.com/office/drawing/2014/main" id="{E8BDC292-34A3-E945-9CF5-5394573481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5151" y="1732825"/>
                  <a:ext cx="387274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A04A8375-C880-6B43-89D6-40466AAD1C69}"/>
                </a:ext>
              </a:extLst>
            </p:cNvPr>
            <p:cNvSpPr/>
            <p:nvPr/>
          </p:nvSpPr>
          <p:spPr>
            <a:xfrm>
              <a:off x="6064494" y="1722181"/>
              <a:ext cx="341760" cy="27699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sv-SE" sz="1200" dirty="0"/>
                <a:t>11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ruta 26">
                  <a:extLst>
                    <a:ext uri="{FF2B5EF4-FFF2-40B4-BE49-F238E27FC236}">
                      <a16:creationId xmlns:a16="http://schemas.microsoft.com/office/drawing/2014/main" id="{04CA6D06-49DC-5C4F-8488-FE9FD209EB1C}"/>
                    </a:ext>
                  </a:extLst>
                </p:cNvPr>
                <p:cNvSpPr txBox="1"/>
                <p:nvPr/>
              </p:nvSpPr>
              <p:spPr>
                <a:xfrm>
                  <a:off x="6875526" y="1718836"/>
                  <a:ext cx="318516" cy="302647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sv-SE" sz="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v-SE" sz="1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rad>
                      </m:oMath>
                    </m:oMathPara>
                  </a14:m>
                  <a:endParaRPr lang="sv-SE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ruta 26">
                  <a:extLst>
                    <a:ext uri="{FF2B5EF4-FFF2-40B4-BE49-F238E27FC236}">
                      <a16:creationId xmlns:a16="http://schemas.microsoft.com/office/drawing/2014/main" id="{04CA6D06-49DC-5C4F-8488-FE9FD209EB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5526" y="1718836"/>
                  <a:ext cx="318516" cy="30264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77DE0B9B-BD97-FD47-A8B0-D469E4D7F80F}"/>
                </a:ext>
              </a:extLst>
            </p:cNvPr>
            <p:cNvSpPr/>
            <p:nvPr/>
          </p:nvSpPr>
          <p:spPr>
            <a:xfrm>
              <a:off x="7264064" y="1755602"/>
              <a:ext cx="341760" cy="27699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sv-SE" sz="1200" dirty="0"/>
                <a:t>20</a:t>
              </a:r>
            </a:p>
          </p:txBody>
        </p:sp>
      </p:grpSp>
      <p:sp>
        <p:nvSpPr>
          <p:cNvPr id="29" name="Rektangel 28">
            <a:extLst>
              <a:ext uri="{FF2B5EF4-FFF2-40B4-BE49-F238E27FC236}">
                <a16:creationId xmlns:a16="http://schemas.microsoft.com/office/drawing/2014/main" id="{DEB951BA-B12E-6D43-AD76-94016C1FFDEB}"/>
              </a:ext>
            </a:extLst>
          </p:cNvPr>
          <p:cNvSpPr/>
          <p:nvPr/>
        </p:nvSpPr>
        <p:spPr>
          <a:xfrm>
            <a:off x="2977787" y="2504023"/>
            <a:ext cx="3144778" cy="2988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Slå så här på miniräknaren:</a:t>
            </a:r>
            <a:endParaRPr lang="sv-SE" baseline="30000" dirty="0"/>
          </a:p>
        </p:txBody>
      </p:sp>
      <p:grpSp>
        <p:nvGrpSpPr>
          <p:cNvPr id="30" name="Grupp 29">
            <a:extLst>
              <a:ext uri="{FF2B5EF4-FFF2-40B4-BE49-F238E27FC236}">
                <a16:creationId xmlns:a16="http://schemas.microsoft.com/office/drawing/2014/main" id="{B8011C4E-E6EB-BC43-97C6-F5F122A697C8}"/>
              </a:ext>
            </a:extLst>
          </p:cNvPr>
          <p:cNvGrpSpPr/>
          <p:nvPr/>
        </p:nvGrpSpPr>
        <p:grpSpPr>
          <a:xfrm>
            <a:off x="5246115" y="3824465"/>
            <a:ext cx="3331472" cy="738268"/>
            <a:chOff x="4740953" y="1512732"/>
            <a:chExt cx="3496235" cy="776805"/>
          </a:xfrm>
        </p:grpSpPr>
        <p:sp>
          <p:nvSpPr>
            <p:cNvPr id="31" name="Rektangel 30">
              <a:extLst>
                <a:ext uri="{FF2B5EF4-FFF2-40B4-BE49-F238E27FC236}">
                  <a16:creationId xmlns:a16="http://schemas.microsoft.com/office/drawing/2014/main" id="{81099C3A-A75E-6645-8018-EBA132D2BFEC}"/>
                </a:ext>
              </a:extLst>
            </p:cNvPr>
            <p:cNvSpPr/>
            <p:nvPr/>
          </p:nvSpPr>
          <p:spPr>
            <a:xfrm>
              <a:off x="4740953" y="1512732"/>
              <a:ext cx="3496235" cy="77680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200" dirty="0">
                <a:solidFill>
                  <a:schemeClr val="tx1"/>
                </a:solidFill>
              </a:endParaRPr>
            </a:p>
            <a:p>
              <a:pPr algn="ctr"/>
              <a:endParaRPr lang="sv-SE" sz="1200" dirty="0">
                <a:solidFill>
                  <a:schemeClr val="tx1"/>
                </a:solidFill>
              </a:endParaRPr>
            </a:p>
            <a:p>
              <a:pPr algn="ctr"/>
              <a:endParaRPr lang="sv-SE" sz="90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ruta 31">
              <a:extLst>
                <a:ext uri="{FF2B5EF4-FFF2-40B4-BE49-F238E27FC236}">
                  <a16:creationId xmlns:a16="http://schemas.microsoft.com/office/drawing/2014/main" id="{9CB6F62D-0D3E-5F4E-8006-E3C742F1C1F6}"/>
                </a:ext>
              </a:extLst>
            </p:cNvPr>
            <p:cNvSpPr txBox="1"/>
            <p:nvPr/>
          </p:nvSpPr>
          <p:spPr>
            <a:xfrm>
              <a:off x="5259599" y="1741418"/>
              <a:ext cx="318516" cy="276999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sv-SE" sz="1200" dirty="0"/>
                <a:t>x</a:t>
              </a:r>
            </a:p>
          </p:txBody>
        </p:sp>
        <p:sp>
          <p:nvSpPr>
            <p:cNvPr id="33" name="textruta 32">
              <a:extLst>
                <a:ext uri="{FF2B5EF4-FFF2-40B4-BE49-F238E27FC236}">
                  <a16:creationId xmlns:a16="http://schemas.microsoft.com/office/drawing/2014/main" id="{4C7E365D-849B-934B-BB03-9BBFAA2D9654}"/>
                </a:ext>
              </a:extLst>
            </p:cNvPr>
            <p:cNvSpPr txBox="1"/>
            <p:nvPr/>
          </p:nvSpPr>
          <p:spPr>
            <a:xfrm>
              <a:off x="6486987" y="1731660"/>
              <a:ext cx="318516" cy="276999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sv-SE" sz="1200" dirty="0">
                  <a:solidFill>
                    <a:schemeClr val="bg1"/>
                  </a:solidFill>
                </a:rPr>
                <a:t>–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ruta 33">
                  <a:extLst>
                    <a:ext uri="{FF2B5EF4-FFF2-40B4-BE49-F238E27FC236}">
                      <a16:creationId xmlns:a16="http://schemas.microsoft.com/office/drawing/2014/main" id="{152E6470-B2B7-824D-869B-B7F03313DC29}"/>
                    </a:ext>
                  </a:extLst>
                </p:cNvPr>
                <p:cNvSpPr txBox="1"/>
                <p:nvPr/>
              </p:nvSpPr>
              <p:spPr>
                <a:xfrm>
                  <a:off x="6084903" y="1706012"/>
                  <a:ext cx="318516" cy="302647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sv-SE" sz="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v-SE" sz="1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rad>
                      </m:oMath>
                    </m:oMathPara>
                  </a14:m>
                  <a:endParaRPr lang="sv-SE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ruta 33">
                  <a:extLst>
                    <a:ext uri="{FF2B5EF4-FFF2-40B4-BE49-F238E27FC236}">
                      <a16:creationId xmlns:a16="http://schemas.microsoft.com/office/drawing/2014/main" id="{152E6470-B2B7-824D-869B-B7F03313DC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4903" y="1706012"/>
                  <a:ext cx="318516" cy="30264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6AEFDE93-EBD4-CE4A-89D5-5D9E49C72DAE}"/>
                </a:ext>
              </a:extLst>
            </p:cNvPr>
            <p:cNvSpPr/>
            <p:nvPr/>
          </p:nvSpPr>
          <p:spPr>
            <a:xfrm>
              <a:off x="4916435" y="1741417"/>
              <a:ext cx="263214" cy="27699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sv-SE" sz="1200" dirty="0"/>
                <a:t>7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ruta 35">
                  <a:extLst>
                    <a:ext uri="{FF2B5EF4-FFF2-40B4-BE49-F238E27FC236}">
                      <a16:creationId xmlns:a16="http://schemas.microsoft.com/office/drawing/2014/main" id="{CA0A0FFF-DD69-D34E-BB6B-AA810DD2DF21}"/>
                    </a:ext>
                  </a:extLst>
                </p:cNvPr>
                <p:cNvSpPr txBox="1"/>
                <p:nvPr/>
              </p:nvSpPr>
              <p:spPr>
                <a:xfrm>
                  <a:off x="7685151" y="1732825"/>
                  <a:ext cx="387274" cy="276999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sv-SE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sv-SE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ruta 35">
                  <a:extLst>
                    <a:ext uri="{FF2B5EF4-FFF2-40B4-BE49-F238E27FC236}">
                      <a16:creationId xmlns:a16="http://schemas.microsoft.com/office/drawing/2014/main" id="{CA0A0FFF-DD69-D34E-BB6B-AA810DD2DF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5151" y="1732825"/>
                  <a:ext cx="387274" cy="27699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A273AE25-A089-504E-B74B-62610EFCE982}"/>
                </a:ext>
              </a:extLst>
            </p:cNvPr>
            <p:cNvSpPr/>
            <p:nvPr/>
          </p:nvSpPr>
          <p:spPr>
            <a:xfrm>
              <a:off x="5660749" y="1741417"/>
              <a:ext cx="341760" cy="27699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sv-SE" sz="1200" dirty="0"/>
                <a:t>11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ruta 37">
                  <a:extLst>
                    <a:ext uri="{FF2B5EF4-FFF2-40B4-BE49-F238E27FC236}">
                      <a16:creationId xmlns:a16="http://schemas.microsoft.com/office/drawing/2014/main" id="{C7E0F398-1F01-414B-A3CE-CD1AAD41F090}"/>
                    </a:ext>
                  </a:extLst>
                </p:cNvPr>
                <p:cNvSpPr txBox="1"/>
                <p:nvPr/>
              </p:nvSpPr>
              <p:spPr>
                <a:xfrm>
                  <a:off x="7303545" y="1699971"/>
                  <a:ext cx="309211" cy="318445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sv-SE" sz="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v-SE" sz="1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rad>
                      </m:oMath>
                    </m:oMathPara>
                  </a14:m>
                  <a:endParaRPr lang="sv-SE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ruta 37">
                  <a:extLst>
                    <a:ext uri="{FF2B5EF4-FFF2-40B4-BE49-F238E27FC236}">
                      <a16:creationId xmlns:a16="http://schemas.microsoft.com/office/drawing/2014/main" id="{C7E0F398-1F01-414B-A3CE-CD1AAD41F0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3545" y="1699971"/>
                  <a:ext cx="309211" cy="31844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5E7A4610-BBAE-B949-993E-1B7D667C43B6}"/>
                </a:ext>
              </a:extLst>
            </p:cNvPr>
            <p:cNvSpPr/>
            <p:nvPr/>
          </p:nvSpPr>
          <p:spPr>
            <a:xfrm>
              <a:off x="6898373" y="1718835"/>
              <a:ext cx="341760" cy="27699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sv-SE" sz="1200" dirty="0"/>
                <a:t>20</a:t>
              </a:r>
            </a:p>
          </p:txBody>
        </p:sp>
      </p:grpSp>
      <p:sp>
        <p:nvSpPr>
          <p:cNvPr id="40" name="Rektangel 39">
            <a:extLst>
              <a:ext uri="{FF2B5EF4-FFF2-40B4-BE49-F238E27FC236}">
                <a16:creationId xmlns:a16="http://schemas.microsoft.com/office/drawing/2014/main" id="{EBFD5E36-B837-5A43-95F9-A0699B92F593}"/>
              </a:ext>
            </a:extLst>
          </p:cNvPr>
          <p:cNvSpPr/>
          <p:nvPr/>
        </p:nvSpPr>
        <p:spPr>
          <a:xfrm>
            <a:off x="1337539" y="3450675"/>
            <a:ext cx="1898951" cy="2988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Nyare variant:</a:t>
            </a:r>
            <a:endParaRPr lang="sv-SE" baseline="30000" dirty="0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04AC7A36-C489-9D42-94F2-1AB5F44EB5BF}"/>
              </a:ext>
            </a:extLst>
          </p:cNvPr>
          <p:cNvSpPr/>
          <p:nvPr/>
        </p:nvSpPr>
        <p:spPr>
          <a:xfrm>
            <a:off x="5740319" y="3408115"/>
            <a:ext cx="2311246" cy="2988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Äldre variant/mobil:</a:t>
            </a:r>
            <a:endParaRPr lang="sv-SE" baseline="30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ktangel 77">
                <a:extLst>
                  <a:ext uri="{FF2B5EF4-FFF2-40B4-BE49-F238E27FC236}">
                    <a16:creationId xmlns:a16="http://schemas.microsoft.com/office/drawing/2014/main" id="{774854CF-93FC-2541-B3C3-BAE99910787F}"/>
                  </a:ext>
                </a:extLst>
              </p:cNvPr>
              <p:cNvSpPr/>
              <p:nvPr/>
            </p:nvSpPr>
            <p:spPr>
              <a:xfrm>
                <a:off x="5042840" y="1057268"/>
                <a:ext cx="3802077" cy="7596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sv-SE" sz="1400" dirty="0"/>
                  <a:t>Mellan 7 och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sz="1400" i="1"/>
                        </m:ctrlPr>
                      </m:radPr>
                      <m:deg/>
                      <m:e>
                        <m:r>
                          <a:rPr lang="sv-SE" sz="1400" i="1"/>
                          <m:t>11</m:t>
                        </m:r>
                      </m:e>
                    </m:rad>
                  </m:oMath>
                </a14:m>
                <a:r>
                  <a:rPr lang="sv-SE" sz="1400" dirty="0"/>
                  <a:t> finns ett osynligt gångertecken. Beräkna uppgiften direkt på din miniräknare och avrunda efter att du gjort klart alla uträkningar.</a:t>
                </a:r>
              </a:p>
            </p:txBody>
          </p:sp>
        </mc:Choice>
        <mc:Fallback>
          <p:sp>
            <p:nvSpPr>
              <p:cNvPr id="78" name="Rektangel 77">
                <a:extLst>
                  <a:ext uri="{FF2B5EF4-FFF2-40B4-BE49-F238E27FC236}">
                    <a16:creationId xmlns:a16="http://schemas.microsoft.com/office/drawing/2014/main" id="{774854CF-93FC-2541-B3C3-BAE9991078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840" y="1057268"/>
                <a:ext cx="3802077" cy="759632"/>
              </a:xfrm>
              <a:prstGeom prst="rect">
                <a:avLst/>
              </a:prstGeom>
              <a:blipFill>
                <a:blip r:embed="rId12"/>
                <a:stretch>
                  <a:fillRect l="-331" r="-331" b="-645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974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29" grpId="0" animBg="1"/>
      <p:bldP spid="40" grpId="0" animBg="1"/>
      <p:bldP spid="41" grpId="0" animBg="1"/>
      <p:bldP spid="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F4142BB9-E826-3441-889F-F5939638B554}"/>
              </a:ext>
            </a:extLst>
          </p:cNvPr>
          <p:cNvSpPr txBox="1"/>
          <p:nvPr/>
        </p:nvSpPr>
        <p:spPr>
          <a:xfrm>
            <a:off x="589777" y="328567"/>
            <a:ext cx="10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Exempel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F863EBAB-781B-9F40-B28D-F4A26EC9DD1D}"/>
              </a:ext>
            </a:extLst>
          </p:cNvPr>
          <p:cNvGrpSpPr/>
          <p:nvPr/>
        </p:nvGrpSpPr>
        <p:grpSpPr>
          <a:xfrm>
            <a:off x="2214131" y="293373"/>
            <a:ext cx="4569252" cy="442347"/>
            <a:chOff x="2214131" y="293373"/>
            <a:chExt cx="4569252" cy="442347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BC3A78F-0A8C-2E47-A42D-8813EF940D09}"/>
                </a:ext>
              </a:extLst>
            </p:cNvPr>
            <p:cNvSpPr txBox="1"/>
            <p:nvPr/>
          </p:nvSpPr>
          <p:spPr>
            <a:xfrm>
              <a:off x="2546236" y="328567"/>
              <a:ext cx="4237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Beräkna och avrunda till hundradelar. </a:t>
              </a:r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8E5874D0-CC6D-B840-94B9-514CC685F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214131" y="293373"/>
              <a:ext cx="332105" cy="442347"/>
            </a:xfrm>
            <a:prstGeom prst="rect">
              <a:avLst/>
            </a:prstGeom>
          </p:spPr>
        </p:pic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5C7D4D09-B26C-394E-BE97-AD9821E9742F}"/>
              </a:ext>
            </a:extLst>
          </p:cNvPr>
          <p:cNvGrpSpPr/>
          <p:nvPr/>
        </p:nvGrpSpPr>
        <p:grpSpPr>
          <a:xfrm>
            <a:off x="1046926" y="1209668"/>
            <a:ext cx="1223333" cy="755794"/>
            <a:chOff x="1063682" y="2107969"/>
            <a:chExt cx="1223333" cy="755794"/>
          </a:xfrm>
        </p:grpSpPr>
        <p:grpSp>
          <p:nvGrpSpPr>
            <p:cNvPr id="13" name="Grupp 12">
              <a:extLst>
                <a:ext uri="{FF2B5EF4-FFF2-40B4-BE49-F238E27FC236}">
                  <a16:creationId xmlns:a16="http://schemas.microsoft.com/office/drawing/2014/main" id="{0D1AB6C3-0161-394B-8F6D-50A1C0959902}"/>
                </a:ext>
              </a:extLst>
            </p:cNvPr>
            <p:cNvGrpSpPr/>
            <p:nvPr/>
          </p:nvGrpSpPr>
          <p:grpSpPr>
            <a:xfrm>
              <a:off x="1063682" y="2107969"/>
              <a:ext cx="1018420" cy="755794"/>
              <a:chOff x="3665740" y="1795469"/>
              <a:chExt cx="1018420" cy="75579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ruta 13">
                    <a:extLst>
                      <a:ext uri="{FF2B5EF4-FFF2-40B4-BE49-F238E27FC236}">
                        <a16:creationId xmlns:a16="http://schemas.microsoft.com/office/drawing/2014/main" id="{AD478023-0EC6-BE44-A155-245618568BCD}"/>
                      </a:ext>
                    </a:extLst>
                  </p:cNvPr>
                  <p:cNvSpPr txBox="1"/>
                  <p:nvPr/>
                </p:nvSpPr>
                <p:spPr>
                  <a:xfrm>
                    <a:off x="3855162" y="1795469"/>
                    <a:ext cx="634404" cy="39542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/>
                      <a:t> 2</a:t>
                    </a: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v-S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oMath>
                    </a14:m>
                    <a:endParaRPr lang="sv-SE" dirty="0"/>
                  </a:p>
                </p:txBody>
              </p:sp>
            </mc:Choice>
            <mc:Fallback xmlns="">
              <p:sp>
                <p:nvSpPr>
                  <p:cNvPr id="14" name="textruta 13">
                    <a:extLst>
                      <a:ext uri="{FF2B5EF4-FFF2-40B4-BE49-F238E27FC236}">
                        <a16:creationId xmlns:a16="http://schemas.microsoft.com/office/drawing/2014/main" id="{AD478023-0EC6-BE44-A155-245618568BC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55162" y="1795469"/>
                    <a:ext cx="634404" cy="39542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21875"/>
                    </a:stretch>
                  </a:blipFill>
                </p:spPr>
                <p:txBody>
                  <a:bodyPr/>
                  <a:lstStyle/>
                  <a:p>
                    <a:r>
                      <a:rPr lang="sv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ruta 14">
                    <a:extLst>
                      <a:ext uri="{FF2B5EF4-FFF2-40B4-BE49-F238E27FC236}">
                        <a16:creationId xmlns:a16="http://schemas.microsoft.com/office/drawing/2014/main" id="{1B2CDF61-3CEC-8C4E-B1DD-AEB88E8864BB}"/>
                      </a:ext>
                    </a:extLst>
                  </p:cNvPr>
                  <p:cNvSpPr txBox="1"/>
                  <p:nvPr/>
                </p:nvSpPr>
                <p:spPr>
                  <a:xfrm>
                    <a:off x="3665740" y="2153077"/>
                    <a:ext cx="1018420" cy="3981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sv-SE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oMath>
                    </a14:m>
                    <a:r>
                      <a:rPr lang="sv-SE" dirty="0"/>
                      <a:t>  – </a:t>
                    </a: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oMath>
                    </a14:m>
                    <a:endParaRPr lang="sv-SE" dirty="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5" name="textruta 14">
                    <a:extLst>
                      <a:ext uri="{FF2B5EF4-FFF2-40B4-BE49-F238E27FC236}">
                        <a16:creationId xmlns:a16="http://schemas.microsoft.com/office/drawing/2014/main" id="{1B2CDF61-3CEC-8C4E-B1DD-AEB88E8864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5740" y="2153077"/>
                    <a:ext cx="1018420" cy="39818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21875"/>
                    </a:stretch>
                  </a:blipFill>
                </p:spPr>
                <p:txBody>
                  <a:bodyPr/>
                  <a:lstStyle/>
                  <a:p>
                    <a:r>
                      <a:rPr lang="sv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Rak 15">
                <a:extLst>
                  <a:ext uri="{FF2B5EF4-FFF2-40B4-BE49-F238E27FC236}">
                    <a16:creationId xmlns:a16="http://schemas.microsoft.com/office/drawing/2014/main" id="{5C4CFF69-A314-D541-9F6A-7B5426B9C9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92683" y="2183662"/>
                <a:ext cx="812800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9930F50B-CE08-6842-8ACF-23E8ED04B1BF}"/>
                </a:ext>
              </a:extLst>
            </p:cNvPr>
            <p:cNvSpPr/>
            <p:nvPr/>
          </p:nvSpPr>
          <p:spPr>
            <a:xfrm>
              <a:off x="1986933" y="2305683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17" name="textruta 16">
            <a:extLst>
              <a:ext uri="{FF2B5EF4-FFF2-40B4-BE49-F238E27FC236}">
                <a16:creationId xmlns:a16="http://schemas.microsoft.com/office/drawing/2014/main" id="{334AFD01-B0FE-544A-A06B-94FE1721C96D}"/>
              </a:ext>
            </a:extLst>
          </p:cNvPr>
          <p:cNvSpPr txBox="1"/>
          <p:nvPr/>
        </p:nvSpPr>
        <p:spPr>
          <a:xfrm>
            <a:off x="2202812" y="1393518"/>
            <a:ext cx="133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4,214… ≈  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3E169F11-BE88-3E41-BE06-8A6DBA76FDC8}"/>
              </a:ext>
            </a:extLst>
          </p:cNvPr>
          <p:cNvSpPr txBox="1"/>
          <p:nvPr/>
        </p:nvSpPr>
        <p:spPr>
          <a:xfrm>
            <a:off x="3151792" y="1401533"/>
            <a:ext cx="133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4,21  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DEB951BA-B12E-6D43-AD76-94016C1FFDEB}"/>
              </a:ext>
            </a:extLst>
          </p:cNvPr>
          <p:cNvSpPr/>
          <p:nvPr/>
        </p:nvSpPr>
        <p:spPr>
          <a:xfrm>
            <a:off x="2968371" y="2935902"/>
            <a:ext cx="3144778" cy="2988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Slå så här på miniräknaren:</a:t>
            </a:r>
            <a:endParaRPr lang="sv-SE" baseline="30000" dirty="0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EBFD5E36-B837-5A43-95F9-A0699B92F593}"/>
              </a:ext>
            </a:extLst>
          </p:cNvPr>
          <p:cNvSpPr/>
          <p:nvPr/>
        </p:nvSpPr>
        <p:spPr>
          <a:xfrm>
            <a:off x="1337539" y="3450675"/>
            <a:ext cx="1898951" cy="2988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Nyare variant:</a:t>
            </a:r>
            <a:endParaRPr lang="sv-SE" baseline="30000" dirty="0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04AC7A36-C489-9D42-94F2-1AB5F44EB5BF}"/>
              </a:ext>
            </a:extLst>
          </p:cNvPr>
          <p:cNvSpPr/>
          <p:nvPr/>
        </p:nvSpPr>
        <p:spPr>
          <a:xfrm>
            <a:off x="5740319" y="3408115"/>
            <a:ext cx="2311246" cy="2988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Äldre variant/mobil:</a:t>
            </a:r>
            <a:endParaRPr lang="sv-SE" baseline="30000" dirty="0"/>
          </a:p>
        </p:txBody>
      </p:sp>
      <p:grpSp>
        <p:nvGrpSpPr>
          <p:cNvPr id="42" name="Grupp 41">
            <a:extLst>
              <a:ext uri="{FF2B5EF4-FFF2-40B4-BE49-F238E27FC236}">
                <a16:creationId xmlns:a16="http://schemas.microsoft.com/office/drawing/2014/main" id="{80A2E800-55C1-0F45-B078-25D2CD3C0E85}"/>
              </a:ext>
            </a:extLst>
          </p:cNvPr>
          <p:cNvGrpSpPr/>
          <p:nvPr/>
        </p:nvGrpSpPr>
        <p:grpSpPr>
          <a:xfrm>
            <a:off x="299084" y="4149967"/>
            <a:ext cx="3835088" cy="912649"/>
            <a:chOff x="1898946" y="3315120"/>
            <a:chExt cx="5401844" cy="953567"/>
          </a:xfrm>
        </p:grpSpPr>
        <p:grpSp>
          <p:nvGrpSpPr>
            <p:cNvPr id="43" name="Grupp 42">
              <a:extLst>
                <a:ext uri="{FF2B5EF4-FFF2-40B4-BE49-F238E27FC236}">
                  <a16:creationId xmlns:a16="http://schemas.microsoft.com/office/drawing/2014/main" id="{BCC3C635-CE66-5A48-99EC-4A2AF7D848AD}"/>
                </a:ext>
              </a:extLst>
            </p:cNvPr>
            <p:cNvGrpSpPr/>
            <p:nvPr/>
          </p:nvGrpSpPr>
          <p:grpSpPr>
            <a:xfrm>
              <a:off x="1898946" y="3315120"/>
              <a:ext cx="5401844" cy="953567"/>
              <a:chOff x="1870237" y="3365359"/>
              <a:chExt cx="5401844" cy="953567"/>
            </a:xfrm>
          </p:grpSpPr>
          <p:grpSp>
            <p:nvGrpSpPr>
              <p:cNvPr id="45" name="Grupp 44">
                <a:extLst>
                  <a:ext uri="{FF2B5EF4-FFF2-40B4-BE49-F238E27FC236}">
                    <a16:creationId xmlns:a16="http://schemas.microsoft.com/office/drawing/2014/main" id="{C5A3F4E1-4CD5-F741-BEEE-7C2DE763BF3D}"/>
                  </a:ext>
                </a:extLst>
              </p:cNvPr>
              <p:cNvGrpSpPr/>
              <p:nvPr/>
            </p:nvGrpSpPr>
            <p:grpSpPr>
              <a:xfrm>
                <a:off x="1870237" y="3365359"/>
                <a:ext cx="5401844" cy="953567"/>
                <a:chOff x="4590414" y="1396363"/>
                <a:chExt cx="5401844" cy="953567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D12D879A-3F87-C34E-BC4E-E4C9152EAFC0}"/>
                    </a:ext>
                  </a:extLst>
                </p:cNvPr>
                <p:cNvSpPr/>
                <p:nvPr/>
              </p:nvSpPr>
              <p:spPr>
                <a:xfrm>
                  <a:off x="4590414" y="1396363"/>
                  <a:ext cx="5401844" cy="953567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 sz="1200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sv-SE" sz="1200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sv-SE" sz="1200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sv-SE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textruta 51">
                  <a:extLst>
                    <a:ext uri="{FF2B5EF4-FFF2-40B4-BE49-F238E27FC236}">
                      <a16:creationId xmlns:a16="http://schemas.microsoft.com/office/drawing/2014/main" id="{C7F8C652-46DD-B749-BA0C-2168C52B86AF}"/>
                    </a:ext>
                  </a:extLst>
                </p:cNvPr>
                <p:cNvSpPr txBox="1"/>
                <p:nvPr/>
              </p:nvSpPr>
              <p:spPr>
                <a:xfrm>
                  <a:off x="5152970" y="1703392"/>
                  <a:ext cx="318516" cy="312138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sv-SE" sz="1200" dirty="0"/>
                    <a:t>x</a:t>
                  </a:r>
                </a:p>
              </p:txBody>
            </p:sp>
            <p:sp>
              <p:nvSpPr>
                <p:cNvPr id="53" name="textruta 52">
                  <a:extLst>
                    <a:ext uri="{FF2B5EF4-FFF2-40B4-BE49-F238E27FC236}">
                      <a16:creationId xmlns:a16="http://schemas.microsoft.com/office/drawing/2014/main" id="{95E708E3-FA3B-604E-A5A6-8463B41CF371}"/>
                    </a:ext>
                  </a:extLst>
                </p:cNvPr>
                <p:cNvSpPr txBox="1"/>
                <p:nvPr/>
              </p:nvSpPr>
              <p:spPr>
                <a:xfrm>
                  <a:off x="7940473" y="1697125"/>
                  <a:ext cx="318516" cy="312138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sv-SE" sz="1200" dirty="0">
                      <a:solidFill>
                        <a:schemeClr val="bg1"/>
                      </a:solidFill>
                    </a:rPr>
                    <a:t>–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textruta 53">
                      <a:extLst>
                        <a:ext uri="{FF2B5EF4-FFF2-40B4-BE49-F238E27FC236}">
                          <a16:creationId xmlns:a16="http://schemas.microsoft.com/office/drawing/2014/main" id="{2BC60A3D-46D2-EB4D-8200-713628652FD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20230" y="1687996"/>
                      <a:ext cx="318516" cy="341040"/>
                    </a:xfrm>
                    <a:prstGeom prst="rect">
                      <a:avLst/>
                    </a:prstGeom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ad>
                              <m:radPr>
                                <m:degHide m:val="on"/>
                                <m:ctrlPr>
                                  <a:rPr lang="sv-SE" sz="12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sv-SE" sz="1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rad>
                          </m:oMath>
                        </m:oMathPara>
                      </a14:m>
                      <a:endParaRPr lang="sv-SE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textruta 53">
                      <a:extLst>
                        <a:ext uri="{FF2B5EF4-FFF2-40B4-BE49-F238E27FC236}">
                          <a16:creationId xmlns:a16="http://schemas.microsoft.com/office/drawing/2014/main" id="{2BC60A3D-46D2-EB4D-8200-713628652FD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20230" y="1687996"/>
                      <a:ext cx="318516" cy="341040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v-S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27C2FF48-7126-6448-A1D6-41EBEC97F0B9}"/>
                    </a:ext>
                  </a:extLst>
                </p:cNvPr>
                <p:cNvSpPr/>
                <p:nvPr/>
              </p:nvSpPr>
              <p:spPr>
                <a:xfrm>
                  <a:off x="4702609" y="1711778"/>
                  <a:ext cx="389346" cy="312138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 algn="ctr"/>
                  <a:r>
                    <a:rPr lang="sv-SE" sz="1200" dirty="0"/>
                    <a:t>2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textruta 55">
                      <a:extLst>
                        <a:ext uri="{FF2B5EF4-FFF2-40B4-BE49-F238E27FC236}">
                          <a16:creationId xmlns:a16="http://schemas.microsoft.com/office/drawing/2014/main" id="{45F7F0D1-6D4B-E848-A8C4-B28DD0A369D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528235" y="1701775"/>
                      <a:ext cx="387274" cy="312138"/>
                    </a:xfrm>
                    <a:prstGeom prst="rect">
                      <a:avLst/>
                    </a:prstGeom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sv-SE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</m:oMath>
                        </m:oMathPara>
                      </a14:m>
                      <a:endParaRPr lang="sv-SE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textruta 55">
                      <a:extLst>
                        <a:ext uri="{FF2B5EF4-FFF2-40B4-BE49-F238E27FC236}">
                          <a16:creationId xmlns:a16="http://schemas.microsoft.com/office/drawing/2014/main" id="{45F7F0D1-6D4B-E848-A8C4-B28DD0A369D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528235" y="1701775"/>
                      <a:ext cx="387274" cy="312138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v-S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745D42A-06C3-D74E-AB56-E470017F70ED}"/>
                    </a:ext>
                  </a:extLst>
                </p:cNvPr>
                <p:cNvSpPr/>
                <p:nvPr/>
              </p:nvSpPr>
              <p:spPr>
                <a:xfrm>
                  <a:off x="5887273" y="1699769"/>
                  <a:ext cx="389346" cy="312138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 algn="ctr"/>
                  <a:r>
                    <a:rPr lang="sv-SE" sz="1200" dirty="0"/>
                    <a:t>3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textruta 57">
                      <a:extLst>
                        <a:ext uri="{FF2B5EF4-FFF2-40B4-BE49-F238E27FC236}">
                          <a16:creationId xmlns:a16="http://schemas.microsoft.com/office/drawing/2014/main" id="{DFB29DC6-32A2-D740-9F70-852AB5010C9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98615" y="1688443"/>
                      <a:ext cx="318516" cy="341040"/>
                    </a:xfrm>
                    <a:prstGeom prst="rect">
                      <a:avLst/>
                    </a:prstGeom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ad>
                              <m:radPr>
                                <m:degHide m:val="on"/>
                                <m:ctrlPr>
                                  <a:rPr lang="sv-SE" sz="12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sv-SE" sz="1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rad>
                          </m:oMath>
                        </m:oMathPara>
                      </a14:m>
                      <a:endParaRPr lang="sv-SE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textruta 57">
                      <a:extLst>
                        <a:ext uri="{FF2B5EF4-FFF2-40B4-BE49-F238E27FC236}">
                          <a16:creationId xmlns:a16="http://schemas.microsoft.com/office/drawing/2014/main" id="{DFB29DC6-32A2-D740-9F70-852AB5010C9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98615" y="1688443"/>
                      <a:ext cx="318516" cy="34104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v-S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765D8307-B031-7649-8789-280EF7C7649E}"/>
                    </a:ext>
                  </a:extLst>
                </p:cNvPr>
                <p:cNvSpPr/>
                <p:nvPr/>
              </p:nvSpPr>
              <p:spPr>
                <a:xfrm>
                  <a:off x="7504150" y="1701042"/>
                  <a:ext cx="389346" cy="312138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 algn="ctr"/>
                  <a:r>
                    <a:rPr lang="sv-SE" sz="1200" dirty="0"/>
                    <a:t>5</a:t>
                  </a:r>
                </a:p>
              </p:txBody>
            </p:sp>
          </p:grpSp>
          <p:grpSp>
            <p:nvGrpSpPr>
              <p:cNvPr id="46" name="Grupp 45">
                <a:extLst>
                  <a:ext uri="{FF2B5EF4-FFF2-40B4-BE49-F238E27FC236}">
                    <a16:creationId xmlns:a16="http://schemas.microsoft.com/office/drawing/2014/main" id="{3CF22424-6A31-2347-AF92-4629EF968B25}"/>
                  </a:ext>
                </a:extLst>
              </p:cNvPr>
              <p:cNvGrpSpPr/>
              <p:nvPr/>
            </p:nvGrpSpPr>
            <p:grpSpPr>
              <a:xfrm>
                <a:off x="3613936" y="3654315"/>
                <a:ext cx="2754505" cy="341039"/>
                <a:chOff x="3613936" y="3654315"/>
                <a:chExt cx="2754505" cy="341039"/>
              </a:xfrm>
            </p:grpSpPr>
            <p:sp>
              <p:nvSpPr>
                <p:cNvPr id="47" name="textruta 46">
                  <a:extLst>
                    <a:ext uri="{FF2B5EF4-FFF2-40B4-BE49-F238E27FC236}">
                      <a16:creationId xmlns:a16="http://schemas.microsoft.com/office/drawing/2014/main" id="{9BCE115A-7EA0-6840-8837-B1D8C2E20774}"/>
                    </a:ext>
                  </a:extLst>
                </p:cNvPr>
                <p:cNvSpPr txBox="1"/>
                <p:nvPr/>
              </p:nvSpPr>
              <p:spPr>
                <a:xfrm>
                  <a:off x="3613936" y="3668765"/>
                  <a:ext cx="318515" cy="312138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sv-SE" sz="1200" dirty="0"/>
                    <a:t>÷</a:t>
                  </a:r>
                </a:p>
              </p:txBody>
            </p:sp>
            <p:sp>
              <p:nvSpPr>
                <p:cNvPr id="48" name="textruta 47">
                  <a:extLst>
                    <a:ext uri="{FF2B5EF4-FFF2-40B4-BE49-F238E27FC236}">
                      <a16:creationId xmlns:a16="http://schemas.microsoft.com/office/drawing/2014/main" id="{6132F464-D2BC-C94E-B317-E05CA20BB182}"/>
                    </a:ext>
                  </a:extLst>
                </p:cNvPr>
                <p:cNvSpPr txBox="1"/>
                <p:nvPr/>
              </p:nvSpPr>
              <p:spPr>
                <a:xfrm>
                  <a:off x="3988934" y="3665126"/>
                  <a:ext cx="318515" cy="312138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sv-SE" sz="1200" dirty="0">
                      <a:solidFill>
                        <a:schemeClr val="bg1"/>
                      </a:solidFill>
                    </a:rPr>
                    <a:t>(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textruta 48">
                      <a:extLst>
                        <a:ext uri="{FF2B5EF4-FFF2-40B4-BE49-F238E27FC236}">
                          <a16:creationId xmlns:a16="http://schemas.microsoft.com/office/drawing/2014/main" id="{CDDC8EF5-D35B-FC48-A5EE-A878E45E4E5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96877" y="3654315"/>
                      <a:ext cx="318515" cy="341039"/>
                    </a:xfrm>
                    <a:prstGeom prst="rect">
                      <a:avLst/>
                    </a:prstGeom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ad>
                              <m:radPr>
                                <m:degHide m:val="on"/>
                                <m:ctrlPr>
                                  <a:rPr lang="sv-SE" sz="12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sv-SE" sz="1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rad>
                          </m:oMath>
                        </m:oMathPara>
                      </a14:m>
                      <a:endParaRPr lang="sv-SE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textruta 48">
                      <a:extLst>
                        <a:ext uri="{FF2B5EF4-FFF2-40B4-BE49-F238E27FC236}">
                          <a16:creationId xmlns:a16="http://schemas.microsoft.com/office/drawing/2014/main" id="{CDDC8EF5-D35B-FC48-A5EE-A878E45E4E5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96877" y="3654315"/>
                      <a:ext cx="318515" cy="341039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v-S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64223031-3438-E54D-9E0A-27E504063910}"/>
                    </a:ext>
                  </a:extLst>
                </p:cNvPr>
                <p:cNvSpPr/>
                <p:nvPr/>
              </p:nvSpPr>
              <p:spPr>
                <a:xfrm>
                  <a:off x="5979095" y="3666121"/>
                  <a:ext cx="389346" cy="312138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 algn="ctr"/>
                  <a:r>
                    <a:rPr lang="sv-SE" sz="1200" dirty="0"/>
                    <a:t>2</a:t>
                  </a:r>
                </a:p>
              </p:txBody>
            </p:sp>
          </p:grpSp>
        </p:grpSp>
        <p:sp>
          <p:nvSpPr>
            <p:cNvPr id="44" name="textruta 43">
              <a:extLst>
                <a:ext uri="{FF2B5EF4-FFF2-40B4-BE49-F238E27FC236}">
                  <a16:creationId xmlns:a16="http://schemas.microsoft.com/office/drawing/2014/main" id="{5E9B28FC-6343-2E4F-A026-4F5845E4917D}"/>
                </a:ext>
              </a:extLst>
            </p:cNvPr>
            <p:cNvSpPr txBox="1"/>
            <p:nvPr/>
          </p:nvSpPr>
          <p:spPr>
            <a:xfrm>
              <a:off x="6442193" y="3615883"/>
              <a:ext cx="318516" cy="312138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sv-SE" sz="1200" dirty="0">
                  <a:solidFill>
                    <a:schemeClr val="bg1"/>
                  </a:solidFill>
                </a:rPr>
                <a:t>)</a:t>
              </a:r>
            </a:p>
          </p:txBody>
        </p:sp>
      </p:grpSp>
      <p:grpSp>
        <p:nvGrpSpPr>
          <p:cNvPr id="60" name="Grupp 59">
            <a:extLst>
              <a:ext uri="{FF2B5EF4-FFF2-40B4-BE49-F238E27FC236}">
                <a16:creationId xmlns:a16="http://schemas.microsoft.com/office/drawing/2014/main" id="{4B2B1A23-9B92-D04F-810B-B072D67481ED}"/>
              </a:ext>
            </a:extLst>
          </p:cNvPr>
          <p:cNvGrpSpPr/>
          <p:nvPr/>
        </p:nvGrpSpPr>
        <p:grpSpPr>
          <a:xfrm>
            <a:off x="4978273" y="4149967"/>
            <a:ext cx="3835088" cy="912649"/>
            <a:chOff x="1840879" y="3330054"/>
            <a:chExt cx="5334442" cy="953567"/>
          </a:xfrm>
        </p:grpSpPr>
        <p:grpSp>
          <p:nvGrpSpPr>
            <p:cNvPr id="61" name="Grupp 60">
              <a:extLst>
                <a:ext uri="{FF2B5EF4-FFF2-40B4-BE49-F238E27FC236}">
                  <a16:creationId xmlns:a16="http://schemas.microsoft.com/office/drawing/2014/main" id="{AA17E71D-F24A-2443-BCD7-8E2A05C1D20A}"/>
                </a:ext>
              </a:extLst>
            </p:cNvPr>
            <p:cNvGrpSpPr/>
            <p:nvPr/>
          </p:nvGrpSpPr>
          <p:grpSpPr>
            <a:xfrm>
              <a:off x="1840879" y="3330054"/>
              <a:ext cx="5334442" cy="953567"/>
              <a:chOff x="1812170" y="3380293"/>
              <a:chExt cx="5334442" cy="953567"/>
            </a:xfrm>
          </p:grpSpPr>
          <p:grpSp>
            <p:nvGrpSpPr>
              <p:cNvPr id="63" name="Grupp 62">
                <a:extLst>
                  <a:ext uri="{FF2B5EF4-FFF2-40B4-BE49-F238E27FC236}">
                    <a16:creationId xmlns:a16="http://schemas.microsoft.com/office/drawing/2014/main" id="{3949BF42-69FB-434C-8F2D-C3958A50C101}"/>
                  </a:ext>
                </a:extLst>
              </p:cNvPr>
              <p:cNvGrpSpPr/>
              <p:nvPr/>
            </p:nvGrpSpPr>
            <p:grpSpPr>
              <a:xfrm>
                <a:off x="1812170" y="3380293"/>
                <a:ext cx="5334442" cy="953567"/>
                <a:chOff x="4532347" y="1411297"/>
                <a:chExt cx="5334442" cy="953567"/>
              </a:xfrm>
            </p:grpSpPr>
            <p:sp>
              <p:nvSpPr>
                <p:cNvPr id="69" name="Rektangel 68">
                  <a:extLst>
                    <a:ext uri="{FF2B5EF4-FFF2-40B4-BE49-F238E27FC236}">
                      <a16:creationId xmlns:a16="http://schemas.microsoft.com/office/drawing/2014/main" id="{287F9A29-B4B4-144B-B367-F498FCD8C429}"/>
                    </a:ext>
                  </a:extLst>
                </p:cNvPr>
                <p:cNvSpPr/>
                <p:nvPr/>
              </p:nvSpPr>
              <p:spPr>
                <a:xfrm>
                  <a:off x="4532347" y="1411297"/>
                  <a:ext cx="5334442" cy="953567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 sz="1200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sv-SE" sz="1200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sv-SE" sz="1200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sv-SE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textruta 69">
                  <a:extLst>
                    <a:ext uri="{FF2B5EF4-FFF2-40B4-BE49-F238E27FC236}">
                      <a16:creationId xmlns:a16="http://schemas.microsoft.com/office/drawing/2014/main" id="{CA97D91E-4E89-DD41-86F4-91F91137FFD6}"/>
                    </a:ext>
                  </a:extLst>
                </p:cNvPr>
                <p:cNvSpPr txBox="1"/>
                <p:nvPr/>
              </p:nvSpPr>
              <p:spPr>
                <a:xfrm>
                  <a:off x="5087769" y="1706535"/>
                  <a:ext cx="318517" cy="328661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sv-SE" sz="1200" dirty="0"/>
                    <a:t>x</a:t>
                  </a:r>
                </a:p>
              </p:txBody>
            </p:sp>
            <p:sp>
              <p:nvSpPr>
                <p:cNvPr id="71" name="textruta 70">
                  <a:extLst>
                    <a:ext uri="{FF2B5EF4-FFF2-40B4-BE49-F238E27FC236}">
                      <a16:creationId xmlns:a16="http://schemas.microsoft.com/office/drawing/2014/main" id="{40BE8ADF-143A-FE40-91E1-5F3F73B30EB0}"/>
                    </a:ext>
                  </a:extLst>
                </p:cNvPr>
                <p:cNvSpPr txBox="1"/>
                <p:nvPr/>
              </p:nvSpPr>
              <p:spPr>
                <a:xfrm>
                  <a:off x="7835820" y="1699705"/>
                  <a:ext cx="318517" cy="328661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sv-SE" sz="1200" dirty="0">
                      <a:solidFill>
                        <a:schemeClr val="bg1"/>
                      </a:solidFill>
                    </a:rPr>
                    <a:t>–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2" name="textruta 71">
                      <a:extLst>
                        <a:ext uri="{FF2B5EF4-FFF2-40B4-BE49-F238E27FC236}">
                          <a16:creationId xmlns:a16="http://schemas.microsoft.com/office/drawing/2014/main" id="{8A05CC74-14C2-FA40-A2F2-1313B9C5DDB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84004" y="1676029"/>
                      <a:ext cx="318517" cy="359093"/>
                    </a:xfrm>
                    <a:prstGeom prst="rect">
                      <a:avLst/>
                    </a:prstGeom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ad>
                              <m:radPr>
                                <m:degHide m:val="on"/>
                                <m:ctrlPr>
                                  <a:rPr lang="sv-SE" sz="12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sv-SE" sz="1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rad>
                          </m:oMath>
                        </m:oMathPara>
                      </a14:m>
                      <a:endParaRPr lang="sv-SE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2" name="textruta 71">
                      <a:extLst>
                        <a:ext uri="{FF2B5EF4-FFF2-40B4-BE49-F238E27FC236}">
                          <a16:creationId xmlns:a16="http://schemas.microsoft.com/office/drawing/2014/main" id="{8A05CC74-14C2-FA40-A2F2-1313B9C5DDB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84004" y="1676029"/>
                      <a:ext cx="318517" cy="359093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v-S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3" name="Rektangel 72">
                  <a:extLst>
                    <a:ext uri="{FF2B5EF4-FFF2-40B4-BE49-F238E27FC236}">
                      <a16:creationId xmlns:a16="http://schemas.microsoft.com/office/drawing/2014/main" id="{17668CE0-FF13-6C49-ABE7-7C7286DE93C5}"/>
                    </a:ext>
                  </a:extLst>
                </p:cNvPr>
                <p:cNvSpPr/>
                <p:nvPr/>
              </p:nvSpPr>
              <p:spPr>
                <a:xfrm>
                  <a:off x="4636559" y="1706535"/>
                  <a:ext cx="387062" cy="328661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 algn="ctr"/>
                  <a:r>
                    <a:rPr lang="sv-SE" sz="1200" dirty="0"/>
                    <a:t>2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ruta 73">
                      <a:extLst>
                        <a:ext uri="{FF2B5EF4-FFF2-40B4-BE49-F238E27FC236}">
                          <a16:creationId xmlns:a16="http://schemas.microsoft.com/office/drawing/2014/main" id="{F3034022-6DDB-6E4C-AAEA-3CBB32F0659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409243" y="1699705"/>
                      <a:ext cx="387274" cy="328661"/>
                    </a:xfrm>
                    <a:prstGeom prst="rect">
                      <a:avLst/>
                    </a:prstGeom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sv-SE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</m:oMath>
                        </m:oMathPara>
                      </a14:m>
                      <a:endParaRPr lang="sv-SE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4" name="textruta 73">
                      <a:extLst>
                        <a:ext uri="{FF2B5EF4-FFF2-40B4-BE49-F238E27FC236}">
                          <a16:creationId xmlns:a16="http://schemas.microsoft.com/office/drawing/2014/main" id="{F3034022-6DDB-6E4C-AAEA-3CBB32F0659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409243" y="1699705"/>
                      <a:ext cx="387274" cy="328661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v-S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5" name="Rektangel 74">
                  <a:extLst>
                    <a:ext uri="{FF2B5EF4-FFF2-40B4-BE49-F238E27FC236}">
                      <a16:creationId xmlns:a16="http://schemas.microsoft.com/office/drawing/2014/main" id="{2B9C306B-AF2F-444E-924C-D0BB052A7ECF}"/>
                    </a:ext>
                  </a:extLst>
                </p:cNvPr>
                <p:cNvSpPr/>
                <p:nvPr/>
              </p:nvSpPr>
              <p:spPr>
                <a:xfrm>
                  <a:off x="5454624" y="1706461"/>
                  <a:ext cx="387062" cy="328661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 algn="ctr"/>
                  <a:r>
                    <a:rPr lang="sv-SE" sz="1200" dirty="0"/>
                    <a:t>3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6" name="textruta 75">
                      <a:extLst>
                        <a:ext uri="{FF2B5EF4-FFF2-40B4-BE49-F238E27FC236}">
                          <a16:creationId xmlns:a16="http://schemas.microsoft.com/office/drawing/2014/main" id="{C55D460A-311C-EF4F-B908-EDD456EA756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70503" y="1676029"/>
                      <a:ext cx="318517" cy="359093"/>
                    </a:xfrm>
                    <a:prstGeom prst="rect">
                      <a:avLst/>
                    </a:prstGeom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ad>
                              <m:radPr>
                                <m:degHide m:val="on"/>
                                <m:ctrlPr>
                                  <a:rPr lang="sv-SE" sz="12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sv-SE" sz="1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rad>
                          </m:oMath>
                        </m:oMathPara>
                      </a14:m>
                      <a:endParaRPr lang="sv-SE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6" name="textruta 75">
                      <a:extLst>
                        <a:ext uri="{FF2B5EF4-FFF2-40B4-BE49-F238E27FC236}">
                          <a16:creationId xmlns:a16="http://schemas.microsoft.com/office/drawing/2014/main" id="{C55D460A-311C-EF4F-B908-EDD456EA756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70503" y="1676029"/>
                      <a:ext cx="318517" cy="359093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v-S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7" name="Rektangel 76">
                  <a:extLst>
                    <a:ext uri="{FF2B5EF4-FFF2-40B4-BE49-F238E27FC236}">
                      <a16:creationId xmlns:a16="http://schemas.microsoft.com/office/drawing/2014/main" id="{D7223355-CA3B-E848-B939-0CF7EF1BC038}"/>
                    </a:ext>
                  </a:extLst>
                </p:cNvPr>
                <p:cNvSpPr/>
                <p:nvPr/>
              </p:nvSpPr>
              <p:spPr>
                <a:xfrm>
                  <a:off x="7007031" y="1706461"/>
                  <a:ext cx="387062" cy="328661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 algn="ctr"/>
                  <a:r>
                    <a:rPr lang="sv-SE" sz="1200" dirty="0"/>
                    <a:t>5</a:t>
                  </a:r>
                </a:p>
              </p:txBody>
            </p:sp>
          </p:grpSp>
          <p:grpSp>
            <p:nvGrpSpPr>
              <p:cNvPr id="64" name="Grupp 63">
                <a:extLst>
                  <a:ext uri="{FF2B5EF4-FFF2-40B4-BE49-F238E27FC236}">
                    <a16:creationId xmlns:a16="http://schemas.microsoft.com/office/drawing/2014/main" id="{4A8C090E-2B8B-2149-8875-317907B3652A}"/>
                  </a:ext>
                </a:extLst>
              </p:cNvPr>
              <p:cNvGrpSpPr/>
              <p:nvPr/>
            </p:nvGrpSpPr>
            <p:grpSpPr>
              <a:xfrm>
                <a:off x="3534111" y="3638269"/>
                <a:ext cx="2721509" cy="359093"/>
                <a:chOff x="3534111" y="3638269"/>
                <a:chExt cx="2721509" cy="359093"/>
              </a:xfrm>
            </p:grpSpPr>
            <p:sp>
              <p:nvSpPr>
                <p:cNvPr id="65" name="textruta 64">
                  <a:extLst>
                    <a:ext uri="{FF2B5EF4-FFF2-40B4-BE49-F238E27FC236}">
                      <a16:creationId xmlns:a16="http://schemas.microsoft.com/office/drawing/2014/main" id="{6DF62E3D-DCA2-B243-A634-3BFFF79816E4}"/>
                    </a:ext>
                  </a:extLst>
                </p:cNvPr>
                <p:cNvSpPr txBox="1"/>
                <p:nvPr/>
              </p:nvSpPr>
              <p:spPr>
                <a:xfrm>
                  <a:off x="3534111" y="3660241"/>
                  <a:ext cx="318515" cy="328661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sv-SE" sz="1200" dirty="0"/>
                    <a:t>÷</a:t>
                  </a:r>
                </a:p>
              </p:txBody>
            </p:sp>
            <p:sp>
              <p:nvSpPr>
                <p:cNvPr id="66" name="textruta 65">
                  <a:extLst>
                    <a:ext uri="{FF2B5EF4-FFF2-40B4-BE49-F238E27FC236}">
                      <a16:creationId xmlns:a16="http://schemas.microsoft.com/office/drawing/2014/main" id="{C128796A-074A-0742-8077-EA3C1CA3C55B}"/>
                    </a:ext>
                  </a:extLst>
                </p:cNvPr>
                <p:cNvSpPr txBox="1"/>
                <p:nvPr/>
              </p:nvSpPr>
              <p:spPr>
                <a:xfrm>
                  <a:off x="3903762" y="3668701"/>
                  <a:ext cx="318515" cy="328661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sv-SE" sz="1200" dirty="0">
                      <a:solidFill>
                        <a:schemeClr val="bg1"/>
                      </a:solidFill>
                    </a:rPr>
                    <a:t>(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textruta 66">
                      <a:extLst>
                        <a:ext uri="{FF2B5EF4-FFF2-40B4-BE49-F238E27FC236}">
                          <a16:creationId xmlns:a16="http://schemas.microsoft.com/office/drawing/2014/main" id="{C3C3CE6C-871E-3841-9BC2-3D57FC0EE06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37105" y="3638269"/>
                      <a:ext cx="318515" cy="359093"/>
                    </a:xfrm>
                    <a:prstGeom prst="rect">
                      <a:avLst/>
                    </a:prstGeom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ad>
                              <m:radPr>
                                <m:degHide m:val="on"/>
                                <m:ctrlPr>
                                  <a:rPr lang="sv-SE" sz="12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sv-SE" sz="1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rad>
                          </m:oMath>
                        </m:oMathPara>
                      </a14:m>
                      <a:endParaRPr lang="sv-SE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7" name="textruta 66">
                      <a:extLst>
                        <a:ext uri="{FF2B5EF4-FFF2-40B4-BE49-F238E27FC236}">
                          <a16:creationId xmlns:a16="http://schemas.microsoft.com/office/drawing/2014/main" id="{C3C3CE6C-871E-3841-9BC2-3D57FC0EE06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37105" y="3638269"/>
                      <a:ext cx="318515" cy="359093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v-S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8" name="Rektangel 67">
                  <a:extLst>
                    <a:ext uri="{FF2B5EF4-FFF2-40B4-BE49-F238E27FC236}">
                      <a16:creationId xmlns:a16="http://schemas.microsoft.com/office/drawing/2014/main" id="{E315A023-C8D5-9448-8F3F-D73FD929344F}"/>
                    </a:ext>
                  </a:extLst>
                </p:cNvPr>
                <p:cNvSpPr/>
                <p:nvPr/>
              </p:nvSpPr>
              <p:spPr>
                <a:xfrm>
                  <a:off x="5493267" y="3661416"/>
                  <a:ext cx="387062" cy="328662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 algn="ctr"/>
                  <a:r>
                    <a:rPr lang="sv-SE" sz="1200" dirty="0"/>
                    <a:t>2</a:t>
                  </a:r>
                </a:p>
              </p:txBody>
            </p:sp>
          </p:grpSp>
        </p:grpSp>
        <p:sp>
          <p:nvSpPr>
            <p:cNvPr id="62" name="textruta 61">
              <a:extLst>
                <a:ext uri="{FF2B5EF4-FFF2-40B4-BE49-F238E27FC236}">
                  <a16:creationId xmlns:a16="http://schemas.microsoft.com/office/drawing/2014/main" id="{9BF4AE6D-F793-2F48-BFFF-6FE61DB296C2}"/>
                </a:ext>
              </a:extLst>
            </p:cNvPr>
            <p:cNvSpPr txBox="1"/>
            <p:nvPr/>
          </p:nvSpPr>
          <p:spPr>
            <a:xfrm>
              <a:off x="6329865" y="3618462"/>
              <a:ext cx="318517" cy="328661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sv-SE" sz="1200" dirty="0">
                  <a:solidFill>
                    <a:schemeClr val="bg1"/>
                  </a:solidFill>
                </a:rPr>
                <a:t>)</a:t>
              </a:r>
            </a:p>
          </p:txBody>
        </p:sp>
      </p:grpSp>
      <p:grpSp>
        <p:nvGrpSpPr>
          <p:cNvPr id="90" name="Grupp 89">
            <a:extLst>
              <a:ext uri="{FF2B5EF4-FFF2-40B4-BE49-F238E27FC236}">
                <a16:creationId xmlns:a16="http://schemas.microsoft.com/office/drawing/2014/main" id="{65E803E4-7F35-FF49-BE2E-07F44634287B}"/>
              </a:ext>
            </a:extLst>
          </p:cNvPr>
          <p:cNvGrpSpPr/>
          <p:nvPr/>
        </p:nvGrpSpPr>
        <p:grpSpPr>
          <a:xfrm>
            <a:off x="4727499" y="909531"/>
            <a:ext cx="4111767" cy="1376659"/>
            <a:chOff x="4885550" y="1209668"/>
            <a:chExt cx="4111767" cy="137665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9" name="Rektangel 78">
                  <a:extLst>
                    <a:ext uri="{FF2B5EF4-FFF2-40B4-BE49-F238E27FC236}">
                      <a16:creationId xmlns:a16="http://schemas.microsoft.com/office/drawing/2014/main" id="{BD487B27-0CAD-D847-BBED-D14563250E0C}"/>
                    </a:ext>
                  </a:extLst>
                </p:cNvPr>
                <p:cNvSpPr/>
                <p:nvPr/>
              </p:nvSpPr>
              <p:spPr>
                <a:xfrm>
                  <a:off x="4885550" y="1209668"/>
                  <a:ext cx="4111767" cy="1376659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r>
                    <a:rPr lang="sv-SE" sz="1400" dirty="0"/>
                    <a:t>Bråkstrecket fungerar som en parentes.</a:t>
                  </a:r>
                </a:p>
                <a:p>
                  <a:endParaRPr lang="sv-SE" sz="1200" dirty="0"/>
                </a:p>
                <a:p>
                  <a:r>
                    <a:rPr lang="sv-SE" sz="1400" dirty="0"/>
                    <a:t>Uttrycket kan skrivas så här:</a:t>
                  </a:r>
                </a:p>
                <a:p>
                  <a:endParaRPr lang="sv-SE" sz="1400" dirty="0"/>
                </a:p>
                <a:p>
                  <a:r>
                    <a:rPr lang="sv-SE" sz="1400" dirty="0"/>
                    <a:t>Alltså räknar du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sv-SE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sv-SE" sz="14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a14:m>
                  <a:r>
                    <a:rPr lang="sv-SE" sz="1400" dirty="0"/>
                    <a:t>  –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sv-SE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sv-SE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sv-SE" sz="1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sv-SE" sz="1400" dirty="0"/>
                    <a:t>först, eller skriver (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sv-SE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sv-SE" sz="14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a14:m>
                  <a:r>
                    <a:rPr lang="sv-SE" sz="1400" dirty="0"/>
                    <a:t>  –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sv-SE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sv-SE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sv-SE" sz="1400" dirty="0"/>
                    <a:t>) när du räknar på miniräknaren.</a:t>
                  </a:r>
                </a:p>
              </p:txBody>
            </p:sp>
          </mc:Choice>
          <mc:Fallback>
            <p:sp>
              <p:nvSpPr>
                <p:cNvPr id="79" name="Rektangel 78">
                  <a:extLst>
                    <a:ext uri="{FF2B5EF4-FFF2-40B4-BE49-F238E27FC236}">
                      <a16:creationId xmlns:a16="http://schemas.microsoft.com/office/drawing/2014/main" id="{BD487B27-0CAD-D847-BBED-D14563250E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550" y="1209668"/>
                  <a:ext cx="4111767" cy="1376659"/>
                </a:xfrm>
                <a:prstGeom prst="rect">
                  <a:avLst/>
                </a:prstGeom>
                <a:blipFill>
                  <a:blip r:embed="rId20"/>
                  <a:stretch>
                    <a:fillRect l="-307" r="-613" b="-2703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0" name="Grupp 79">
              <a:extLst>
                <a:ext uri="{FF2B5EF4-FFF2-40B4-BE49-F238E27FC236}">
                  <a16:creationId xmlns:a16="http://schemas.microsoft.com/office/drawing/2014/main" id="{BFBD3365-F05C-5440-9092-BC990E2AAD32}"/>
                </a:ext>
              </a:extLst>
            </p:cNvPr>
            <p:cNvGrpSpPr/>
            <p:nvPr/>
          </p:nvGrpSpPr>
          <p:grpSpPr>
            <a:xfrm>
              <a:off x="6990396" y="1495071"/>
              <a:ext cx="1061169" cy="575201"/>
              <a:chOff x="1127153" y="2220406"/>
              <a:chExt cx="1061169" cy="575201"/>
            </a:xfrm>
          </p:grpSpPr>
          <p:grpSp>
            <p:nvGrpSpPr>
              <p:cNvPr id="84" name="Grupp 83">
                <a:extLst>
                  <a:ext uri="{FF2B5EF4-FFF2-40B4-BE49-F238E27FC236}">
                    <a16:creationId xmlns:a16="http://schemas.microsoft.com/office/drawing/2014/main" id="{4189D932-E1D4-354D-9E0C-6EF514767901}"/>
                  </a:ext>
                </a:extLst>
              </p:cNvPr>
              <p:cNvGrpSpPr/>
              <p:nvPr/>
            </p:nvGrpSpPr>
            <p:grpSpPr>
              <a:xfrm>
                <a:off x="1127153" y="2220406"/>
                <a:ext cx="957506" cy="575201"/>
                <a:chOff x="3729211" y="1907906"/>
                <a:chExt cx="957506" cy="575201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85" name="textruta 84">
                      <a:extLst>
                        <a:ext uri="{FF2B5EF4-FFF2-40B4-BE49-F238E27FC236}">
                          <a16:creationId xmlns:a16="http://schemas.microsoft.com/office/drawing/2014/main" id="{1530040D-68FA-F74A-9B5B-EAF6D159851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75331" y="1907906"/>
                      <a:ext cx="533416" cy="32803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sv-SE" sz="1400" dirty="0"/>
                        <a:t> 2</a:t>
                      </a:r>
                      <a14:m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sv-SE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v-SE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oMath>
                      </a14:m>
                      <a:endParaRPr lang="sv-SE" sz="1400" dirty="0"/>
                    </a:p>
                  </p:txBody>
                </p:sp>
              </mc:Choice>
              <mc:Fallback>
                <p:sp>
                  <p:nvSpPr>
                    <p:cNvPr id="85" name="textruta 84">
                      <a:extLst>
                        <a:ext uri="{FF2B5EF4-FFF2-40B4-BE49-F238E27FC236}">
                          <a16:creationId xmlns:a16="http://schemas.microsoft.com/office/drawing/2014/main" id="{1530040D-68FA-F74A-9B5B-EAF6D159851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75331" y="1907906"/>
                      <a:ext cx="533416" cy="328039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b="-1851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v-S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86" name="textruta 85">
                      <a:extLst>
                        <a:ext uri="{FF2B5EF4-FFF2-40B4-BE49-F238E27FC236}">
                          <a16:creationId xmlns:a16="http://schemas.microsoft.com/office/drawing/2014/main" id="{152F2183-9B72-C94E-9BEF-AC4C4C73F34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29211" y="2152888"/>
                      <a:ext cx="957506" cy="33021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sv-SE" sz="1400" dirty="0"/>
                        <a:t>(</a:t>
                      </a:r>
                      <a14:m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sv-SE" sz="1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v-SE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oMath>
                      </a14:m>
                      <a:r>
                        <a:rPr lang="sv-SE" sz="1400" dirty="0"/>
                        <a:t>  – </a:t>
                      </a:r>
                      <a14:m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sv-SE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v-S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sv-SE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a14:m>
                      <a:endParaRPr lang="sv-SE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p:txBody>
                </p:sp>
              </mc:Choice>
              <mc:Fallback>
                <p:sp>
                  <p:nvSpPr>
                    <p:cNvPr id="86" name="textruta 85">
                      <a:extLst>
                        <a:ext uri="{FF2B5EF4-FFF2-40B4-BE49-F238E27FC236}">
                          <a16:creationId xmlns:a16="http://schemas.microsoft.com/office/drawing/2014/main" id="{152F2183-9B72-C94E-9BEF-AC4C4C73F34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29211" y="2152888"/>
                      <a:ext cx="957506" cy="330219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l="-2632" b="-1851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v-S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7" name="Rak 86">
                  <a:extLst>
                    <a:ext uri="{FF2B5EF4-FFF2-40B4-BE49-F238E27FC236}">
                      <a16:creationId xmlns:a16="http://schemas.microsoft.com/office/drawing/2014/main" id="{B14DE690-AFBE-ED40-9B9C-17035F3040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92683" y="2183662"/>
                  <a:ext cx="753930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Rektangel 81">
                <a:extLst>
                  <a:ext uri="{FF2B5EF4-FFF2-40B4-BE49-F238E27FC236}">
                    <a16:creationId xmlns:a16="http://schemas.microsoft.com/office/drawing/2014/main" id="{72A49147-520C-9941-8408-62B9189FBAEB}"/>
                  </a:ext>
                </a:extLst>
              </p:cNvPr>
              <p:cNvSpPr/>
              <p:nvPr/>
            </p:nvSpPr>
            <p:spPr>
              <a:xfrm>
                <a:off x="1958772" y="2280390"/>
                <a:ext cx="22955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400" dirty="0"/>
                  <a:t>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093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9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38474</TotalTime>
  <Words>779</Words>
  <Application>Microsoft Macintosh PowerPoint</Application>
  <PresentationFormat>Bildspel på skärmen (4:3)</PresentationFormat>
  <Paragraphs>263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Arial</vt:lpstr>
      <vt:lpstr>Bradley Hand</vt:lpstr>
      <vt:lpstr>Calibri</vt:lpstr>
      <vt:lpstr>Cambria Math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203</cp:revision>
  <dcterms:created xsi:type="dcterms:W3CDTF">2017-04-10T07:17:33Z</dcterms:created>
  <dcterms:modified xsi:type="dcterms:W3CDTF">2021-08-06T07:25:38Z</dcterms:modified>
</cp:coreProperties>
</file>