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20" r:id="rId2"/>
    <p:sldId id="321" r:id="rId3"/>
    <p:sldId id="323" r:id="rId4"/>
    <p:sldId id="322" r:id="rId5"/>
    <p:sldId id="324" r:id="rId6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0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34" autoAdjust="0"/>
    <p:restoredTop sz="94554" autoAdjust="0"/>
  </p:normalViewPr>
  <p:slideViewPr>
    <p:cSldViewPr snapToGrid="0" snapToObjects="1">
      <p:cViewPr>
        <p:scale>
          <a:sx n="180" d="100"/>
          <a:sy n="180" d="100"/>
        </p:scale>
        <p:origin x="-2176" y="1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2021-08-04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2F7B31-AE81-C847-B55C-DAA887F93BB7}" type="slidenum">
              <a:rPr lang="sv-SE" smtClean="0"/>
              <a:pPr>
                <a:defRPr/>
              </a:pPr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3068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2021-08-04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2021-08-04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2021-08-04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2021-08-04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2021-08-04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2021-08-04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2021-08-04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2021-08-04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2021-08-04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2021-08-04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2021-08-04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2021-08-04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1"/>
          <p:cNvSpPr>
            <a:spLocks noChangeArrowheads="1"/>
          </p:cNvSpPr>
          <p:nvPr/>
        </p:nvSpPr>
        <p:spPr bwMode="auto">
          <a:xfrm>
            <a:off x="241300" y="174625"/>
            <a:ext cx="87852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sz="2400" b="1" dirty="0"/>
              <a:t>2.3				           		      Tiopotenser</a:t>
            </a:r>
          </a:p>
        </p:txBody>
      </p:sp>
      <p:sp>
        <p:nvSpPr>
          <p:cNvPr id="12" name="Rektangel 2">
            <a:extLst>
              <a:ext uri="{FF2B5EF4-FFF2-40B4-BE49-F238E27FC236}">
                <a16:creationId xmlns:a16="http://schemas.microsoft.com/office/drawing/2014/main" id="{B6954600-4A19-2442-938F-7EE9A5C1B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5427" y="888096"/>
            <a:ext cx="662641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dirty="0"/>
              <a:t>När man skriver stora tal är det ofta mycket praktiskt att använda potenser med basen 10. </a:t>
            </a:r>
          </a:p>
        </p:txBody>
      </p:sp>
      <p:grpSp>
        <p:nvGrpSpPr>
          <p:cNvPr id="37" name="Grupp 36">
            <a:extLst>
              <a:ext uri="{FF2B5EF4-FFF2-40B4-BE49-F238E27FC236}">
                <a16:creationId xmlns:a16="http://schemas.microsoft.com/office/drawing/2014/main" id="{A63E4CA0-1994-0E40-B728-C133022B9B4E}"/>
              </a:ext>
            </a:extLst>
          </p:cNvPr>
          <p:cNvGrpSpPr/>
          <p:nvPr/>
        </p:nvGrpSpPr>
        <p:grpSpPr>
          <a:xfrm>
            <a:off x="1808505" y="1714636"/>
            <a:ext cx="6626410" cy="461665"/>
            <a:chOff x="1808505" y="1714636"/>
            <a:chExt cx="6626410" cy="461665"/>
          </a:xfrm>
        </p:grpSpPr>
        <p:sp>
          <p:nvSpPr>
            <p:cNvPr id="13" name="Rektangel 2">
              <a:extLst>
                <a:ext uri="{FF2B5EF4-FFF2-40B4-BE49-F238E27FC236}">
                  <a16:creationId xmlns:a16="http://schemas.microsoft.com/office/drawing/2014/main" id="{B02A713A-FF40-0048-B745-80E58FC792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505" y="1778884"/>
              <a:ext cx="662641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sv-SE" dirty="0"/>
                <a:t>Till exempel:   </a:t>
              </a:r>
            </a:p>
          </p:txBody>
        </p:sp>
        <p:sp>
          <p:nvSpPr>
            <p:cNvPr id="2" name="Rektangel 1">
              <a:extLst>
                <a:ext uri="{FF2B5EF4-FFF2-40B4-BE49-F238E27FC236}">
                  <a16:creationId xmlns:a16="http://schemas.microsoft.com/office/drawing/2014/main" id="{AE10B168-11DA-684D-872E-5BBC458DC21A}"/>
                </a:ext>
              </a:extLst>
            </p:cNvPr>
            <p:cNvSpPr/>
            <p:nvPr/>
          </p:nvSpPr>
          <p:spPr>
            <a:xfrm>
              <a:off x="3142859" y="1714636"/>
              <a:ext cx="184858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2400" b="1" dirty="0">
                  <a:solidFill>
                    <a:srgbClr val="A70001"/>
                  </a:solidFill>
                </a:rPr>
                <a:t>10 ∙ 10 ∙ 10  </a:t>
              </a:r>
              <a:r>
                <a:rPr lang="de-DE" sz="2400" b="1" dirty="0"/>
                <a:t>=</a:t>
              </a:r>
              <a:endParaRPr lang="sv-SE" sz="2400" b="1" dirty="0">
                <a:solidFill>
                  <a:srgbClr val="A70001"/>
                </a:solidFill>
              </a:endParaRPr>
            </a:p>
          </p:txBody>
        </p:sp>
      </p:grpSp>
      <p:sp>
        <p:nvSpPr>
          <p:cNvPr id="36" name="Rektangel 35">
            <a:extLst>
              <a:ext uri="{FF2B5EF4-FFF2-40B4-BE49-F238E27FC236}">
                <a16:creationId xmlns:a16="http://schemas.microsoft.com/office/drawing/2014/main" id="{B6C2D6E8-7BE5-244F-BCB2-2FF72C281525}"/>
              </a:ext>
            </a:extLst>
          </p:cNvPr>
          <p:cNvSpPr/>
          <p:nvPr/>
        </p:nvSpPr>
        <p:spPr>
          <a:xfrm>
            <a:off x="4894663" y="1732201"/>
            <a:ext cx="668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10</a:t>
            </a:r>
            <a:r>
              <a:rPr lang="de-DE" sz="2400" b="1" baseline="30000" dirty="0">
                <a:solidFill>
                  <a:srgbClr val="A70001"/>
                </a:solidFill>
              </a:rPr>
              <a:t>3</a:t>
            </a:r>
            <a:r>
              <a:rPr lang="de-DE" sz="2400" b="1" dirty="0">
                <a:solidFill>
                  <a:srgbClr val="A70001"/>
                </a:solidFill>
              </a:rPr>
              <a:t> </a:t>
            </a:r>
            <a:endParaRPr lang="sv-SE" sz="2400" dirty="0"/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320C9CD7-AFD7-684D-BFE0-1E0FB1A2A9F4}"/>
              </a:ext>
            </a:extLst>
          </p:cNvPr>
          <p:cNvSpPr/>
          <p:nvPr/>
        </p:nvSpPr>
        <p:spPr>
          <a:xfrm>
            <a:off x="3142859" y="2154992"/>
            <a:ext cx="18485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10 ∙ 10 ∙ 10  </a:t>
            </a:r>
            <a:r>
              <a:rPr lang="de-DE" sz="2400" b="1" dirty="0"/>
              <a:t>=</a:t>
            </a:r>
            <a:endParaRPr lang="sv-SE" sz="2400" b="1" dirty="0">
              <a:solidFill>
                <a:srgbClr val="A70001"/>
              </a:solidFill>
            </a:endParaRPr>
          </a:p>
        </p:txBody>
      </p:sp>
      <p:sp>
        <p:nvSpPr>
          <p:cNvPr id="39" name="Rektangel 38">
            <a:extLst>
              <a:ext uri="{FF2B5EF4-FFF2-40B4-BE49-F238E27FC236}">
                <a16:creationId xmlns:a16="http://schemas.microsoft.com/office/drawing/2014/main" id="{AD7AF0AB-9295-EE42-9E2A-6EEFF353CFCC}"/>
              </a:ext>
            </a:extLst>
          </p:cNvPr>
          <p:cNvSpPr/>
          <p:nvPr/>
        </p:nvSpPr>
        <p:spPr>
          <a:xfrm>
            <a:off x="4912194" y="2162800"/>
            <a:ext cx="875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1 000</a:t>
            </a:r>
            <a:endParaRPr lang="sv-SE" sz="2400" dirty="0"/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B634F6A6-CAAA-BA43-9BD5-AD19757698D0}"/>
              </a:ext>
            </a:extLst>
          </p:cNvPr>
          <p:cNvSpPr/>
          <p:nvPr/>
        </p:nvSpPr>
        <p:spPr>
          <a:xfrm>
            <a:off x="4136622" y="2630416"/>
            <a:ext cx="8915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10</a:t>
            </a:r>
            <a:r>
              <a:rPr lang="de-DE" sz="2400" b="1" baseline="30000" dirty="0">
                <a:solidFill>
                  <a:srgbClr val="A70001"/>
                </a:solidFill>
              </a:rPr>
              <a:t>3</a:t>
            </a:r>
            <a:r>
              <a:rPr lang="de-DE" sz="2400" b="1" dirty="0"/>
              <a:t> =</a:t>
            </a:r>
            <a:r>
              <a:rPr lang="de-DE" sz="2400" b="1" dirty="0">
                <a:solidFill>
                  <a:srgbClr val="A70001"/>
                </a:solidFill>
              </a:rPr>
              <a:t> </a:t>
            </a:r>
            <a:endParaRPr lang="sv-SE" sz="2400" dirty="0"/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70BD7B61-567F-C341-AC19-A95A4E90A3CA}"/>
              </a:ext>
            </a:extLst>
          </p:cNvPr>
          <p:cNvSpPr/>
          <p:nvPr/>
        </p:nvSpPr>
        <p:spPr>
          <a:xfrm>
            <a:off x="4912194" y="2638919"/>
            <a:ext cx="875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1 000</a:t>
            </a:r>
            <a:endParaRPr lang="sv-SE" sz="2400" dirty="0"/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57D74D7D-BB24-FA4A-94C4-AAB00B34E561}"/>
              </a:ext>
            </a:extLst>
          </p:cNvPr>
          <p:cNvSpPr/>
          <p:nvPr/>
        </p:nvSpPr>
        <p:spPr>
          <a:xfrm>
            <a:off x="1551077" y="3337750"/>
            <a:ext cx="34403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10 ∙ 10 ∙ 10 ∙ 10 ∙ 10 ∙ 10  </a:t>
            </a:r>
            <a:r>
              <a:rPr lang="de-DE" sz="2400" b="1" dirty="0"/>
              <a:t>=</a:t>
            </a:r>
            <a:endParaRPr lang="sv-SE" sz="2400" b="1" dirty="0">
              <a:solidFill>
                <a:srgbClr val="A70001"/>
              </a:solidFill>
            </a:endParaRP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32A28EDA-A05E-C84F-8B0D-311C6472604E}"/>
              </a:ext>
            </a:extLst>
          </p:cNvPr>
          <p:cNvSpPr/>
          <p:nvPr/>
        </p:nvSpPr>
        <p:spPr>
          <a:xfrm>
            <a:off x="4894663" y="3339435"/>
            <a:ext cx="668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10</a:t>
            </a:r>
            <a:r>
              <a:rPr lang="de-DE" sz="2400" b="1" baseline="30000" dirty="0">
                <a:solidFill>
                  <a:srgbClr val="A70001"/>
                </a:solidFill>
              </a:rPr>
              <a:t>6</a:t>
            </a:r>
            <a:r>
              <a:rPr lang="de-DE" sz="2400" b="1" dirty="0">
                <a:solidFill>
                  <a:srgbClr val="A70001"/>
                </a:solidFill>
              </a:rPr>
              <a:t> </a:t>
            </a:r>
            <a:endParaRPr lang="sv-SE" sz="2400" dirty="0"/>
          </a:p>
        </p:txBody>
      </p:sp>
      <p:sp>
        <p:nvSpPr>
          <p:cNvPr id="45" name="Rektangel 44">
            <a:extLst>
              <a:ext uri="{FF2B5EF4-FFF2-40B4-BE49-F238E27FC236}">
                <a16:creationId xmlns:a16="http://schemas.microsoft.com/office/drawing/2014/main" id="{FB0CA2B8-1660-724C-9FDB-AF30EC08475B}"/>
              </a:ext>
            </a:extLst>
          </p:cNvPr>
          <p:cNvSpPr/>
          <p:nvPr/>
        </p:nvSpPr>
        <p:spPr>
          <a:xfrm>
            <a:off x="1587848" y="3829485"/>
            <a:ext cx="34403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10 ∙ 10 ∙ 10 ∙ 10 ∙ 10 ∙ 10  </a:t>
            </a:r>
            <a:r>
              <a:rPr lang="de-DE" sz="2400" b="1" dirty="0"/>
              <a:t>=</a:t>
            </a:r>
            <a:endParaRPr lang="sv-SE" sz="2400" b="1" dirty="0">
              <a:solidFill>
                <a:srgbClr val="A70001"/>
              </a:solidFill>
            </a:endParaRPr>
          </a:p>
        </p:txBody>
      </p:sp>
      <p:sp>
        <p:nvSpPr>
          <p:cNvPr id="46" name="Rektangel 45">
            <a:extLst>
              <a:ext uri="{FF2B5EF4-FFF2-40B4-BE49-F238E27FC236}">
                <a16:creationId xmlns:a16="http://schemas.microsoft.com/office/drawing/2014/main" id="{D871CCD4-C8B7-0540-8433-CA422D3B619F}"/>
              </a:ext>
            </a:extLst>
          </p:cNvPr>
          <p:cNvSpPr/>
          <p:nvPr/>
        </p:nvSpPr>
        <p:spPr>
          <a:xfrm>
            <a:off x="4938632" y="3835450"/>
            <a:ext cx="1410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1 000 000</a:t>
            </a:r>
            <a:endParaRPr lang="sv-SE" sz="2400" dirty="0"/>
          </a:p>
        </p:txBody>
      </p:sp>
      <p:sp>
        <p:nvSpPr>
          <p:cNvPr id="47" name="Rektangel 46">
            <a:extLst>
              <a:ext uri="{FF2B5EF4-FFF2-40B4-BE49-F238E27FC236}">
                <a16:creationId xmlns:a16="http://schemas.microsoft.com/office/drawing/2014/main" id="{0D7BB0E8-BFC4-7F4F-A489-1E6494C38F59}"/>
              </a:ext>
            </a:extLst>
          </p:cNvPr>
          <p:cNvSpPr/>
          <p:nvPr/>
        </p:nvSpPr>
        <p:spPr>
          <a:xfrm>
            <a:off x="4172439" y="4289675"/>
            <a:ext cx="8915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10</a:t>
            </a:r>
            <a:r>
              <a:rPr lang="de-DE" sz="2400" b="1" baseline="30000" dirty="0">
                <a:solidFill>
                  <a:srgbClr val="A70001"/>
                </a:solidFill>
              </a:rPr>
              <a:t>6</a:t>
            </a:r>
            <a:r>
              <a:rPr lang="de-DE" sz="2400" b="1" dirty="0"/>
              <a:t> =</a:t>
            </a:r>
            <a:r>
              <a:rPr lang="de-DE" sz="2400" b="1" dirty="0">
                <a:solidFill>
                  <a:srgbClr val="A70001"/>
                </a:solidFill>
              </a:rPr>
              <a:t> </a:t>
            </a:r>
            <a:endParaRPr lang="sv-SE" sz="2400" dirty="0"/>
          </a:p>
        </p:txBody>
      </p:sp>
      <p:sp>
        <p:nvSpPr>
          <p:cNvPr id="48" name="Rektangel 47">
            <a:extLst>
              <a:ext uri="{FF2B5EF4-FFF2-40B4-BE49-F238E27FC236}">
                <a16:creationId xmlns:a16="http://schemas.microsoft.com/office/drawing/2014/main" id="{E552C19D-E351-C143-A7AE-C33DDC63703C}"/>
              </a:ext>
            </a:extLst>
          </p:cNvPr>
          <p:cNvSpPr/>
          <p:nvPr/>
        </p:nvSpPr>
        <p:spPr>
          <a:xfrm>
            <a:off x="4912194" y="4295170"/>
            <a:ext cx="1410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1 000 000</a:t>
            </a:r>
            <a:endParaRPr lang="sv-SE" sz="2400" dirty="0"/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14190C59-FB78-9848-89D0-0C82A810A0DE}"/>
              </a:ext>
            </a:extLst>
          </p:cNvPr>
          <p:cNvSpPr/>
          <p:nvPr/>
        </p:nvSpPr>
        <p:spPr>
          <a:xfrm>
            <a:off x="3941656" y="1162024"/>
            <a:ext cx="39022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Sådana potenser kallas för </a:t>
            </a:r>
            <a:r>
              <a:rPr lang="sv-SE" b="1" i="1" dirty="0">
                <a:solidFill>
                  <a:srgbClr val="A70001"/>
                </a:solidFill>
              </a:rPr>
              <a:t>tiopotenser.</a:t>
            </a:r>
            <a:r>
              <a:rPr lang="sv-SE" i="1" dirty="0"/>
              <a:t> 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933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5" grpId="0"/>
      <p:bldP spid="46" grpId="0"/>
      <p:bldP spid="47" grpId="0"/>
      <p:bldP spid="48" grpId="0"/>
      <p:bldP spid="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2">
            <a:extLst>
              <a:ext uri="{FF2B5EF4-FFF2-40B4-BE49-F238E27FC236}">
                <a16:creationId xmlns:a16="http://schemas.microsoft.com/office/drawing/2014/main" id="{B6954600-4A19-2442-938F-7EE9A5C1B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6731" y="785757"/>
            <a:ext cx="66264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dirty="0"/>
              <a:t>Tiopotenser kan användas för att skriva alla stora tal.   </a:t>
            </a:r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57D74D7D-BB24-FA4A-94C4-AAB00B34E561}"/>
              </a:ext>
            </a:extLst>
          </p:cNvPr>
          <p:cNvSpPr/>
          <p:nvPr/>
        </p:nvSpPr>
        <p:spPr>
          <a:xfrm>
            <a:off x="2999998" y="2799117"/>
            <a:ext cx="11673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4 000  </a:t>
            </a:r>
            <a:r>
              <a:rPr lang="de-DE" sz="2400" b="1" dirty="0"/>
              <a:t>=</a:t>
            </a:r>
            <a:endParaRPr lang="sv-SE" sz="2400" b="1" dirty="0">
              <a:solidFill>
                <a:srgbClr val="A70001"/>
              </a:solidFill>
            </a:endParaRP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32A28EDA-A05E-C84F-8B0D-311C6472604E}"/>
              </a:ext>
            </a:extLst>
          </p:cNvPr>
          <p:cNvSpPr/>
          <p:nvPr/>
        </p:nvSpPr>
        <p:spPr>
          <a:xfrm>
            <a:off x="5819687" y="2789862"/>
            <a:ext cx="1043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4 ∙ 10</a:t>
            </a:r>
            <a:r>
              <a:rPr lang="de-DE" sz="2400" b="1" baseline="30000" dirty="0">
                <a:solidFill>
                  <a:srgbClr val="A70001"/>
                </a:solidFill>
              </a:rPr>
              <a:t>3</a:t>
            </a:r>
            <a:r>
              <a:rPr lang="de-DE" sz="2400" b="1" dirty="0">
                <a:solidFill>
                  <a:srgbClr val="A70001"/>
                </a:solidFill>
              </a:rPr>
              <a:t> </a:t>
            </a:r>
            <a:endParaRPr lang="sv-SE" sz="2400" dirty="0"/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14190C59-FB78-9848-89D0-0C82A810A0DE}"/>
              </a:ext>
            </a:extLst>
          </p:cNvPr>
          <p:cNvSpPr/>
          <p:nvPr/>
        </p:nvSpPr>
        <p:spPr>
          <a:xfrm>
            <a:off x="2757095" y="1202346"/>
            <a:ext cx="42887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Man skriver då talet som en </a:t>
            </a:r>
            <a:r>
              <a:rPr lang="sv-SE" b="1" i="1" dirty="0">
                <a:solidFill>
                  <a:srgbClr val="A70001"/>
                </a:solidFill>
              </a:rPr>
              <a:t>multiplikation</a:t>
            </a:r>
            <a:r>
              <a:rPr lang="sv-SE" dirty="0"/>
              <a:t> av ett tal mellan </a:t>
            </a:r>
            <a:r>
              <a:rPr lang="sv-SE" b="1" dirty="0">
                <a:solidFill>
                  <a:srgbClr val="A70001"/>
                </a:solidFill>
              </a:rPr>
              <a:t>1 </a:t>
            </a:r>
            <a:r>
              <a:rPr lang="sv-SE" dirty="0">
                <a:solidFill>
                  <a:srgbClr val="A70001"/>
                </a:solidFill>
              </a:rPr>
              <a:t>och</a:t>
            </a:r>
            <a:r>
              <a:rPr lang="sv-SE" b="1" dirty="0">
                <a:solidFill>
                  <a:srgbClr val="A70001"/>
                </a:solidFill>
              </a:rPr>
              <a:t> 10 </a:t>
            </a:r>
            <a:r>
              <a:rPr lang="sv-SE" dirty="0"/>
              <a:t>och en </a:t>
            </a:r>
            <a:r>
              <a:rPr lang="sv-SE" b="1" i="1" dirty="0">
                <a:solidFill>
                  <a:srgbClr val="A70001"/>
                </a:solidFill>
              </a:rPr>
              <a:t>tiopotens.</a:t>
            </a:r>
            <a:r>
              <a:rPr lang="sv-SE" i="1" dirty="0"/>
              <a:t> </a:t>
            </a:r>
            <a:endParaRPr lang="sv-SE" dirty="0"/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08F63B0F-12DB-D747-9F23-49A0EED82ACD}"/>
              </a:ext>
            </a:extLst>
          </p:cNvPr>
          <p:cNvSpPr txBox="1"/>
          <p:nvPr/>
        </p:nvSpPr>
        <p:spPr>
          <a:xfrm>
            <a:off x="3783563" y="382075"/>
            <a:ext cx="1932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Grundpotensform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61A3095B-CE9C-914D-8436-AE13C40B3840}"/>
              </a:ext>
            </a:extLst>
          </p:cNvPr>
          <p:cNvSpPr/>
          <p:nvPr/>
        </p:nvSpPr>
        <p:spPr>
          <a:xfrm>
            <a:off x="2421205" y="1931852"/>
            <a:ext cx="50717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Det kallas för att skriva talet i </a:t>
            </a:r>
            <a:r>
              <a:rPr lang="sv-SE" b="1" i="1" dirty="0">
                <a:solidFill>
                  <a:srgbClr val="A70001"/>
                </a:solidFill>
              </a:rPr>
              <a:t>grundpotensform</a:t>
            </a:r>
            <a:r>
              <a:rPr lang="sv-SE" b="1" dirty="0">
                <a:solidFill>
                  <a:srgbClr val="A70001"/>
                </a:solidFill>
              </a:rPr>
              <a:t>.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388FDC4D-FCCB-104B-8B46-5B38EBF447D0}"/>
              </a:ext>
            </a:extLst>
          </p:cNvPr>
          <p:cNvSpPr/>
          <p:nvPr/>
        </p:nvSpPr>
        <p:spPr>
          <a:xfrm>
            <a:off x="2421205" y="2472482"/>
            <a:ext cx="1042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Exempel: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32957163-D34C-5B47-BDA8-F0FE2C55CAB2}"/>
              </a:ext>
            </a:extLst>
          </p:cNvPr>
          <p:cNvSpPr/>
          <p:nvPr/>
        </p:nvSpPr>
        <p:spPr>
          <a:xfrm>
            <a:off x="4360197" y="2789861"/>
            <a:ext cx="15424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4 ∙ 1 000  </a:t>
            </a:r>
            <a:r>
              <a:rPr lang="de-DE" sz="2400" b="1" dirty="0"/>
              <a:t>=</a:t>
            </a:r>
            <a:endParaRPr lang="sv-SE" sz="2400" dirty="0"/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0111A130-B024-934D-BF00-9D349F440240}"/>
              </a:ext>
            </a:extLst>
          </p:cNvPr>
          <p:cNvSpPr/>
          <p:nvPr/>
        </p:nvSpPr>
        <p:spPr>
          <a:xfrm>
            <a:off x="3003128" y="3236713"/>
            <a:ext cx="11673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2 300  </a:t>
            </a:r>
            <a:r>
              <a:rPr lang="de-DE" sz="2400" b="1" dirty="0"/>
              <a:t>=</a:t>
            </a:r>
            <a:endParaRPr lang="sv-SE" sz="2400" b="1" dirty="0">
              <a:solidFill>
                <a:srgbClr val="A70001"/>
              </a:solidFill>
            </a:endParaRP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BBC167CF-5E2A-2F47-9ADD-87E02572D647}"/>
              </a:ext>
            </a:extLst>
          </p:cNvPr>
          <p:cNvSpPr/>
          <p:nvPr/>
        </p:nvSpPr>
        <p:spPr>
          <a:xfrm>
            <a:off x="4157772" y="3231694"/>
            <a:ext cx="1778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2,3 ∙ 1 000  </a:t>
            </a:r>
            <a:r>
              <a:rPr lang="de-DE" sz="2400" b="1" dirty="0"/>
              <a:t>=</a:t>
            </a:r>
            <a:endParaRPr lang="sv-SE" sz="2400" dirty="0"/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6373E17A-1C54-D740-9289-9384ED33CD03}"/>
              </a:ext>
            </a:extLst>
          </p:cNvPr>
          <p:cNvSpPr/>
          <p:nvPr/>
        </p:nvSpPr>
        <p:spPr>
          <a:xfrm>
            <a:off x="5838039" y="3242369"/>
            <a:ext cx="12795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2,3 ∙ 10</a:t>
            </a:r>
            <a:r>
              <a:rPr lang="de-DE" sz="2400" b="1" baseline="30000" dirty="0">
                <a:solidFill>
                  <a:srgbClr val="A70001"/>
                </a:solidFill>
              </a:rPr>
              <a:t>3</a:t>
            </a:r>
            <a:r>
              <a:rPr lang="de-DE" sz="2400" b="1" dirty="0">
                <a:solidFill>
                  <a:srgbClr val="A70001"/>
                </a:solidFill>
              </a:rPr>
              <a:t> </a:t>
            </a:r>
            <a:endParaRPr lang="sv-SE" sz="2400" dirty="0"/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50E56676-677A-DB41-ACD6-FF39EB1C2DD2}"/>
              </a:ext>
            </a:extLst>
          </p:cNvPr>
          <p:cNvSpPr/>
          <p:nvPr/>
        </p:nvSpPr>
        <p:spPr>
          <a:xfrm>
            <a:off x="2914512" y="4580170"/>
            <a:ext cx="12666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 5 ∙ 10</a:t>
            </a:r>
            <a:r>
              <a:rPr lang="de-DE" sz="2400" b="1" baseline="30000" dirty="0">
                <a:solidFill>
                  <a:srgbClr val="A70001"/>
                </a:solidFill>
              </a:rPr>
              <a:t>6</a:t>
            </a:r>
            <a:r>
              <a:rPr lang="de-DE" sz="2400" b="1" dirty="0">
                <a:solidFill>
                  <a:srgbClr val="A70001"/>
                </a:solidFill>
              </a:rPr>
              <a:t> </a:t>
            </a:r>
            <a:r>
              <a:rPr lang="de-DE" sz="2400" b="1" dirty="0"/>
              <a:t>=</a:t>
            </a:r>
            <a:endParaRPr lang="sv-SE" sz="2400" dirty="0"/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473AD22E-BFAA-BB4B-AE19-8A9AF5475E4D}"/>
              </a:ext>
            </a:extLst>
          </p:cNvPr>
          <p:cNvSpPr/>
          <p:nvPr/>
        </p:nvSpPr>
        <p:spPr>
          <a:xfrm>
            <a:off x="4157772" y="4565362"/>
            <a:ext cx="20778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5 ∙ 1 000 000  </a:t>
            </a:r>
            <a:r>
              <a:rPr lang="de-DE" sz="2400" b="1" dirty="0"/>
              <a:t>=</a:t>
            </a:r>
            <a:endParaRPr lang="sv-SE" sz="2400" dirty="0"/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C521A9D8-1166-8947-A904-BF63F7870431}"/>
              </a:ext>
            </a:extLst>
          </p:cNvPr>
          <p:cNvSpPr/>
          <p:nvPr/>
        </p:nvSpPr>
        <p:spPr>
          <a:xfrm>
            <a:off x="6170306" y="4550554"/>
            <a:ext cx="1410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5 000 000</a:t>
            </a:r>
            <a:endParaRPr lang="sv-SE" sz="2400" b="1" dirty="0">
              <a:solidFill>
                <a:srgbClr val="A70001"/>
              </a:solidFill>
            </a:endParaRP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5ED9015A-3141-F342-B1D2-7C4158BF1763}"/>
              </a:ext>
            </a:extLst>
          </p:cNvPr>
          <p:cNvSpPr/>
          <p:nvPr/>
        </p:nvSpPr>
        <p:spPr>
          <a:xfrm>
            <a:off x="2678871" y="5400747"/>
            <a:ext cx="15023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 3,2 ∙ 10</a:t>
            </a:r>
            <a:r>
              <a:rPr lang="de-DE" sz="2400" b="1" baseline="30000" dirty="0">
                <a:solidFill>
                  <a:srgbClr val="A70001"/>
                </a:solidFill>
              </a:rPr>
              <a:t>4</a:t>
            </a:r>
            <a:r>
              <a:rPr lang="de-DE" sz="2400" b="1" dirty="0">
                <a:solidFill>
                  <a:srgbClr val="A70001"/>
                </a:solidFill>
              </a:rPr>
              <a:t> </a:t>
            </a:r>
            <a:r>
              <a:rPr lang="de-DE" sz="2400" b="1" dirty="0"/>
              <a:t>=</a:t>
            </a:r>
            <a:endParaRPr lang="sv-SE" sz="2400" dirty="0"/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5197BC19-01C7-844E-A299-CFD8D480C671}"/>
              </a:ext>
            </a:extLst>
          </p:cNvPr>
          <p:cNvSpPr/>
          <p:nvPr/>
        </p:nvSpPr>
        <p:spPr>
          <a:xfrm>
            <a:off x="4181205" y="5385939"/>
            <a:ext cx="1933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3,2 ∙ 10 000  </a:t>
            </a:r>
            <a:r>
              <a:rPr lang="de-DE" sz="2400" b="1" dirty="0"/>
              <a:t>=</a:t>
            </a:r>
            <a:endParaRPr lang="sv-SE" sz="2400" dirty="0"/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7ECE1773-2D4A-8F4F-A68C-43766758D661}"/>
              </a:ext>
            </a:extLst>
          </p:cNvPr>
          <p:cNvSpPr/>
          <p:nvPr/>
        </p:nvSpPr>
        <p:spPr>
          <a:xfrm>
            <a:off x="6235585" y="5372859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A70001"/>
                </a:solidFill>
              </a:rPr>
              <a:t>32 000</a:t>
            </a:r>
            <a:endParaRPr lang="sv-SE" sz="2400" b="1" dirty="0">
              <a:solidFill>
                <a:srgbClr val="A70001"/>
              </a:solidFill>
            </a:endParaRPr>
          </a:p>
        </p:txBody>
      </p:sp>
      <p:sp>
        <p:nvSpPr>
          <p:cNvPr id="33" name="Rektangel 2">
            <a:extLst>
              <a:ext uri="{FF2B5EF4-FFF2-40B4-BE49-F238E27FC236}">
                <a16:creationId xmlns:a16="http://schemas.microsoft.com/office/drawing/2014/main" id="{C8E637DA-1193-C147-A5F2-5FC9FA5199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9022" y="3665532"/>
            <a:ext cx="6955549" cy="646331"/>
          </a:xfrm>
          <a:prstGeom prst="rect">
            <a:avLst/>
          </a:prstGeom>
          <a:noFill/>
          <a:ln w="12700">
            <a:solidFill>
              <a:srgbClr val="A7000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dirty="0"/>
              <a:t>Lägg märke till att </a:t>
            </a:r>
            <a:r>
              <a:rPr lang="sv-SE" dirty="0">
                <a:solidFill>
                  <a:srgbClr val="A70001"/>
                </a:solidFill>
              </a:rPr>
              <a:t>exponenten</a:t>
            </a:r>
            <a:r>
              <a:rPr lang="sv-SE" dirty="0"/>
              <a:t> är lika stor som antalet positioner som </a:t>
            </a:r>
            <a:r>
              <a:rPr lang="sv-SE" dirty="0">
                <a:solidFill>
                  <a:srgbClr val="A70001"/>
                </a:solidFill>
              </a:rPr>
              <a:t>siffran</a:t>
            </a:r>
            <a:r>
              <a:rPr lang="sv-SE" dirty="0"/>
              <a:t> med högst värde </a:t>
            </a:r>
            <a:r>
              <a:rPr lang="sv-SE" dirty="0">
                <a:solidFill>
                  <a:srgbClr val="A70001"/>
                </a:solidFill>
              </a:rPr>
              <a:t>måste flytta </a:t>
            </a:r>
            <a:r>
              <a:rPr lang="sv-SE" dirty="0"/>
              <a:t>för att hamna på entalspositionen.   </a:t>
            </a:r>
          </a:p>
        </p:txBody>
      </p:sp>
      <p:sp>
        <p:nvSpPr>
          <p:cNvPr id="34" name="Rektangel 2">
            <a:extLst>
              <a:ext uri="{FF2B5EF4-FFF2-40B4-BE49-F238E27FC236}">
                <a16:creationId xmlns:a16="http://schemas.microsoft.com/office/drawing/2014/main" id="{92A1705A-05A1-AF4D-A092-B85329958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6489" y="4940810"/>
            <a:ext cx="4091948" cy="369332"/>
          </a:xfrm>
          <a:prstGeom prst="rect">
            <a:avLst/>
          </a:prstGeom>
          <a:noFill/>
          <a:ln w="12700">
            <a:solidFill>
              <a:srgbClr val="A7000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dirty="0">
                <a:solidFill>
                  <a:srgbClr val="A70001"/>
                </a:solidFill>
              </a:rPr>
              <a:t>Exponenten</a:t>
            </a:r>
            <a:r>
              <a:rPr lang="sv-SE" dirty="0"/>
              <a:t> är </a:t>
            </a:r>
            <a:r>
              <a:rPr lang="sv-SE" dirty="0">
                <a:solidFill>
                  <a:srgbClr val="A70001"/>
                </a:solidFill>
              </a:rPr>
              <a:t>6</a:t>
            </a:r>
            <a:r>
              <a:rPr lang="sv-SE" dirty="0"/>
              <a:t> då ska 5:an </a:t>
            </a:r>
            <a:r>
              <a:rPr lang="sv-SE" dirty="0">
                <a:solidFill>
                  <a:srgbClr val="A70001"/>
                </a:solidFill>
              </a:rPr>
              <a:t>flytta 6 steg</a:t>
            </a:r>
            <a:r>
              <a:rPr lang="sv-SE" dirty="0"/>
              <a:t>   </a:t>
            </a:r>
          </a:p>
        </p:txBody>
      </p:sp>
      <p:sp>
        <p:nvSpPr>
          <p:cNvPr id="35" name="Rektangel 2">
            <a:extLst>
              <a:ext uri="{FF2B5EF4-FFF2-40B4-BE49-F238E27FC236}">
                <a16:creationId xmlns:a16="http://schemas.microsoft.com/office/drawing/2014/main" id="{7CC89ED6-AB41-2F42-A067-3C05D9088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8871" y="5916437"/>
            <a:ext cx="5054912" cy="369332"/>
          </a:xfrm>
          <a:prstGeom prst="rect">
            <a:avLst/>
          </a:prstGeom>
          <a:noFill/>
          <a:ln w="12700">
            <a:solidFill>
              <a:srgbClr val="A7000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dirty="0">
                <a:solidFill>
                  <a:srgbClr val="A70001"/>
                </a:solidFill>
              </a:rPr>
              <a:t>Exponenten</a:t>
            </a:r>
            <a:r>
              <a:rPr lang="sv-SE" dirty="0"/>
              <a:t> är </a:t>
            </a:r>
            <a:r>
              <a:rPr lang="sv-SE" dirty="0">
                <a:solidFill>
                  <a:srgbClr val="A70001"/>
                </a:solidFill>
              </a:rPr>
              <a:t>4</a:t>
            </a:r>
            <a:r>
              <a:rPr lang="sv-SE" dirty="0"/>
              <a:t> både 3:an och 2:an </a:t>
            </a:r>
            <a:r>
              <a:rPr lang="sv-SE" dirty="0">
                <a:solidFill>
                  <a:srgbClr val="A70001"/>
                </a:solidFill>
              </a:rPr>
              <a:t>flyttar 4 steg</a:t>
            </a:r>
            <a:r>
              <a:rPr lang="sv-SE" dirty="0"/>
              <a:t>   </a:t>
            </a:r>
          </a:p>
        </p:txBody>
      </p:sp>
    </p:spTree>
    <p:extLst>
      <p:ext uri="{BB962C8B-B14F-4D97-AF65-F5344CB8AC3E}">
        <p14:creationId xmlns:p14="http://schemas.microsoft.com/office/powerpoint/2010/main" val="314389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2" grpId="0"/>
      <p:bldP spid="43" grpId="0"/>
      <p:bldP spid="49" grpId="0"/>
      <p:bldP spid="19" grpId="0"/>
      <p:bldP spid="3" grpId="0"/>
      <p:bldP spid="5" grpId="0"/>
      <p:bldP spid="6" grpId="0"/>
      <p:bldP spid="23" grpId="0"/>
      <p:bldP spid="24" grpId="0"/>
      <p:bldP spid="25" grpId="0"/>
      <p:bldP spid="27" grpId="0"/>
      <p:bldP spid="28" grpId="0"/>
      <p:bldP spid="29" grpId="0"/>
      <p:bldP spid="30" grpId="0"/>
      <p:bldP spid="31" grpId="0"/>
      <p:bldP spid="32" grpId="0"/>
      <p:bldP spid="33" grpId="0" animBg="1"/>
      <p:bldP spid="34" grpId="0" animBg="1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CBAA9B8C-AF85-E046-8AB1-AF35F5E8EB03}"/>
              </a:ext>
            </a:extLst>
          </p:cNvPr>
          <p:cNvSpPr/>
          <p:nvPr/>
        </p:nvSpPr>
        <p:spPr>
          <a:xfrm>
            <a:off x="854445" y="621904"/>
            <a:ext cx="2841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+mn-lt"/>
              </a:rPr>
              <a:t>Skriv talen som tiopotenser. </a:t>
            </a:r>
            <a:endParaRPr lang="sv-SE" dirty="0">
              <a:effectLst/>
              <a:latin typeface="+mn-lt"/>
            </a:endParaRP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C5A0E6EF-E82C-774B-AAD0-CBE91DD3B494}"/>
              </a:ext>
            </a:extLst>
          </p:cNvPr>
          <p:cNvSpPr/>
          <p:nvPr/>
        </p:nvSpPr>
        <p:spPr>
          <a:xfrm>
            <a:off x="238881" y="190206"/>
            <a:ext cx="11651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>
                <a:solidFill>
                  <a:srgbClr val="800000"/>
                </a:solidFill>
              </a:rPr>
              <a:t>Exempel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5CD41643-EBE6-5649-8240-176E622255FD}"/>
              </a:ext>
            </a:extLst>
          </p:cNvPr>
          <p:cNvSpPr/>
          <p:nvPr/>
        </p:nvSpPr>
        <p:spPr>
          <a:xfrm>
            <a:off x="854445" y="1166190"/>
            <a:ext cx="5702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+mn-lt"/>
              </a:rPr>
              <a:t>a)  1 000			b)  100 000			c)  tio miljoner</a:t>
            </a:r>
            <a:endParaRPr lang="sv-SE" dirty="0">
              <a:effectLst/>
              <a:latin typeface="+mn-lt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84158ABE-AD03-ED4B-B012-6AB56A7BA5D5}"/>
              </a:ext>
            </a:extLst>
          </p:cNvPr>
          <p:cNvSpPr/>
          <p:nvPr/>
        </p:nvSpPr>
        <p:spPr>
          <a:xfrm>
            <a:off x="821469" y="2405780"/>
            <a:ext cx="1249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" pitchFamily="2" charset="77"/>
              </a:rPr>
              <a:t>a)  1 000 </a:t>
            </a:r>
            <a:r>
              <a:rPr lang="sv-SE" dirty="0">
                <a:latin typeface="+mn-lt"/>
              </a:rPr>
              <a:t>=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1B96FA9E-9E34-5B45-9829-034EF0280B6E}"/>
              </a:ext>
            </a:extLst>
          </p:cNvPr>
          <p:cNvSpPr/>
          <p:nvPr/>
        </p:nvSpPr>
        <p:spPr>
          <a:xfrm>
            <a:off x="1953247" y="2405780"/>
            <a:ext cx="1455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Bradley Hand" pitchFamily="2" charset="77"/>
              </a:rPr>
              <a:t>10 ∙ 10 · 10 </a:t>
            </a:r>
            <a:r>
              <a:rPr lang="de-DE" dirty="0">
                <a:latin typeface="+mn-lt"/>
              </a:rPr>
              <a:t>=</a:t>
            </a:r>
            <a:endParaRPr lang="sv-SE" dirty="0">
              <a:latin typeface="+mn-lt"/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647FAB29-CAD3-C840-9256-DAAAEDD3D466}"/>
              </a:ext>
            </a:extLst>
          </p:cNvPr>
          <p:cNvSpPr/>
          <p:nvPr/>
        </p:nvSpPr>
        <p:spPr>
          <a:xfrm>
            <a:off x="3312843" y="2405780"/>
            <a:ext cx="527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Bradley Hand" pitchFamily="2" charset="77"/>
              </a:rPr>
              <a:t>10</a:t>
            </a:r>
            <a:r>
              <a:rPr lang="de-DE" baseline="30000" dirty="0">
                <a:latin typeface="Bradley Hand" pitchFamily="2" charset="77"/>
              </a:rPr>
              <a:t>3</a:t>
            </a:r>
            <a:endParaRPr lang="sv-SE" baseline="30000" dirty="0">
              <a:latin typeface="+mn-lt"/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27462A07-8E5D-4B4E-9E63-1A413C970C55}"/>
              </a:ext>
            </a:extLst>
          </p:cNvPr>
          <p:cNvSpPr/>
          <p:nvPr/>
        </p:nvSpPr>
        <p:spPr>
          <a:xfrm>
            <a:off x="5605461" y="2328836"/>
            <a:ext cx="3170583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10 multiplicerat med sig självt tre gånger ger talet 1 000. Alltså är exponenten 3.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D7F6554B-1389-3842-ABFF-099D122771A5}"/>
              </a:ext>
            </a:extLst>
          </p:cNvPr>
          <p:cNvSpPr/>
          <p:nvPr/>
        </p:nvSpPr>
        <p:spPr>
          <a:xfrm>
            <a:off x="889440" y="3350986"/>
            <a:ext cx="15520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" pitchFamily="2" charset="77"/>
              </a:rPr>
              <a:t>b)  1 00 000 </a:t>
            </a:r>
            <a:r>
              <a:rPr lang="sv-SE" dirty="0">
                <a:latin typeface="+mn-lt"/>
              </a:rPr>
              <a:t>=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B28D23A2-011A-B941-A724-D6E677F123E4}"/>
              </a:ext>
            </a:extLst>
          </p:cNvPr>
          <p:cNvSpPr/>
          <p:nvPr/>
        </p:nvSpPr>
        <p:spPr>
          <a:xfrm>
            <a:off x="2304896" y="3350986"/>
            <a:ext cx="23054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Bradley Hand" pitchFamily="2" charset="77"/>
              </a:rPr>
              <a:t>10 ∙ 10 · 10 · 10 · 10 </a:t>
            </a:r>
            <a:r>
              <a:rPr lang="de-DE" dirty="0">
                <a:latin typeface="+mn-lt"/>
              </a:rPr>
              <a:t>=</a:t>
            </a:r>
            <a:endParaRPr lang="sv-SE" dirty="0">
              <a:latin typeface="+mn-lt"/>
            </a:endParaRP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B6D51DFF-CDE1-0347-B802-B09484F13034}"/>
              </a:ext>
            </a:extLst>
          </p:cNvPr>
          <p:cNvSpPr/>
          <p:nvPr/>
        </p:nvSpPr>
        <p:spPr>
          <a:xfrm>
            <a:off x="4524109" y="3350986"/>
            <a:ext cx="527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Bradley Hand" pitchFamily="2" charset="77"/>
              </a:rPr>
              <a:t>10</a:t>
            </a:r>
            <a:r>
              <a:rPr lang="de-DE" baseline="30000" dirty="0">
                <a:latin typeface="Bradley Hand" pitchFamily="2" charset="77"/>
              </a:rPr>
              <a:t>5</a:t>
            </a:r>
            <a:endParaRPr lang="sv-SE" baseline="30000" dirty="0">
              <a:latin typeface="+mn-lt"/>
            </a:endParaRP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43F95601-3595-9643-A26A-F27BD5A1F058}"/>
              </a:ext>
            </a:extLst>
          </p:cNvPr>
          <p:cNvSpPr/>
          <p:nvPr/>
        </p:nvSpPr>
        <p:spPr>
          <a:xfrm>
            <a:off x="5605461" y="3257476"/>
            <a:ext cx="3260073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10 multiplicerat med sig självt fem gånger ger talet 1 000. Alltså är exponenten 5.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C71CB1CF-8972-C04F-B2C9-964DF2BBC10D}"/>
              </a:ext>
            </a:extLst>
          </p:cNvPr>
          <p:cNvSpPr/>
          <p:nvPr/>
        </p:nvSpPr>
        <p:spPr>
          <a:xfrm>
            <a:off x="889440" y="4292880"/>
            <a:ext cx="1837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" pitchFamily="2" charset="77"/>
              </a:rPr>
              <a:t>c)  tio miljoner </a:t>
            </a:r>
            <a:r>
              <a:rPr lang="sv-SE" dirty="0">
                <a:latin typeface="+mn-lt"/>
              </a:rPr>
              <a:t>=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EFCBC321-B12A-FE43-A97F-E9A3CD2E1395}"/>
              </a:ext>
            </a:extLst>
          </p:cNvPr>
          <p:cNvSpPr/>
          <p:nvPr/>
        </p:nvSpPr>
        <p:spPr>
          <a:xfrm>
            <a:off x="2575301" y="4292880"/>
            <a:ext cx="1475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" pitchFamily="2" charset="77"/>
              </a:rPr>
              <a:t>10 000 000 </a:t>
            </a:r>
            <a:r>
              <a:rPr lang="sv-SE" dirty="0">
                <a:latin typeface="+mn-lt"/>
              </a:rPr>
              <a:t>=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D8ADC03C-C665-E744-8EE5-2C44186DB460}"/>
              </a:ext>
            </a:extLst>
          </p:cNvPr>
          <p:cNvSpPr/>
          <p:nvPr/>
        </p:nvSpPr>
        <p:spPr>
          <a:xfrm>
            <a:off x="3978135" y="4292880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Bradley Hand" pitchFamily="2" charset="77"/>
              </a:rPr>
              <a:t>10</a:t>
            </a:r>
            <a:r>
              <a:rPr lang="de-DE" baseline="30000" dirty="0">
                <a:latin typeface="Bradley Hand" pitchFamily="2" charset="77"/>
              </a:rPr>
              <a:t>7</a:t>
            </a:r>
            <a:endParaRPr lang="sv-SE" baseline="30000" dirty="0">
              <a:latin typeface="+mn-lt"/>
            </a:endParaRP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2C06D9C9-34B2-4248-8FB2-ECFB467DB516}"/>
              </a:ext>
            </a:extLst>
          </p:cNvPr>
          <p:cNvSpPr/>
          <p:nvPr/>
        </p:nvSpPr>
        <p:spPr>
          <a:xfrm>
            <a:off x="5605461" y="4186116"/>
            <a:ext cx="3399391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10 multiplicerat med sig självt sju gånger ger talet tio miljoner. Alltså är exponenten 7.</a:t>
            </a: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7572A06F-C4B0-884B-94CE-2E9E94F5E47A}"/>
              </a:ext>
            </a:extLst>
          </p:cNvPr>
          <p:cNvSpPr txBox="1"/>
          <p:nvPr/>
        </p:nvSpPr>
        <p:spPr>
          <a:xfrm>
            <a:off x="889440" y="5351116"/>
            <a:ext cx="5090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>
                <a:latin typeface="Bradley Hand Bold"/>
                <a:cs typeface="Bradley Hand Bold"/>
              </a:rPr>
              <a:t>Svar</a:t>
            </a:r>
            <a:r>
              <a:rPr lang="sv-SE" dirty="0">
                <a:latin typeface="Bradley Hand Bold"/>
                <a:cs typeface="Bradley Hand Bold"/>
              </a:rPr>
              <a:t>:  a) </a:t>
            </a:r>
            <a:r>
              <a:rPr lang="de-DE" dirty="0">
                <a:latin typeface="Bradley Hand" pitchFamily="2" charset="77"/>
              </a:rPr>
              <a:t>10</a:t>
            </a:r>
            <a:r>
              <a:rPr lang="de-DE" baseline="30000" dirty="0">
                <a:latin typeface="Bradley Hand" pitchFamily="2" charset="77"/>
              </a:rPr>
              <a:t>3</a:t>
            </a:r>
            <a:r>
              <a:rPr lang="sv-SE" dirty="0">
                <a:latin typeface="Bradley Hand" pitchFamily="2" charset="77"/>
              </a:rPr>
              <a:t>		b) </a:t>
            </a:r>
            <a:r>
              <a:rPr lang="de-DE" dirty="0">
                <a:latin typeface="Bradley Hand" pitchFamily="2" charset="77"/>
              </a:rPr>
              <a:t>10</a:t>
            </a:r>
            <a:r>
              <a:rPr lang="de-DE" baseline="30000" dirty="0">
                <a:latin typeface="Bradley Hand" pitchFamily="2" charset="77"/>
              </a:rPr>
              <a:t>5</a:t>
            </a:r>
            <a:r>
              <a:rPr lang="sv-SE" dirty="0">
                <a:latin typeface="Bradley Hand" pitchFamily="2" charset="77"/>
              </a:rPr>
              <a:t>		c) </a:t>
            </a:r>
            <a:r>
              <a:rPr lang="de-DE" dirty="0">
                <a:latin typeface="Bradley Hand" pitchFamily="2" charset="77"/>
              </a:rPr>
              <a:t>10</a:t>
            </a:r>
            <a:r>
              <a:rPr lang="de-DE" baseline="30000" dirty="0">
                <a:latin typeface="Bradley Hand" pitchFamily="2" charset="77"/>
              </a:rPr>
              <a:t>7</a:t>
            </a:r>
            <a:endParaRPr lang="sv-SE" dirty="0">
              <a:latin typeface="Bradley Hand Bold"/>
              <a:cs typeface="Bradley Hand Bold"/>
            </a:endParaRPr>
          </a:p>
        </p:txBody>
      </p:sp>
    </p:spTree>
    <p:extLst>
      <p:ext uri="{BB962C8B-B14F-4D97-AF65-F5344CB8AC3E}">
        <p14:creationId xmlns:p14="http://schemas.microsoft.com/office/powerpoint/2010/main" val="226142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 animBg="1"/>
      <p:bldP spid="9" grpId="0"/>
      <p:bldP spid="10" grpId="0"/>
      <p:bldP spid="11" grpId="0"/>
      <p:bldP spid="12" grpId="0" animBg="1"/>
      <p:bldP spid="13" grpId="0"/>
      <p:bldP spid="17" grpId="0"/>
      <p:bldP spid="19" grpId="0"/>
      <p:bldP spid="20" grpId="0" animBg="1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0A648CB-C3E7-854F-B946-80CD0700AF60}"/>
              </a:ext>
            </a:extLst>
          </p:cNvPr>
          <p:cNvSpPr/>
          <p:nvPr/>
        </p:nvSpPr>
        <p:spPr>
          <a:xfrm>
            <a:off x="854445" y="621904"/>
            <a:ext cx="4010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+mn-lt"/>
              </a:rPr>
              <a:t>a)  Skriv talet 60 000 i grundpotensform. </a:t>
            </a:r>
            <a:endParaRPr lang="sv-SE" dirty="0">
              <a:effectLst/>
              <a:latin typeface="+mn-lt"/>
            </a:endParaRP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D4852EEC-D83A-A14C-BE65-DF5AF6944E15}"/>
              </a:ext>
            </a:extLst>
          </p:cNvPr>
          <p:cNvSpPr/>
          <p:nvPr/>
        </p:nvSpPr>
        <p:spPr>
          <a:xfrm>
            <a:off x="1033889" y="1187409"/>
            <a:ext cx="13997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" pitchFamily="2" charset="77"/>
              </a:rPr>
              <a:t>a)  60 000 </a:t>
            </a:r>
            <a:r>
              <a:rPr lang="sv-SE" dirty="0">
                <a:latin typeface="+mn-lt"/>
              </a:rPr>
              <a:t>=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69789E5F-85ED-2341-A3C6-459ADAE05467}"/>
              </a:ext>
            </a:extLst>
          </p:cNvPr>
          <p:cNvSpPr/>
          <p:nvPr/>
        </p:nvSpPr>
        <p:spPr>
          <a:xfrm>
            <a:off x="2347147" y="1182621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Bradley Hand" pitchFamily="2" charset="77"/>
              </a:rPr>
              <a:t>6 ∙ 10 000  </a:t>
            </a:r>
            <a:r>
              <a:rPr lang="de-DE" dirty="0">
                <a:latin typeface="+mn-lt"/>
              </a:rPr>
              <a:t>=</a:t>
            </a:r>
            <a:endParaRPr lang="sv-SE" dirty="0">
              <a:latin typeface="+mn-lt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1F05F920-F6AE-B744-9464-6BF0D5D7D1C7}"/>
              </a:ext>
            </a:extLst>
          </p:cNvPr>
          <p:cNvSpPr/>
          <p:nvPr/>
        </p:nvSpPr>
        <p:spPr>
          <a:xfrm>
            <a:off x="3724718" y="1182621"/>
            <a:ext cx="853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Bradley Hand" pitchFamily="2" charset="77"/>
              </a:rPr>
              <a:t>6 ∙ 10</a:t>
            </a:r>
            <a:r>
              <a:rPr lang="de-DE" baseline="30000" dirty="0">
                <a:latin typeface="Bradley Hand" pitchFamily="2" charset="77"/>
              </a:rPr>
              <a:t>4</a:t>
            </a:r>
            <a:endParaRPr lang="sv-SE" baseline="30000" dirty="0">
              <a:latin typeface="+mn-lt"/>
            </a:endParaRP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366CD69-1BE0-2B49-8CBD-E4D74A7C7A9F}"/>
              </a:ext>
            </a:extLst>
          </p:cNvPr>
          <p:cNvSpPr/>
          <p:nvPr/>
        </p:nvSpPr>
        <p:spPr>
          <a:xfrm>
            <a:off x="854445" y="2992630"/>
            <a:ext cx="4308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+mn-lt"/>
              </a:rPr>
              <a:t>b)  Skriv talet 7 500 000 i grundpotensform. </a:t>
            </a:r>
            <a:endParaRPr lang="sv-SE" dirty="0">
              <a:effectLst/>
              <a:latin typeface="+mn-lt"/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97E3D23-EC58-5742-B4BA-3A39387AE8CD}"/>
              </a:ext>
            </a:extLst>
          </p:cNvPr>
          <p:cNvSpPr/>
          <p:nvPr/>
        </p:nvSpPr>
        <p:spPr>
          <a:xfrm>
            <a:off x="1033889" y="3417441"/>
            <a:ext cx="1728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" pitchFamily="2" charset="77"/>
              </a:rPr>
              <a:t>b)  7 500 000 </a:t>
            </a:r>
            <a:r>
              <a:rPr lang="sv-SE" dirty="0">
                <a:latin typeface="+mn-lt"/>
              </a:rPr>
              <a:t>=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BA35AD9A-BD83-C54F-8B7E-DCCAF110A568}"/>
              </a:ext>
            </a:extLst>
          </p:cNvPr>
          <p:cNvSpPr/>
          <p:nvPr/>
        </p:nvSpPr>
        <p:spPr>
          <a:xfrm>
            <a:off x="2647525" y="3394671"/>
            <a:ext cx="1946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Bradley Hand" pitchFamily="2" charset="77"/>
              </a:rPr>
              <a:t>7,5 ∙ 1 000 000  </a:t>
            </a:r>
            <a:r>
              <a:rPr lang="de-DE" dirty="0">
                <a:latin typeface="+mn-lt"/>
              </a:rPr>
              <a:t>=</a:t>
            </a:r>
            <a:endParaRPr lang="sv-SE" dirty="0">
              <a:latin typeface="+mn-lt"/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AFD2CCDC-C033-154C-9912-6573B3711B77}"/>
              </a:ext>
            </a:extLst>
          </p:cNvPr>
          <p:cNvSpPr/>
          <p:nvPr/>
        </p:nvSpPr>
        <p:spPr>
          <a:xfrm>
            <a:off x="4526358" y="3366082"/>
            <a:ext cx="1064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Bradley Hand" pitchFamily="2" charset="77"/>
              </a:rPr>
              <a:t>7,5 ∙ 10</a:t>
            </a:r>
            <a:r>
              <a:rPr lang="de-DE" baseline="30000" dirty="0">
                <a:latin typeface="Bradley Hand" pitchFamily="2" charset="77"/>
              </a:rPr>
              <a:t>6</a:t>
            </a:r>
            <a:endParaRPr lang="sv-SE" baseline="30000" dirty="0">
              <a:latin typeface="+mn-lt"/>
            </a:endParaRP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451B3C47-11FE-A843-B217-B233820F3F9C}"/>
              </a:ext>
            </a:extLst>
          </p:cNvPr>
          <p:cNvSpPr/>
          <p:nvPr/>
        </p:nvSpPr>
        <p:spPr>
          <a:xfrm>
            <a:off x="238881" y="190206"/>
            <a:ext cx="11651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>
                <a:solidFill>
                  <a:srgbClr val="800000"/>
                </a:solidFill>
              </a:rPr>
              <a:t>Exempel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6D1D6D09-61D3-7A4F-84E7-126D593BC604}"/>
              </a:ext>
            </a:extLst>
          </p:cNvPr>
          <p:cNvSpPr/>
          <p:nvPr/>
        </p:nvSpPr>
        <p:spPr>
          <a:xfrm>
            <a:off x="4984583" y="1218065"/>
            <a:ext cx="4010330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Siffrorna flyttar 4 positioner. Alltså är exponenten 4.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D4B61D6B-06A1-2C4A-8158-D60DA8F075F1}"/>
              </a:ext>
            </a:extLst>
          </p:cNvPr>
          <p:cNvSpPr/>
          <p:nvPr/>
        </p:nvSpPr>
        <p:spPr>
          <a:xfrm>
            <a:off x="974253" y="3922679"/>
            <a:ext cx="4010330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Siffrorna flyttar 6 positioner. Alltså är exponenten 6.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D260A647-8FE3-9D42-BC24-2150A1A77618}"/>
              </a:ext>
            </a:extLst>
          </p:cNvPr>
          <p:cNvSpPr/>
          <p:nvPr/>
        </p:nvSpPr>
        <p:spPr>
          <a:xfrm>
            <a:off x="974252" y="4421841"/>
            <a:ext cx="4830199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Du kan också tänka: ”7 500 000 = 7 500 000,0. För att komma till 7,5 måste decimaltecknet flytta 6 steg. Alltså är exponenten 6.”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B2AE8CFA-423A-F24D-B90B-AE6CEB0BEE6C}"/>
              </a:ext>
            </a:extLst>
          </p:cNvPr>
          <p:cNvSpPr/>
          <p:nvPr/>
        </p:nvSpPr>
        <p:spPr>
          <a:xfrm>
            <a:off x="1354361" y="1737853"/>
            <a:ext cx="4830199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Du kan också tänka: ”60 000 = 60 000,0. För att komma till 6,0 måste decimaltecknet flytta 4 steg. Alltså är exponenten 4.”</a:t>
            </a:r>
          </a:p>
        </p:txBody>
      </p:sp>
    </p:spTree>
    <p:extLst>
      <p:ext uri="{BB962C8B-B14F-4D97-AF65-F5344CB8AC3E}">
        <p14:creationId xmlns:p14="http://schemas.microsoft.com/office/powerpoint/2010/main" val="326225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9" grpId="0" animBg="1"/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1E01BA5-B013-DE4F-81EF-1B8FD9F8CA9D}"/>
              </a:ext>
            </a:extLst>
          </p:cNvPr>
          <p:cNvSpPr/>
          <p:nvPr/>
        </p:nvSpPr>
        <p:spPr>
          <a:xfrm>
            <a:off x="919691" y="898397"/>
            <a:ext cx="358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+mn-lt"/>
              </a:rPr>
              <a:t>a)  Skriv talet 4 · 10</a:t>
            </a:r>
            <a:r>
              <a:rPr lang="sv-SE" baseline="30000" dirty="0">
                <a:latin typeface="+mn-lt"/>
              </a:rPr>
              <a:t>5</a:t>
            </a:r>
            <a:r>
              <a:rPr lang="sv-SE" dirty="0">
                <a:latin typeface="+mn-lt"/>
              </a:rPr>
              <a:t> utan tiopotens. </a:t>
            </a:r>
            <a:endParaRPr lang="sv-SE" dirty="0">
              <a:effectLst/>
              <a:latin typeface="+mn-lt"/>
            </a:endParaRP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A5708B74-8C6B-CA49-B472-F9518955756A}"/>
              </a:ext>
            </a:extLst>
          </p:cNvPr>
          <p:cNvSpPr/>
          <p:nvPr/>
        </p:nvSpPr>
        <p:spPr>
          <a:xfrm>
            <a:off x="1195159" y="1391144"/>
            <a:ext cx="14970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Bradley Hand" pitchFamily="2" charset="77"/>
              </a:rPr>
              <a:t>a)  4 ∙ 10</a:t>
            </a:r>
            <a:r>
              <a:rPr lang="de-DE" baseline="30000" dirty="0">
                <a:latin typeface="Bradley Hand" pitchFamily="2" charset="77"/>
              </a:rPr>
              <a:t>5</a:t>
            </a:r>
            <a:r>
              <a:rPr lang="de-DE" dirty="0">
                <a:latin typeface="Bradley Hand" pitchFamily="2" charset="77"/>
              </a:rPr>
              <a:t>  </a:t>
            </a:r>
            <a:r>
              <a:rPr lang="de-DE" dirty="0">
                <a:latin typeface="+mn-lt"/>
              </a:rPr>
              <a:t>=</a:t>
            </a:r>
            <a:r>
              <a:rPr lang="de-DE" baseline="30000" dirty="0">
                <a:latin typeface="Bradley Hand" pitchFamily="2" charset="77"/>
              </a:rPr>
              <a:t>  </a:t>
            </a:r>
            <a:endParaRPr lang="sv-SE" baseline="30000" dirty="0">
              <a:latin typeface="+mn-lt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7BA78616-1121-C141-A37A-37D356E7D4C4}"/>
              </a:ext>
            </a:extLst>
          </p:cNvPr>
          <p:cNvSpPr/>
          <p:nvPr/>
        </p:nvSpPr>
        <p:spPr>
          <a:xfrm>
            <a:off x="2505808" y="1391144"/>
            <a:ext cx="1547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Bradley Hand" pitchFamily="2" charset="77"/>
              </a:rPr>
              <a:t>4 ∙ 100 000  </a:t>
            </a:r>
            <a:r>
              <a:rPr lang="de-DE" dirty="0">
                <a:latin typeface="+mn-lt"/>
              </a:rPr>
              <a:t>=</a:t>
            </a:r>
            <a:endParaRPr lang="sv-SE" dirty="0">
              <a:latin typeface="+mn-lt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796D65A3-C542-F142-8963-D041E94DB4D9}"/>
              </a:ext>
            </a:extLst>
          </p:cNvPr>
          <p:cNvSpPr/>
          <p:nvPr/>
        </p:nvSpPr>
        <p:spPr>
          <a:xfrm>
            <a:off x="3925056" y="1391144"/>
            <a:ext cx="10134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" pitchFamily="2" charset="77"/>
              </a:rPr>
              <a:t>400 000</a:t>
            </a:r>
            <a:endParaRPr lang="sv-SE" dirty="0">
              <a:latin typeface="+mn-lt"/>
            </a:endParaRP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528F2EC2-F93F-E043-8DC0-FAB72C072A9D}"/>
              </a:ext>
            </a:extLst>
          </p:cNvPr>
          <p:cNvSpPr/>
          <p:nvPr/>
        </p:nvSpPr>
        <p:spPr>
          <a:xfrm>
            <a:off x="1099903" y="3037631"/>
            <a:ext cx="3774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+mn-lt"/>
              </a:rPr>
              <a:t>b)  Skriv talet 2,9 · 10</a:t>
            </a:r>
            <a:r>
              <a:rPr lang="sv-SE" baseline="30000" dirty="0">
                <a:latin typeface="+mn-lt"/>
              </a:rPr>
              <a:t>3</a:t>
            </a:r>
            <a:r>
              <a:rPr lang="sv-SE" dirty="0">
                <a:latin typeface="+mn-lt"/>
              </a:rPr>
              <a:t> utan tiopotens. </a:t>
            </a:r>
            <a:endParaRPr lang="sv-SE" dirty="0">
              <a:effectLst/>
              <a:latin typeface="+mn-lt"/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C4C54B8-B0BB-B04D-B39E-BEC18CDFB82B}"/>
              </a:ext>
            </a:extLst>
          </p:cNvPr>
          <p:cNvSpPr/>
          <p:nvPr/>
        </p:nvSpPr>
        <p:spPr>
          <a:xfrm>
            <a:off x="1195159" y="3552098"/>
            <a:ext cx="16080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Bradley Hand" pitchFamily="2" charset="77"/>
              </a:rPr>
              <a:t>b)  2,9 ∙ 10</a:t>
            </a:r>
            <a:r>
              <a:rPr lang="de-DE" baseline="30000" dirty="0">
                <a:latin typeface="Bradley Hand" pitchFamily="2" charset="77"/>
              </a:rPr>
              <a:t>3</a:t>
            </a:r>
            <a:r>
              <a:rPr lang="de-DE" dirty="0">
                <a:latin typeface="Bradley Hand" pitchFamily="2" charset="77"/>
              </a:rPr>
              <a:t> </a:t>
            </a:r>
            <a:r>
              <a:rPr lang="de-DE" dirty="0">
                <a:latin typeface="+mn-lt"/>
              </a:rPr>
              <a:t>=</a:t>
            </a:r>
            <a:r>
              <a:rPr lang="de-DE" baseline="30000" dirty="0">
                <a:latin typeface="Bradley Hand" pitchFamily="2" charset="77"/>
              </a:rPr>
              <a:t>  </a:t>
            </a:r>
            <a:endParaRPr lang="sv-SE" baseline="30000" dirty="0">
              <a:latin typeface="+mn-lt"/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B46FE7E-A619-6547-9172-F75A100A7F59}"/>
              </a:ext>
            </a:extLst>
          </p:cNvPr>
          <p:cNvSpPr/>
          <p:nvPr/>
        </p:nvSpPr>
        <p:spPr>
          <a:xfrm>
            <a:off x="2608274" y="3552098"/>
            <a:ext cx="1423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Bradley Hand" pitchFamily="2" charset="77"/>
              </a:rPr>
              <a:t>2,9 ∙ 1 000 </a:t>
            </a:r>
            <a:r>
              <a:rPr lang="de-DE" dirty="0">
                <a:latin typeface="+mn-lt"/>
              </a:rPr>
              <a:t>=</a:t>
            </a:r>
            <a:endParaRPr lang="sv-SE" dirty="0">
              <a:latin typeface="+mn-lt"/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4F0B7794-AADC-254F-9CDB-1830D9B541DC}"/>
              </a:ext>
            </a:extLst>
          </p:cNvPr>
          <p:cNvSpPr/>
          <p:nvPr/>
        </p:nvSpPr>
        <p:spPr>
          <a:xfrm>
            <a:off x="3934632" y="3548463"/>
            <a:ext cx="763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" pitchFamily="2" charset="77"/>
              </a:rPr>
              <a:t>2 900</a:t>
            </a:r>
            <a:endParaRPr lang="sv-SE" dirty="0">
              <a:latin typeface="+mn-lt"/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1FB778FA-C923-B744-8E09-60C176222145}"/>
              </a:ext>
            </a:extLst>
          </p:cNvPr>
          <p:cNvSpPr/>
          <p:nvPr/>
        </p:nvSpPr>
        <p:spPr>
          <a:xfrm>
            <a:off x="238881" y="190206"/>
            <a:ext cx="11651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>
                <a:solidFill>
                  <a:srgbClr val="800000"/>
                </a:solidFill>
              </a:rPr>
              <a:t>Exempel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32255229-2667-824F-AFD7-241A6B3CE0FE}"/>
              </a:ext>
            </a:extLst>
          </p:cNvPr>
          <p:cNvSpPr/>
          <p:nvPr/>
        </p:nvSpPr>
        <p:spPr>
          <a:xfrm>
            <a:off x="5829409" y="1314200"/>
            <a:ext cx="2708304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Siffrorna flyttar sig 5 positioner, lika många som exponenten anger.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499F9487-C70C-694B-B456-AFE83A043670}"/>
              </a:ext>
            </a:extLst>
          </p:cNvPr>
          <p:cNvSpPr/>
          <p:nvPr/>
        </p:nvSpPr>
        <p:spPr>
          <a:xfrm>
            <a:off x="919691" y="2098971"/>
            <a:ext cx="6622872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Du kan tänka så här: ”Eftersom exponenten är 5 ska jag flytta decimaltecknet fem steg.”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987E1ED8-7406-E44B-ABFE-6F5EB43F808A}"/>
              </a:ext>
            </a:extLst>
          </p:cNvPr>
          <p:cNvSpPr/>
          <p:nvPr/>
        </p:nvSpPr>
        <p:spPr>
          <a:xfrm>
            <a:off x="5829409" y="3406963"/>
            <a:ext cx="2708304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Siffrorna flyttar sig 3 positioner, lika många som exponenten anger.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E3BCA97-640B-6943-BC29-E6EA50616CFB}"/>
              </a:ext>
            </a:extLst>
          </p:cNvPr>
          <p:cNvSpPr/>
          <p:nvPr/>
        </p:nvSpPr>
        <p:spPr>
          <a:xfrm>
            <a:off x="920928" y="4183947"/>
            <a:ext cx="6622872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Du kan tänka så här: ”Eftersom exponenten är 3 ska jag flytta decimaltecknet tre steg.”</a:t>
            </a:r>
          </a:p>
        </p:txBody>
      </p:sp>
    </p:spTree>
    <p:extLst>
      <p:ext uri="{BB962C8B-B14F-4D97-AF65-F5344CB8AC3E}">
        <p14:creationId xmlns:p14="http://schemas.microsoft.com/office/powerpoint/2010/main" val="329671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1" grpId="0" animBg="1"/>
      <p:bldP spid="12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29520</TotalTime>
  <Words>588</Words>
  <Application>Microsoft Macintosh PowerPoint</Application>
  <PresentationFormat>Bildspel på skärmen (4:3)</PresentationFormat>
  <Paragraphs>79</Paragraphs>
  <Slides>5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0" baseType="lpstr">
      <vt:lpstr>Arial</vt:lpstr>
      <vt:lpstr>Bradley Hand</vt:lpstr>
      <vt:lpstr>Bradley Hand Bold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166</cp:revision>
  <dcterms:created xsi:type="dcterms:W3CDTF">2017-04-10T07:17:33Z</dcterms:created>
  <dcterms:modified xsi:type="dcterms:W3CDTF">2021-08-05T12:27:34Z</dcterms:modified>
</cp:coreProperties>
</file>