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315" r:id="rId3"/>
    <p:sldId id="324" r:id="rId4"/>
    <p:sldId id="314" r:id="rId5"/>
    <p:sldId id="277" r:id="rId6"/>
    <p:sldId id="278" r:id="rId7"/>
    <p:sldId id="325" r:id="rId8"/>
    <p:sldId id="328" r:id="rId9"/>
    <p:sldId id="329" r:id="rId10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35" autoAdjust="0"/>
    <p:restoredTop sz="94673" autoAdjust="0"/>
  </p:normalViewPr>
  <p:slideViewPr>
    <p:cSldViewPr snapToGrid="0" snapToObjects="1">
      <p:cViewPr>
        <p:scale>
          <a:sx n="204" d="100"/>
          <a:sy n="204" d="100"/>
        </p:scale>
        <p:origin x="-1664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11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 23"/>
          <p:cNvGrpSpPr/>
          <p:nvPr/>
        </p:nvGrpSpPr>
        <p:grpSpPr>
          <a:xfrm>
            <a:off x="2618805" y="3975426"/>
            <a:ext cx="3943376" cy="641678"/>
            <a:chOff x="1820527" y="3968975"/>
            <a:chExt cx="3697182" cy="641678"/>
          </a:xfrm>
        </p:grpSpPr>
        <p:sp>
          <p:nvSpPr>
            <p:cNvPr id="19" name="Rektangel 18"/>
            <p:cNvSpPr/>
            <p:nvPr/>
          </p:nvSpPr>
          <p:spPr>
            <a:xfrm>
              <a:off x="1820527" y="4105148"/>
              <a:ext cx="3333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Andelen</a:t>
              </a:r>
              <a:r>
                <a:rPr lang="sv-SE" dirty="0"/>
                <a:t> blåa kulor är 3 tiondelar =</a:t>
              </a:r>
            </a:p>
          </p:txBody>
        </p:sp>
        <p:grpSp>
          <p:nvGrpSpPr>
            <p:cNvPr id="20" name="Grupp 19"/>
            <p:cNvGrpSpPr/>
            <p:nvPr/>
          </p:nvGrpSpPr>
          <p:grpSpPr>
            <a:xfrm>
              <a:off x="5099055" y="3968975"/>
              <a:ext cx="418654" cy="641678"/>
              <a:chOff x="3744669" y="1847543"/>
              <a:chExt cx="418654" cy="641678"/>
            </a:xfrm>
          </p:grpSpPr>
          <p:sp>
            <p:nvSpPr>
              <p:cNvPr id="21" name="textruta 20"/>
              <p:cNvSpPr txBox="1"/>
              <p:nvPr/>
            </p:nvSpPr>
            <p:spPr>
              <a:xfrm>
                <a:off x="3799351" y="184754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22" name="textruta 21"/>
              <p:cNvSpPr txBox="1"/>
              <p:nvPr/>
            </p:nvSpPr>
            <p:spPr>
              <a:xfrm>
                <a:off x="3744669" y="211988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23" name="Rak 22"/>
              <p:cNvCxnSpPr>
                <a:cxnSpLocks/>
              </p:cNvCxnSpPr>
              <p:nvPr/>
            </p:nvCxnSpPr>
            <p:spPr>
              <a:xfrm>
                <a:off x="3807854" y="2168382"/>
                <a:ext cx="23698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Bildobjekt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36" y="5027789"/>
            <a:ext cx="3236485" cy="1351037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2336548" y="789535"/>
            <a:ext cx="5524082" cy="2924574"/>
            <a:chOff x="2083787" y="681405"/>
            <a:chExt cx="5524082" cy="2924574"/>
          </a:xfrm>
        </p:grpSpPr>
        <p:grpSp>
          <p:nvGrpSpPr>
            <p:cNvPr id="27" name="Grupp 26"/>
            <p:cNvGrpSpPr/>
            <p:nvPr/>
          </p:nvGrpSpPr>
          <p:grpSpPr>
            <a:xfrm>
              <a:off x="2083787" y="681405"/>
              <a:ext cx="5524082" cy="2869984"/>
              <a:chOff x="2083787" y="681405"/>
              <a:chExt cx="5524082" cy="2869984"/>
            </a:xfrm>
          </p:grpSpPr>
          <p:sp>
            <p:nvSpPr>
              <p:cNvPr id="2" name="Rektangel 1"/>
              <p:cNvSpPr/>
              <p:nvPr/>
            </p:nvSpPr>
            <p:spPr>
              <a:xfrm>
                <a:off x="2083787" y="681405"/>
                <a:ext cx="55240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Tre av tio kulor är blå. </a:t>
                </a:r>
              </a:p>
              <a:p>
                <a:r>
                  <a:rPr lang="sv-SE" b="1" i="1" dirty="0">
                    <a:solidFill>
                      <a:srgbClr val="800000"/>
                    </a:solidFill>
                  </a:rPr>
                  <a:t>Andelen</a:t>
                </a:r>
                <a:r>
                  <a:rPr lang="sv-SE" dirty="0"/>
                  <a:t> blåa kulor kan skrivas som ett </a:t>
                </a:r>
                <a:r>
                  <a:rPr lang="sv-SE" b="1" dirty="0">
                    <a:solidFill>
                      <a:srgbClr val="800000"/>
                    </a:solidFill>
                  </a:rPr>
                  <a:t>bråk</a:t>
                </a:r>
                <a:r>
                  <a:rPr lang="sv-SE" dirty="0"/>
                  <a:t> med </a:t>
                </a:r>
                <a:r>
                  <a:rPr lang="sv-SE" b="1" i="1" dirty="0">
                    <a:solidFill>
                      <a:srgbClr val="800000"/>
                    </a:solidFill>
                  </a:rPr>
                  <a:t>delen</a:t>
                </a:r>
                <a:r>
                  <a:rPr lang="sv-SE" dirty="0"/>
                  <a:t> (antalet blåa kulor) i </a:t>
                </a:r>
                <a:r>
                  <a:rPr lang="sv-SE" i="1" dirty="0"/>
                  <a:t>täljaren </a:t>
                </a:r>
                <a:r>
                  <a:rPr lang="sv-SE" dirty="0"/>
                  <a:t>och </a:t>
                </a:r>
                <a:r>
                  <a:rPr lang="sv-SE" b="1" i="1" dirty="0">
                    <a:solidFill>
                      <a:srgbClr val="800000"/>
                    </a:solidFill>
                  </a:rPr>
                  <a:t>det hela </a:t>
                </a:r>
                <a:r>
                  <a:rPr lang="sv-SE" dirty="0"/>
                  <a:t>(totala antalet kulor) i </a:t>
                </a:r>
                <a:r>
                  <a:rPr lang="sv-SE" i="1" dirty="0"/>
                  <a:t>nämnaren.</a:t>
                </a:r>
              </a:p>
            </p:txBody>
          </p:sp>
          <p:grpSp>
            <p:nvGrpSpPr>
              <p:cNvPr id="26" name="Grupp 25"/>
              <p:cNvGrpSpPr/>
              <p:nvPr/>
            </p:nvGrpSpPr>
            <p:grpSpPr>
              <a:xfrm>
                <a:off x="2581850" y="2060870"/>
                <a:ext cx="733811" cy="1490519"/>
                <a:chOff x="1952273" y="2020415"/>
                <a:chExt cx="733811" cy="1490519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720" t="6734" r="69387" b="57907"/>
                <a:stretch/>
              </p:blipFill>
              <p:spPr>
                <a:xfrm>
                  <a:off x="1952273" y="2020415"/>
                  <a:ext cx="699685" cy="697666"/>
                </a:xfrm>
                <a:prstGeom prst="ellipse">
                  <a:avLst/>
                </a:prstGeom>
              </p:spPr>
            </p:pic>
            <p:pic>
              <p:nvPicPr>
                <p:cNvPr id="13" name="Bildobjekt 1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117" t="22047" r="4432" b="44091"/>
                <a:stretch/>
              </p:blipFill>
              <p:spPr>
                <a:xfrm>
                  <a:off x="1978920" y="2835252"/>
                  <a:ext cx="707164" cy="675682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8" name="Bildobjekt 27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3315661" y="2060870"/>
              <a:ext cx="699685" cy="697666"/>
            </a:xfrm>
            <a:prstGeom prst="ellipse">
              <a:avLst/>
            </a:prstGeom>
          </p:spPr>
        </p:pic>
        <p:pic>
          <p:nvPicPr>
            <p:cNvPr id="29" name="Bildobjekt 28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4225960" y="2060870"/>
              <a:ext cx="699685" cy="697666"/>
            </a:xfrm>
            <a:prstGeom prst="ellipse">
              <a:avLst/>
            </a:prstGeom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903153" y="2060870"/>
              <a:ext cx="699685" cy="697666"/>
            </a:xfrm>
            <a:prstGeom prst="ellipse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959578" y="2820720"/>
              <a:ext cx="699685" cy="697666"/>
            </a:xfrm>
            <a:prstGeom prst="ellipse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112838" y="2908313"/>
              <a:ext cx="699685" cy="697666"/>
            </a:xfrm>
            <a:prstGeom prst="ellipse">
              <a:avLst/>
            </a:prstGeom>
          </p:spPr>
        </p:pic>
        <p:pic>
          <p:nvPicPr>
            <p:cNvPr id="33" name="Bildobjekt 32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3462677" y="2908313"/>
              <a:ext cx="699685" cy="697666"/>
            </a:xfrm>
            <a:prstGeom prst="ellipse">
              <a:avLst/>
            </a:prstGeom>
          </p:spPr>
        </p:pic>
        <p:pic>
          <p:nvPicPr>
            <p:cNvPr id="34" name="Bildobjekt 33"/>
            <p:cNvPicPr>
              <a:picLocks noChangeAspect="1"/>
            </p:cNvPicPr>
            <p:nvPr/>
          </p:nvPicPr>
          <p:blipFill rotWithShape="1">
            <a:blip r:embed="rId3"/>
            <a:srcRect l="77117" t="22047" r="4432" b="44091"/>
            <a:stretch/>
          </p:blipFill>
          <p:spPr>
            <a:xfrm>
              <a:off x="4278084" y="2908313"/>
              <a:ext cx="707164" cy="675682"/>
            </a:xfrm>
            <a:prstGeom prst="ellipse">
              <a:avLst/>
            </a:prstGeom>
          </p:spPr>
        </p:pic>
        <p:pic>
          <p:nvPicPr>
            <p:cNvPr id="36" name="Bildobjekt 35"/>
            <p:cNvPicPr>
              <a:picLocks noChangeAspect="1"/>
            </p:cNvPicPr>
            <p:nvPr/>
          </p:nvPicPr>
          <p:blipFill rotWithShape="1">
            <a:blip r:embed="rId3"/>
            <a:srcRect l="77117" t="22047" r="4432" b="44091"/>
            <a:stretch/>
          </p:blipFill>
          <p:spPr>
            <a:xfrm>
              <a:off x="5075557" y="2060870"/>
              <a:ext cx="707164" cy="675682"/>
            </a:xfrm>
            <a:prstGeom prst="ellipse">
              <a:avLst/>
            </a:prstGeom>
          </p:spPr>
        </p:pic>
      </p:grpSp>
      <p:sp>
        <p:nvSpPr>
          <p:cNvPr id="37" name="Rektangel 1">
            <a:extLst>
              <a:ext uri="{FF2B5EF4-FFF2-40B4-BE49-F238E27FC236}">
                <a16:creationId xmlns:a16="http://schemas.microsoft.com/office/drawing/2014/main" id="{1982A8DE-519E-854E-BB31-153A46F4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95263"/>
            <a:ext cx="874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 1.3					      Räkna med bråk</a:t>
            </a:r>
          </a:p>
        </p:txBody>
      </p:sp>
    </p:spTree>
    <p:extLst>
      <p:ext uri="{BB962C8B-B14F-4D97-AF65-F5344CB8AC3E}">
        <p14:creationId xmlns:p14="http://schemas.microsoft.com/office/powerpoint/2010/main" val="31027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ruta 36"/>
          <p:cNvSpPr txBox="1">
            <a:spLocks noChangeArrowheads="1"/>
          </p:cNvSpPr>
          <p:nvPr/>
        </p:nvSpPr>
        <p:spPr bwMode="auto">
          <a:xfrm>
            <a:off x="1187450" y="1392134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Vilka  begrepp ska </a:t>
            </a:r>
          </a:p>
          <a:p>
            <a:pPr eaLnBrk="1" hangingPunct="1"/>
            <a:r>
              <a:rPr lang="sv-SE" sz="1800" dirty="0"/>
              <a:t>stå vid pilarna?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8583A5A-EE93-B54A-A61E-3252FADDD252}"/>
              </a:ext>
            </a:extLst>
          </p:cNvPr>
          <p:cNvGrpSpPr/>
          <p:nvPr/>
        </p:nvGrpSpPr>
        <p:grpSpPr>
          <a:xfrm>
            <a:off x="3326252" y="937305"/>
            <a:ext cx="2389896" cy="1836964"/>
            <a:chOff x="3326252" y="937305"/>
            <a:chExt cx="2389896" cy="1836964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E424A1CC-7E3E-A84B-A426-98403F8F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6252" y="937305"/>
              <a:ext cx="2389896" cy="1836964"/>
            </a:xfrm>
            <a:prstGeom prst="rect">
              <a:avLst/>
            </a:prstGeom>
          </p:spPr>
        </p:pic>
        <p:sp>
          <p:nvSpPr>
            <p:cNvPr id="17423" name="textruta 33"/>
            <p:cNvSpPr txBox="1">
              <a:spLocks noChangeArrowheads="1"/>
            </p:cNvSpPr>
            <p:nvPr/>
          </p:nvSpPr>
          <p:spPr bwMode="auto">
            <a:xfrm>
              <a:off x="4683246" y="1067151"/>
              <a:ext cx="762000" cy="338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chemeClr val="bg1"/>
                  </a:solidFill>
                </a:rPr>
                <a:t>Täljare</a:t>
              </a:r>
            </a:p>
          </p:txBody>
        </p:sp>
        <p:sp>
          <p:nvSpPr>
            <p:cNvPr id="17425" name="textruta 39"/>
            <p:cNvSpPr txBox="1">
              <a:spLocks noChangeArrowheads="1"/>
            </p:cNvSpPr>
            <p:nvPr/>
          </p:nvSpPr>
          <p:spPr bwMode="auto">
            <a:xfrm>
              <a:off x="4636648" y="1679933"/>
              <a:ext cx="944095" cy="339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solidFill>
                    <a:schemeClr val="bg1"/>
                  </a:solidFill>
                </a:rPr>
                <a:t>Täljare</a:t>
              </a:r>
            </a:p>
          </p:txBody>
        </p:sp>
        <p:sp>
          <p:nvSpPr>
            <p:cNvPr id="17426" name="textruta 40"/>
            <p:cNvSpPr txBox="1">
              <a:spLocks noChangeArrowheads="1"/>
            </p:cNvSpPr>
            <p:nvPr/>
          </p:nvSpPr>
          <p:spPr bwMode="auto">
            <a:xfrm>
              <a:off x="4683246" y="2314080"/>
              <a:ext cx="762000" cy="338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chemeClr val="bg1"/>
                  </a:solidFill>
                </a:rPr>
                <a:t>Täljare</a:t>
              </a:r>
            </a:p>
          </p:txBody>
        </p:sp>
      </p:grpSp>
      <p:sp>
        <p:nvSpPr>
          <p:cNvPr id="36" name="textruta 35"/>
          <p:cNvSpPr txBox="1">
            <a:spLocks noChangeArrowheads="1"/>
          </p:cNvSpPr>
          <p:nvPr/>
        </p:nvSpPr>
        <p:spPr bwMode="auto">
          <a:xfrm>
            <a:off x="4607045" y="2285199"/>
            <a:ext cx="10033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/>
              <a:t>Nämnare</a:t>
            </a:r>
          </a:p>
        </p:txBody>
      </p:sp>
      <p:sp>
        <p:nvSpPr>
          <p:cNvPr id="35" name="textruta 34"/>
          <p:cNvSpPr txBox="1">
            <a:spLocks noChangeArrowheads="1"/>
          </p:cNvSpPr>
          <p:nvPr/>
        </p:nvSpPr>
        <p:spPr bwMode="auto">
          <a:xfrm>
            <a:off x="4521200" y="1643663"/>
            <a:ext cx="11303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/>
              <a:t>Bråkstreck</a:t>
            </a:r>
          </a:p>
        </p:txBody>
      </p:sp>
      <p:sp>
        <p:nvSpPr>
          <p:cNvPr id="39" name="textruta 38"/>
          <p:cNvSpPr txBox="1">
            <a:spLocks noChangeArrowheads="1"/>
          </p:cNvSpPr>
          <p:nvPr/>
        </p:nvSpPr>
        <p:spPr bwMode="auto">
          <a:xfrm>
            <a:off x="4572000" y="1041414"/>
            <a:ext cx="7620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/>
              <a:t>Täljare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F982A96-1625-FC47-8099-115C285AF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704" y="3104961"/>
            <a:ext cx="4361688" cy="83680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032432A-5881-3D44-8D45-A4B8E09B1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704" y="3958174"/>
            <a:ext cx="4361688" cy="795129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8693EDFC-7CB2-C445-AF1C-2F734BDE1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704" y="4769714"/>
            <a:ext cx="4361688" cy="8757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52E017-354C-8145-A606-96FFA596E9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6" r="16887"/>
          <a:stretch/>
        </p:blipFill>
        <p:spPr>
          <a:xfrm>
            <a:off x="6792685" y="4056338"/>
            <a:ext cx="2162630" cy="5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 animBg="1"/>
      <p:bldP spid="35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textruta 33"/>
          <p:cNvSpPr txBox="1">
            <a:spLocks noChangeArrowheads="1"/>
          </p:cNvSpPr>
          <p:nvPr/>
        </p:nvSpPr>
        <p:spPr bwMode="auto">
          <a:xfrm>
            <a:off x="4686300" y="1117600"/>
            <a:ext cx="7620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17425" name="textruta 39"/>
          <p:cNvSpPr txBox="1">
            <a:spLocks noChangeArrowheads="1"/>
          </p:cNvSpPr>
          <p:nvPr/>
        </p:nvSpPr>
        <p:spPr bwMode="auto">
          <a:xfrm>
            <a:off x="4546600" y="1685925"/>
            <a:ext cx="10795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17426" name="textruta 40"/>
          <p:cNvSpPr txBox="1">
            <a:spLocks noChangeArrowheads="1"/>
          </p:cNvSpPr>
          <p:nvPr/>
        </p:nvSpPr>
        <p:spPr bwMode="auto">
          <a:xfrm>
            <a:off x="4724400" y="2342268"/>
            <a:ext cx="7620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1373E5E-AA52-2D4B-B511-7572DA86EA27}"/>
              </a:ext>
            </a:extLst>
          </p:cNvPr>
          <p:cNvSpPr/>
          <p:nvPr/>
        </p:nvSpPr>
        <p:spPr>
          <a:xfrm>
            <a:off x="2902902" y="336174"/>
            <a:ext cx="386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Bråkform och blandad form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25AF184-AC04-EC41-8008-CFD056D68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64" y="1768559"/>
            <a:ext cx="4756526" cy="1415239"/>
          </a:xfrm>
          <a:prstGeom prst="rect">
            <a:avLst/>
          </a:prstGeom>
        </p:spPr>
      </p:pic>
      <p:grpSp>
        <p:nvGrpSpPr>
          <p:cNvPr id="35" name="Grupp 34">
            <a:extLst>
              <a:ext uri="{FF2B5EF4-FFF2-40B4-BE49-F238E27FC236}">
                <a16:creationId xmlns:a16="http://schemas.microsoft.com/office/drawing/2014/main" id="{69062AE4-D7C4-6D44-B26F-DCACDE226043}"/>
              </a:ext>
            </a:extLst>
          </p:cNvPr>
          <p:cNvGrpSpPr/>
          <p:nvPr/>
        </p:nvGrpSpPr>
        <p:grpSpPr>
          <a:xfrm>
            <a:off x="1491287" y="989270"/>
            <a:ext cx="6390025" cy="739033"/>
            <a:chOff x="1029596" y="1079505"/>
            <a:chExt cx="6390025" cy="739033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49347B1-860D-674D-8F12-7EFAC438D044}"/>
                </a:ext>
              </a:extLst>
            </p:cNvPr>
            <p:cNvSpPr/>
            <p:nvPr/>
          </p:nvSpPr>
          <p:spPr>
            <a:xfrm>
              <a:off x="1029596" y="1223694"/>
              <a:ext cx="63900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Talet ”tretton fjärdedelar” skrivs        i </a:t>
              </a:r>
              <a:r>
                <a:rPr lang="sv-SE" sz="2000" i="1" dirty="0">
                  <a:solidFill>
                    <a:srgbClr val="9A0002"/>
                  </a:solidFill>
                </a:rPr>
                <a:t>bråkform</a:t>
              </a:r>
              <a:r>
                <a:rPr lang="sv-SE" sz="2000" dirty="0"/>
                <a:t> .</a:t>
              </a: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3802A1FC-33BD-5440-88A0-D696C456AA90}"/>
                </a:ext>
              </a:extLst>
            </p:cNvPr>
            <p:cNvSpPr/>
            <p:nvPr/>
          </p:nvSpPr>
          <p:spPr>
            <a:xfrm>
              <a:off x="4429400" y="1079505"/>
              <a:ext cx="7350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13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8998F3EE-E651-B341-9A9B-6DE33A233756}"/>
                </a:ext>
              </a:extLst>
            </p:cNvPr>
            <p:cNvSpPr/>
            <p:nvPr/>
          </p:nvSpPr>
          <p:spPr>
            <a:xfrm>
              <a:off x="4488241" y="1356873"/>
              <a:ext cx="2728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3A05ABDC-6FF1-9C4B-870C-027F065E6A79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33226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A6695335-60CC-B546-8B45-584238A2EB74}"/>
              </a:ext>
            </a:extLst>
          </p:cNvPr>
          <p:cNvSpPr/>
          <p:nvPr/>
        </p:nvSpPr>
        <p:spPr>
          <a:xfrm>
            <a:off x="669530" y="3418788"/>
            <a:ext cx="7246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Det behövs 4 fjärdedelar för att bygga en hel. Vi kan därför också rita så här: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E9738AC-1B32-724B-802C-3201019D69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622" y="3940692"/>
            <a:ext cx="4801010" cy="1459983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30C51977-BE44-5141-AE0F-4FF9026F9343}"/>
              </a:ext>
            </a:extLst>
          </p:cNvPr>
          <p:cNvGrpSpPr/>
          <p:nvPr/>
        </p:nvGrpSpPr>
        <p:grpSpPr>
          <a:xfrm>
            <a:off x="6708197" y="2680405"/>
            <a:ext cx="1460443" cy="338554"/>
            <a:chOff x="6789477" y="2686402"/>
            <a:chExt cx="1460443" cy="338554"/>
          </a:xfrm>
        </p:grpSpPr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32594575-8EDE-A34E-9E0C-1C50A7B6E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4135" y="2686402"/>
              <a:ext cx="965785" cy="338554"/>
            </a:xfrm>
            <a:prstGeom prst="rect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/>
                <a:t>Bråkform</a:t>
              </a:r>
            </a:p>
          </p:txBody>
        </p:sp>
        <p:cxnSp>
          <p:nvCxnSpPr>
            <p:cNvPr id="7" name="Rak pil 6">
              <a:extLst>
                <a:ext uri="{FF2B5EF4-FFF2-40B4-BE49-F238E27FC236}">
                  <a16:creationId xmlns:a16="http://schemas.microsoft.com/office/drawing/2014/main" id="{EC665E2E-DAE7-DF4B-99CB-E6FFD68411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9477" y="2856264"/>
              <a:ext cx="49465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A228CA05-6A61-D448-B2AC-C6E34CBA7D9E}"/>
              </a:ext>
            </a:extLst>
          </p:cNvPr>
          <p:cNvGrpSpPr/>
          <p:nvPr/>
        </p:nvGrpSpPr>
        <p:grpSpPr>
          <a:xfrm>
            <a:off x="6765770" y="4904178"/>
            <a:ext cx="1809270" cy="338554"/>
            <a:chOff x="6789477" y="2686402"/>
            <a:chExt cx="1809270" cy="338554"/>
          </a:xfrm>
        </p:grpSpPr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B0CF3968-A329-D041-AD9A-76D059B0D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4135" y="2686402"/>
              <a:ext cx="1314612" cy="338554"/>
            </a:xfrm>
            <a:prstGeom prst="rect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/>
                <a:t>Blandad form</a:t>
              </a:r>
            </a:p>
          </p:txBody>
        </p:sp>
        <p:cxnSp>
          <p:nvCxnSpPr>
            <p:cNvPr id="48" name="Rak pil 47">
              <a:extLst>
                <a:ext uri="{FF2B5EF4-FFF2-40B4-BE49-F238E27FC236}">
                  <a16:creationId xmlns:a16="http://schemas.microsoft.com/office/drawing/2014/main" id="{24F90C39-2C70-4D40-A8BA-E41B026BC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9477" y="2856264"/>
              <a:ext cx="49465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C17AA7A7-D85C-7549-B7AE-A6E7AC525D0D}"/>
              </a:ext>
            </a:extLst>
          </p:cNvPr>
          <p:cNvGrpSpPr/>
          <p:nvPr/>
        </p:nvGrpSpPr>
        <p:grpSpPr>
          <a:xfrm>
            <a:off x="2753975" y="5372793"/>
            <a:ext cx="2872125" cy="751527"/>
            <a:chOff x="2753975" y="5540035"/>
            <a:chExt cx="2872125" cy="751527"/>
          </a:xfrm>
        </p:grpSpPr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47111D88-3A65-2F4A-AFA2-5D985D54E7FF}"/>
                </a:ext>
              </a:extLst>
            </p:cNvPr>
            <p:cNvGrpSpPr/>
            <p:nvPr/>
          </p:nvGrpSpPr>
          <p:grpSpPr>
            <a:xfrm>
              <a:off x="2753975" y="5540035"/>
              <a:ext cx="2872125" cy="751527"/>
              <a:chOff x="3307203" y="1078476"/>
              <a:chExt cx="2872125" cy="751527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F2DC0D05-D539-C543-A924-2A270612A33F}"/>
                  </a:ext>
                </a:extLst>
              </p:cNvPr>
              <p:cNvSpPr/>
              <p:nvPr/>
            </p:nvSpPr>
            <p:spPr>
              <a:xfrm>
                <a:off x="3307203" y="1213524"/>
                <a:ext cx="28721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Vi ser att                       .</a:t>
                </a: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389C009-74D3-6345-8766-440158791DFE}"/>
                  </a:ext>
                </a:extLst>
              </p:cNvPr>
              <p:cNvSpPr/>
              <p:nvPr/>
            </p:nvSpPr>
            <p:spPr>
              <a:xfrm>
                <a:off x="4447963" y="1078476"/>
                <a:ext cx="524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13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6BA00C7-CEB4-3546-A8E7-B4DDF8A1C90B}"/>
                  </a:ext>
                </a:extLst>
              </p:cNvPr>
              <p:cNvSpPr/>
              <p:nvPr/>
            </p:nvSpPr>
            <p:spPr>
              <a:xfrm>
                <a:off x="4519068" y="1368338"/>
                <a:ext cx="2728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6FF36B61-95F8-7040-A5B6-B0A16D60C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403959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B962D072-00BA-A949-9731-2710F807C4C4}"/>
                </a:ext>
              </a:extLst>
            </p:cNvPr>
            <p:cNvSpPr/>
            <p:nvPr/>
          </p:nvSpPr>
          <p:spPr>
            <a:xfrm>
              <a:off x="4751451" y="5551106"/>
              <a:ext cx="3433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0502EA12-4BB2-4D45-B9C6-57CA447BD658}"/>
                </a:ext>
              </a:extLst>
            </p:cNvPr>
            <p:cNvSpPr/>
            <p:nvPr/>
          </p:nvSpPr>
          <p:spPr>
            <a:xfrm>
              <a:off x="4754673" y="5829897"/>
              <a:ext cx="2728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56" name="Rak 55">
              <a:extLst>
                <a:ext uri="{FF2B5EF4-FFF2-40B4-BE49-F238E27FC236}">
                  <a16:creationId xmlns:a16="http://schemas.microsoft.com/office/drawing/2014/main" id="{B2B5F7A9-34F3-AA46-BC52-B4371A789AF0}"/>
                </a:ext>
              </a:extLst>
            </p:cNvPr>
            <p:cNvCxnSpPr>
              <a:cxnSpLocks/>
            </p:cNvCxnSpPr>
            <p:nvPr/>
          </p:nvCxnSpPr>
          <p:spPr>
            <a:xfrm>
              <a:off x="4811456" y="5920243"/>
              <a:ext cx="2558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9366D388-C954-9549-AFFD-C77984D848AA}"/>
                </a:ext>
              </a:extLst>
            </p:cNvPr>
            <p:cNvSpPr/>
            <p:nvPr/>
          </p:nvSpPr>
          <p:spPr>
            <a:xfrm>
              <a:off x="4547595" y="5669707"/>
              <a:ext cx="2728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CD62BB84-86FF-5241-9337-6599CF5736ED}"/>
                </a:ext>
              </a:extLst>
            </p:cNvPr>
            <p:cNvSpPr/>
            <p:nvPr/>
          </p:nvSpPr>
          <p:spPr>
            <a:xfrm>
              <a:off x="4339271" y="5669707"/>
              <a:ext cx="2728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=</a:t>
              </a:r>
            </a:p>
          </p:txBody>
        </p:sp>
      </p:grpSp>
      <p:sp>
        <p:nvSpPr>
          <p:cNvPr id="59" name="Rektangel 58">
            <a:extLst>
              <a:ext uri="{FF2B5EF4-FFF2-40B4-BE49-F238E27FC236}">
                <a16:creationId xmlns:a16="http://schemas.microsoft.com/office/drawing/2014/main" id="{C5CAA290-AD6D-C64A-919A-0FE2DFD0FB53}"/>
              </a:ext>
            </a:extLst>
          </p:cNvPr>
          <p:cNvSpPr/>
          <p:nvPr/>
        </p:nvSpPr>
        <p:spPr>
          <a:xfrm>
            <a:off x="2356618" y="6079618"/>
            <a:ext cx="3666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/>
              <a:t>Talet är då skrivet i </a:t>
            </a:r>
            <a:r>
              <a:rPr lang="sv-SE" sz="2000" i="1" dirty="0">
                <a:solidFill>
                  <a:srgbClr val="9A0002"/>
                </a:solidFill>
              </a:rPr>
              <a:t>blandad form</a:t>
            </a:r>
            <a:r>
              <a:rPr lang="sv-S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ktangel 2"/>
          <p:cNvSpPr>
            <a:spLocks noChangeArrowheads="1"/>
          </p:cNvSpPr>
          <p:nvPr/>
        </p:nvSpPr>
        <p:spPr bwMode="auto">
          <a:xfrm>
            <a:off x="3907134" y="3887310"/>
            <a:ext cx="171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Skriv i bråkform</a:t>
            </a: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3676025" y="878192"/>
            <a:ext cx="2112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Skriv i blandad form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247365" y="1485067"/>
            <a:ext cx="531343" cy="617303"/>
            <a:chOff x="1929056" y="1732921"/>
            <a:chExt cx="531343" cy="617303"/>
          </a:xfrm>
        </p:grpSpPr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1929056" y="1732921"/>
              <a:ext cx="317090" cy="617303"/>
              <a:chOff x="3874229" y="1894908"/>
              <a:chExt cx="317127" cy="617476"/>
            </a:xfrm>
          </p:grpSpPr>
          <p:sp>
            <p:nvSpPr>
              <p:cNvPr id="20499" name="textruta 8"/>
              <p:cNvSpPr txBox="1">
                <a:spLocks noChangeArrowheads="1"/>
              </p:cNvSpPr>
              <p:nvPr/>
            </p:nvSpPr>
            <p:spPr bwMode="auto">
              <a:xfrm>
                <a:off x="3889696" y="1894908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sp>
            <p:nvSpPr>
              <p:cNvPr id="20500" name="textruta 9"/>
              <p:cNvSpPr txBox="1">
                <a:spLocks noChangeArrowheads="1"/>
              </p:cNvSpPr>
              <p:nvPr/>
            </p:nvSpPr>
            <p:spPr bwMode="auto">
              <a:xfrm>
                <a:off x="3874229" y="2143052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cxnSp>
            <p:nvCxnSpPr>
              <p:cNvPr id="11" name="Rak 10"/>
              <p:cNvCxnSpPr>
                <a:cxnSpLocks/>
              </p:cNvCxnSpPr>
              <p:nvPr/>
            </p:nvCxnSpPr>
            <p:spPr>
              <a:xfrm>
                <a:off x="3971620" y="2211034"/>
                <a:ext cx="13546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ruta 1"/>
            <p:cNvSpPr txBox="1"/>
            <p:nvPr/>
          </p:nvSpPr>
          <p:spPr>
            <a:xfrm>
              <a:off x="2166680" y="1864073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2263853" y="2688399"/>
            <a:ext cx="570273" cy="585166"/>
            <a:chOff x="1846778" y="2817735"/>
            <a:chExt cx="570273" cy="585166"/>
          </a:xfrm>
        </p:grpSpPr>
        <p:grpSp>
          <p:nvGrpSpPr>
            <p:cNvPr id="12" name="Grupp 11"/>
            <p:cNvGrpSpPr>
              <a:grpSpLocks/>
            </p:cNvGrpSpPr>
            <p:nvPr/>
          </p:nvGrpSpPr>
          <p:grpSpPr bwMode="auto">
            <a:xfrm>
              <a:off x="1846778" y="2817735"/>
              <a:ext cx="419100" cy="585166"/>
              <a:chOff x="3868144" y="1914667"/>
              <a:chExt cx="418654" cy="585331"/>
            </a:xfrm>
          </p:grpSpPr>
          <p:sp>
            <p:nvSpPr>
              <p:cNvPr id="20496" name="textruta 12"/>
              <p:cNvSpPr txBox="1">
                <a:spLocks noChangeArrowheads="1"/>
              </p:cNvSpPr>
              <p:nvPr/>
            </p:nvSpPr>
            <p:spPr bwMode="auto">
              <a:xfrm>
                <a:off x="3868144" y="1914667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17</a:t>
                </a:r>
              </a:p>
            </p:txBody>
          </p:sp>
          <p:sp>
            <p:nvSpPr>
              <p:cNvPr id="20497" name="textruta 13"/>
              <p:cNvSpPr txBox="1">
                <a:spLocks noChangeArrowheads="1"/>
              </p:cNvSpPr>
              <p:nvPr/>
            </p:nvSpPr>
            <p:spPr bwMode="auto">
              <a:xfrm>
                <a:off x="3932644" y="2130666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cxnSp>
            <p:nvCxnSpPr>
              <p:cNvPr id="15" name="Rak 14"/>
              <p:cNvCxnSpPr/>
              <p:nvPr/>
            </p:nvCxnSpPr>
            <p:spPr>
              <a:xfrm>
                <a:off x="3940577" y="2203748"/>
                <a:ext cx="2447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2123332" y="29032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2262830" y="4328905"/>
            <a:ext cx="635797" cy="585411"/>
            <a:chOff x="1868018" y="4354388"/>
            <a:chExt cx="635797" cy="585411"/>
          </a:xfrm>
        </p:grpSpPr>
        <p:grpSp>
          <p:nvGrpSpPr>
            <p:cNvPr id="33" name="Grupp 32"/>
            <p:cNvGrpSpPr>
              <a:grpSpLocks/>
            </p:cNvGrpSpPr>
            <p:nvPr/>
          </p:nvGrpSpPr>
          <p:grpSpPr bwMode="auto">
            <a:xfrm>
              <a:off x="1868018" y="4354388"/>
              <a:ext cx="443464" cy="585411"/>
              <a:chOff x="1827759" y="4461280"/>
              <a:chExt cx="443014" cy="585575"/>
            </a:xfrm>
          </p:grpSpPr>
          <p:sp>
            <p:nvSpPr>
              <p:cNvPr id="20492" name="textruta 16"/>
              <p:cNvSpPr txBox="1">
                <a:spLocks noChangeArrowheads="1"/>
              </p:cNvSpPr>
              <p:nvPr/>
            </p:nvSpPr>
            <p:spPr bwMode="auto">
              <a:xfrm>
                <a:off x="1935034" y="4461280"/>
                <a:ext cx="335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0493" name="textruta 17"/>
              <p:cNvSpPr txBox="1">
                <a:spLocks noChangeArrowheads="1"/>
              </p:cNvSpPr>
              <p:nvPr/>
            </p:nvSpPr>
            <p:spPr bwMode="auto">
              <a:xfrm>
                <a:off x="1926110" y="4677419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8</a:t>
                </a:r>
              </a:p>
            </p:txBody>
          </p:sp>
          <p:cxnSp>
            <p:nvCxnSpPr>
              <p:cNvPr id="19" name="Rak 18"/>
              <p:cNvCxnSpPr>
                <a:cxnSpLocks/>
              </p:cNvCxnSpPr>
              <p:nvPr/>
            </p:nvCxnSpPr>
            <p:spPr>
              <a:xfrm>
                <a:off x="2017258" y="4746922"/>
                <a:ext cx="11905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5" name="textruta 23"/>
              <p:cNvSpPr txBox="1">
                <a:spLocks noChangeArrowheads="1"/>
              </p:cNvSpPr>
              <p:nvPr/>
            </p:nvSpPr>
            <p:spPr bwMode="auto">
              <a:xfrm>
                <a:off x="1827759" y="4556847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</a:t>
                </a: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2210096" y="44360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2312321" y="5347726"/>
            <a:ext cx="643932" cy="588581"/>
            <a:chOff x="1831935" y="5374314"/>
            <a:chExt cx="643932" cy="588581"/>
          </a:xfrm>
        </p:grpSpPr>
        <p:grpSp>
          <p:nvGrpSpPr>
            <p:cNvPr id="34" name="Grupp 33"/>
            <p:cNvGrpSpPr>
              <a:grpSpLocks/>
            </p:cNvGrpSpPr>
            <p:nvPr/>
          </p:nvGrpSpPr>
          <p:grpSpPr bwMode="auto">
            <a:xfrm>
              <a:off x="1831935" y="5374314"/>
              <a:ext cx="430666" cy="588581"/>
              <a:chOff x="1743223" y="4439801"/>
              <a:chExt cx="430229" cy="588746"/>
            </a:xfrm>
          </p:grpSpPr>
          <p:sp>
            <p:nvSpPr>
              <p:cNvPr id="20488" name="textruta 34"/>
              <p:cNvSpPr txBox="1">
                <a:spLocks noChangeArrowheads="1"/>
              </p:cNvSpPr>
              <p:nvPr/>
            </p:nvSpPr>
            <p:spPr bwMode="auto">
              <a:xfrm>
                <a:off x="1866651" y="443980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  <p:sp>
            <p:nvSpPr>
              <p:cNvPr id="20489" name="textruta 35"/>
              <p:cNvSpPr txBox="1">
                <a:spLocks noChangeArrowheads="1"/>
              </p:cNvSpPr>
              <p:nvPr/>
            </p:nvSpPr>
            <p:spPr bwMode="auto">
              <a:xfrm>
                <a:off x="1872098" y="4659111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cxnSp>
            <p:nvCxnSpPr>
              <p:cNvPr id="37" name="Rak 36"/>
              <p:cNvCxnSpPr>
                <a:cxnSpLocks/>
              </p:cNvCxnSpPr>
              <p:nvPr/>
            </p:nvCxnSpPr>
            <p:spPr>
              <a:xfrm>
                <a:off x="1942809" y="4730663"/>
                <a:ext cx="13933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1" name="textruta 37"/>
              <p:cNvSpPr txBox="1">
                <a:spLocks noChangeArrowheads="1"/>
              </p:cNvSpPr>
              <p:nvPr/>
            </p:nvSpPr>
            <p:spPr bwMode="auto">
              <a:xfrm>
                <a:off x="1743223" y="4542513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</p:grpSp>
        <p:sp>
          <p:nvSpPr>
            <p:cNvPr id="27" name="textruta 26"/>
            <p:cNvSpPr txBox="1"/>
            <p:nvPr/>
          </p:nvSpPr>
          <p:spPr>
            <a:xfrm>
              <a:off x="2182148" y="5461122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8" name="Grupp 27"/>
          <p:cNvGrpSpPr>
            <a:grpSpLocks/>
          </p:cNvGrpSpPr>
          <p:nvPr/>
        </p:nvGrpSpPr>
        <p:grpSpPr bwMode="auto">
          <a:xfrm>
            <a:off x="2749745" y="4320978"/>
            <a:ext cx="470840" cy="593091"/>
            <a:chOff x="3800455" y="1908622"/>
            <a:chExt cx="470339" cy="593258"/>
          </a:xfrm>
        </p:grpSpPr>
        <p:sp>
          <p:nvSpPr>
            <p:cNvPr id="29" name="textruta 12"/>
            <p:cNvSpPr txBox="1">
              <a:spLocks noChangeArrowheads="1"/>
            </p:cNvSpPr>
            <p:nvPr/>
          </p:nvSpPr>
          <p:spPr bwMode="auto">
            <a:xfrm>
              <a:off x="3800455" y="1908622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11</a:t>
              </a:r>
            </a:p>
          </p:txBody>
        </p:sp>
        <p:sp>
          <p:nvSpPr>
            <p:cNvPr id="30" name="textruta 13"/>
            <p:cNvSpPr txBox="1">
              <a:spLocks noChangeArrowheads="1"/>
            </p:cNvSpPr>
            <p:nvPr/>
          </p:nvSpPr>
          <p:spPr bwMode="auto">
            <a:xfrm>
              <a:off x="3897844" y="2132445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8</a:t>
              </a:r>
            </a:p>
          </p:txBody>
        </p:sp>
        <p:cxnSp>
          <p:nvCxnSpPr>
            <p:cNvPr id="31" name="Rak 30"/>
            <p:cNvCxnSpPr>
              <a:cxnSpLocks/>
            </p:cNvCxnSpPr>
            <p:nvPr/>
          </p:nvCxnSpPr>
          <p:spPr>
            <a:xfrm>
              <a:off x="3942373" y="2196836"/>
              <a:ext cx="21617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 31"/>
          <p:cNvGrpSpPr>
            <a:grpSpLocks/>
          </p:cNvGrpSpPr>
          <p:nvPr/>
        </p:nvGrpSpPr>
        <p:grpSpPr bwMode="auto">
          <a:xfrm>
            <a:off x="2708866" y="1503818"/>
            <a:ext cx="436608" cy="605176"/>
            <a:chOff x="1821999" y="4458948"/>
            <a:chExt cx="436165" cy="605347"/>
          </a:xfrm>
        </p:grpSpPr>
        <p:sp>
          <p:nvSpPr>
            <p:cNvPr id="35" name="textruta 16"/>
            <p:cNvSpPr txBox="1">
              <a:spLocks noChangeArrowheads="1"/>
            </p:cNvSpPr>
            <p:nvPr/>
          </p:nvSpPr>
          <p:spPr bwMode="auto">
            <a:xfrm>
              <a:off x="1939885" y="4458948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36" name="textruta 17"/>
            <p:cNvSpPr txBox="1">
              <a:spLocks noChangeArrowheads="1"/>
            </p:cNvSpPr>
            <p:nvPr/>
          </p:nvSpPr>
          <p:spPr bwMode="auto">
            <a:xfrm>
              <a:off x="1922425" y="4694963"/>
              <a:ext cx="335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cxnSp>
          <p:nvCxnSpPr>
            <p:cNvPr id="38" name="Rak 37"/>
            <p:cNvCxnSpPr>
              <a:cxnSpLocks/>
            </p:cNvCxnSpPr>
            <p:nvPr/>
          </p:nvCxnSpPr>
          <p:spPr>
            <a:xfrm>
              <a:off x="2023512" y="4756099"/>
              <a:ext cx="13356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ruta 23"/>
            <p:cNvSpPr txBox="1">
              <a:spLocks noChangeArrowheads="1"/>
            </p:cNvSpPr>
            <p:nvPr/>
          </p:nvSpPr>
          <p:spPr bwMode="auto">
            <a:xfrm>
              <a:off x="1821999" y="4566094"/>
              <a:ext cx="142875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40" name="Grupp 39"/>
          <p:cNvGrpSpPr>
            <a:grpSpLocks/>
          </p:cNvGrpSpPr>
          <p:nvPr/>
        </p:nvGrpSpPr>
        <p:grpSpPr bwMode="auto">
          <a:xfrm>
            <a:off x="2732993" y="2688399"/>
            <a:ext cx="434612" cy="569798"/>
            <a:chOff x="1767494" y="4448787"/>
            <a:chExt cx="434171" cy="569960"/>
          </a:xfrm>
        </p:grpSpPr>
        <p:sp>
          <p:nvSpPr>
            <p:cNvPr id="41" name="textruta 34"/>
            <p:cNvSpPr txBox="1">
              <a:spLocks noChangeArrowheads="1"/>
            </p:cNvSpPr>
            <p:nvPr/>
          </p:nvSpPr>
          <p:spPr bwMode="auto">
            <a:xfrm>
              <a:off x="1889787" y="444878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42" name="textruta 35"/>
            <p:cNvSpPr txBox="1">
              <a:spLocks noChangeArrowheads="1"/>
            </p:cNvSpPr>
            <p:nvPr/>
          </p:nvSpPr>
          <p:spPr bwMode="auto">
            <a:xfrm>
              <a:off x="1900005" y="464941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cxnSp>
          <p:nvCxnSpPr>
            <p:cNvPr id="43" name="Rak 42"/>
            <p:cNvCxnSpPr>
              <a:cxnSpLocks/>
            </p:cNvCxnSpPr>
            <p:nvPr/>
          </p:nvCxnSpPr>
          <p:spPr>
            <a:xfrm>
              <a:off x="1967129" y="4731175"/>
              <a:ext cx="145991" cy="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ruta 37"/>
            <p:cNvSpPr txBox="1">
              <a:spLocks noChangeArrowheads="1"/>
            </p:cNvSpPr>
            <p:nvPr/>
          </p:nvSpPr>
          <p:spPr bwMode="auto">
            <a:xfrm>
              <a:off x="1767494" y="4527682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</p:grpSp>
      <p:grpSp>
        <p:nvGrpSpPr>
          <p:cNvPr id="46" name="Grupp 45"/>
          <p:cNvGrpSpPr>
            <a:grpSpLocks/>
          </p:cNvGrpSpPr>
          <p:nvPr/>
        </p:nvGrpSpPr>
        <p:grpSpPr bwMode="auto">
          <a:xfrm>
            <a:off x="2802871" y="5341094"/>
            <a:ext cx="354505" cy="597838"/>
            <a:chOff x="3553273" y="1854472"/>
            <a:chExt cx="354128" cy="598006"/>
          </a:xfrm>
        </p:grpSpPr>
        <p:sp>
          <p:nvSpPr>
            <p:cNvPr id="47" name="textruta 12"/>
            <p:cNvSpPr txBox="1">
              <a:spLocks noChangeArrowheads="1"/>
            </p:cNvSpPr>
            <p:nvPr/>
          </p:nvSpPr>
          <p:spPr bwMode="auto">
            <a:xfrm>
              <a:off x="3553273" y="1854472"/>
              <a:ext cx="35346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8</a:t>
              </a:r>
            </a:p>
          </p:txBody>
        </p:sp>
        <p:sp>
          <p:nvSpPr>
            <p:cNvPr id="48" name="textruta 13"/>
            <p:cNvSpPr txBox="1">
              <a:spLocks noChangeArrowheads="1"/>
            </p:cNvSpPr>
            <p:nvPr/>
          </p:nvSpPr>
          <p:spPr bwMode="auto">
            <a:xfrm>
              <a:off x="3606062" y="2083043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49" name="Rak 48"/>
            <p:cNvCxnSpPr>
              <a:cxnSpLocks/>
            </p:cNvCxnSpPr>
            <p:nvPr/>
          </p:nvCxnSpPr>
          <p:spPr>
            <a:xfrm>
              <a:off x="3680121" y="2148279"/>
              <a:ext cx="137608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 49"/>
          <p:cNvGrpSpPr/>
          <p:nvPr/>
        </p:nvGrpSpPr>
        <p:grpSpPr>
          <a:xfrm>
            <a:off x="6013133" y="1505413"/>
            <a:ext cx="637018" cy="582840"/>
            <a:chOff x="1820384" y="1752742"/>
            <a:chExt cx="637018" cy="582840"/>
          </a:xfrm>
        </p:grpSpPr>
        <p:grpSp>
          <p:nvGrpSpPr>
            <p:cNvPr id="51" name="Grupp 50"/>
            <p:cNvGrpSpPr>
              <a:grpSpLocks/>
            </p:cNvGrpSpPr>
            <p:nvPr/>
          </p:nvGrpSpPr>
          <p:grpSpPr bwMode="auto">
            <a:xfrm>
              <a:off x="1820384" y="1752742"/>
              <a:ext cx="418654" cy="582840"/>
              <a:chOff x="3765546" y="1914736"/>
              <a:chExt cx="418703" cy="583004"/>
            </a:xfrm>
          </p:grpSpPr>
          <p:sp>
            <p:nvSpPr>
              <p:cNvPr id="53" name="textruta 8"/>
              <p:cNvSpPr txBox="1">
                <a:spLocks noChangeArrowheads="1"/>
              </p:cNvSpPr>
              <p:nvPr/>
            </p:nvSpPr>
            <p:spPr bwMode="auto">
              <a:xfrm>
                <a:off x="3765546" y="1914736"/>
                <a:ext cx="41870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13</a:t>
                </a:r>
              </a:p>
            </p:txBody>
          </p:sp>
          <p:sp>
            <p:nvSpPr>
              <p:cNvPr id="54" name="textruta 9"/>
              <p:cNvSpPr txBox="1">
                <a:spLocks noChangeArrowheads="1"/>
              </p:cNvSpPr>
              <p:nvPr/>
            </p:nvSpPr>
            <p:spPr bwMode="auto">
              <a:xfrm>
                <a:off x="3827684" y="2128304"/>
                <a:ext cx="30169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cxnSp>
            <p:nvCxnSpPr>
              <p:cNvPr id="55" name="Rak 54"/>
              <p:cNvCxnSpPr>
                <a:cxnSpLocks/>
              </p:cNvCxnSpPr>
              <p:nvPr/>
            </p:nvCxnSpPr>
            <p:spPr>
              <a:xfrm>
                <a:off x="3859930" y="2210509"/>
                <a:ext cx="23492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ruta 51"/>
            <p:cNvSpPr txBox="1"/>
            <p:nvPr/>
          </p:nvSpPr>
          <p:spPr>
            <a:xfrm>
              <a:off x="2163683" y="1854855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6" name="Grupp 55"/>
          <p:cNvGrpSpPr>
            <a:grpSpLocks/>
          </p:cNvGrpSpPr>
          <p:nvPr/>
        </p:nvGrpSpPr>
        <p:grpSpPr bwMode="auto">
          <a:xfrm>
            <a:off x="6586248" y="1505199"/>
            <a:ext cx="405098" cy="573986"/>
            <a:chOff x="1762869" y="4479108"/>
            <a:chExt cx="404686" cy="574148"/>
          </a:xfrm>
        </p:grpSpPr>
        <p:sp>
          <p:nvSpPr>
            <p:cNvPr id="57" name="textruta 16"/>
            <p:cNvSpPr txBox="1">
              <a:spLocks noChangeArrowheads="1"/>
            </p:cNvSpPr>
            <p:nvPr/>
          </p:nvSpPr>
          <p:spPr bwMode="auto">
            <a:xfrm>
              <a:off x="1859100" y="4479108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sp>
          <p:nvSpPr>
            <p:cNvPr id="58" name="textruta 17"/>
            <p:cNvSpPr txBox="1">
              <a:spLocks noChangeArrowheads="1"/>
            </p:cNvSpPr>
            <p:nvPr/>
          </p:nvSpPr>
          <p:spPr bwMode="auto">
            <a:xfrm>
              <a:off x="1866201" y="4683820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7</a:t>
              </a:r>
            </a:p>
          </p:txBody>
        </p:sp>
        <p:cxnSp>
          <p:nvCxnSpPr>
            <p:cNvPr id="59" name="Rak 58"/>
            <p:cNvCxnSpPr>
              <a:cxnSpLocks/>
            </p:cNvCxnSpPr>
            <p:nvPr/>
          </p:nvCxnSpPr>
          <p:spPr>
            <a:xfrm>
              <a:off x="1960195" y="4768866"/>
              <a:ext cx="10543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ruta 23"/>
            <p:cNvSpPr txBox="1">
              <a:spLocks noChangeArrowheads="1"/>
            </p:cNvSpPr>
            <p:nvPr/>
          </p:nvSpPr>
          <p:spPr bwMode="auto">
            <a:xfrm>
              <a:off x="1762869" y="4581343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grpSp>
        <p:nvGrpSpPr>
          <p:cNvPr id="61" name="Grupp 60"/>
          <p:cNvGrpSpPr/>
          <p:nvPr/>
        </p:nvGrpSpPr>
        <p:grpSpPr>
          <a:xfrm>
            <a:off x="6054979" y="2637717"/>
            <a:ext cx="693677" cy="604718"/>
            <a:chOff x="1862230" y="2816449"/>
            <a:chExt cx="693677" cy="604718"/>
          </a:xfrm>
        </p:grpSpPr>
        <p:grpSp>
          <p:nvGrpSpPr>
            <p:cNvPr id="62" name="Grupp 61"/>
            <p:cNvGrpSpPr>
              <a:grpSpLocks/>
            </p:cNvGrpSpPr>
            <p:nvPr/>
          </p:nvGrpSpPr>
          <p:grpSpPr bwMode="auto">
            <a:xfrm>
              <a:off x="1862230" y="2816449"/>
              <a:ext cx="418654" cy="604718"/>
              <a:chOff x="3883585" y="1913377"/>
              <a:chExt cx="418209" cy="604887"/>
            </a:xfrm>
          </p:grpSpPr>
          <p:sp>
            <p:nvSpPr>
              <p:cNvPr id="64" name="textruta 12"/>
              <p:cNvSpPr txBox="1">
                <a:spLocks noChangeArrowheads="1"/>
              </p:cNvSpPr>
              <p:nvPr/>
            </p:nvSpPr>
            <p:spPr bwMode="auto">
              <a:xfrm>
                <a:off x="3883585" y="1913377"/>
                <a:ext cx="41820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38</a:t>
                </a:r>
              </a:p>
            </p:txBody>
          </p:sp>
          <p:sp>
            <p:nvSpPr>
              <p:cNvPr id="65" name="textruta 13"/>
              <p:cNvSpPr txBox="1">
                <a:spLocks noChangeArrowheads="1"/>
              </p:cNvSpPr>
              <p:nvPr/>
            </p:nvSpPr>
            <p:spPr bwMode="auto">
              <a:xfrm>
                <a:off x="3939811" y="2148829"/>
                <a:ext cx="30133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cxnSp>
            <p:nvCxnSpPr>
              <p:cNvPr id="66" name="Rak 65"/>
              <p:cNvCxnSpPr/>
              <p:nvPr/>
            </p:nvCxnSpPr>
            <p:spPr>
              <a:xfrm>
                <a:off x="3940577" y="2203748"/>
                <a:ext cx="30130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/>
            <p:cNvSpPr txBox="1"/>
            <p:nvPr/>
          </p:nvSpPr>
          <p:spPr>
            <a:xfrm>
              <a:off x="2262188" y="2898493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7" name="Grupp 66"/>
          <p:cNvGrpSpPr>
            <a:grpSpLocks/>
          </p:cNvGrpSpPr>
          <p:nvPr/>
        </p:nvGrpSpPr>
        <p:grpSpPr bwMode="auto">
          <a:xfrm>
            <a:off x="6646867" y="2618358"/>
            <a:ext cx="432010" cy="580371"/>
            <a:chOff x="1759129" y="4459707"/>
            <a:chExt cx="431572" cy="580535"/>
          </a:xfrm>
        </p:grpSpPr>
        <p:sp>
          <p:nvSpPr>
            <p:cNvPr id="68" name="textruta 34"/>
            <p:cNvSpPr txBox="1">
              <a:spLocks noChangeArrowheads="1"/>
            </p:cNvSpPr>
            <p:nvPr/>
          </p:nvSpPr>
          <p:spPr bwMode="auto">
            <a:xfrm>
              <a:off x="1889041" y="445970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69" name="textruta 35"/>
            <p:cNvSpPr txBox="1">
              <a:spLocks noChangeArrowheads="1"/>
            </p:cNvSpPr>
            <p:nvPr/>
          </p:nvSpPr>
          <p:spPr bwMode="auto">
            <a:xfrm>
              <a:off x="1881874" y="4670806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9</a:t>
              </a:r>
            </a:p>
          </p:txBody>
        </p:sp>
        <p:cxnSp>
          <p:nvCxnSpPr>
            <p:cNvPr id="70" name="Rak 69"/>
            <p:cNvCxnSpPr>
              <a:cxnSpLocks/>
            </p:cNvCxnSpPr>
            <p:nvPr/>
          </p:nvCxnSpPr>
          <p:spPr>
            <a:xfrm>
              <a:off x="1961646" y="4746659"/>
              <a:ext cx="14181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ruta 37"/>
            <p:cNvSpPr txBox="1">
              <a:spLocks noChangeArrowheads="1"/>
            </p:cNvSpPr>
            <p:nvPr/>
          </p:nvSpPr>
          <p:spPr bwMode="auto">
            <a:xfrm>
              <a:off x="1759129" y="4561941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</p:grpSp>
      <p:grpSp>
        <p:nvGrpSpPr>
          <p:cNvPr id="72" name="Grupp 71"/>
          <p:cNvGrpSpPr/>
          <p:nvPr/>
        </p:nvGrpSpPr>
        <p:grpSpPr>
          <a:xfrm>
            <a:off x="6124941" y="4299327"/>
            <a:ext cx="695628" cy="584548"/>
            <a:chOff x="1772345" y="4328374"/>
            <a:chExt cx="695628" cy="584548"/>
          </a:xfrm>
        </p:grpSpPr>
        <p:grpSp>
          <p:nvGrpSpPr>
            <p:cNvPr id="73" name="Grupp 72"/>
            <p:cNvGrpSpPr>
              <a:grpSpLocks/>
            </p:cNvGrpSpPr>
            <p:nvPr/>
          </p:nvGrpSpPr>
          <p:grpSpPr bwMode="auto">
            <a:xfrm>
              <a:off x="1772345" y="4328374"/>
              <a:ext cx="427176" cy="584548"/>
              <a:chOff x="1732184" y="4435275"/>
              <a:chExt cx="426743" cy="584714"/>
            </a:xfrm>
          </p:grpSpPr>
          <p:sp>
            <p:nvSpPr>
              <p:cNvPr id="75" name="textruta 16"/>
              <p:cNvSpPr txBox="1">
                <a:spLocks noChangeArrowheads="1"/>
              </p:cNvSpPr>
              <p:nvPr/>
            </p:nvSpPr>
            <p:spPr bwMode="auto">
              <a:xfrm>
                <a:off x="1857573" y="4435275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sp>
            <p:nvSpPr>
              <p:cNvPr id="76" name="textruta 17"/>
              <p:cNvSpPr txBox="1">
                <a:spLocks noChangeArrowheads="1"/>
              </p:cNvSpPr>
              <p:nvPr/>
            </p:nvSpPr>
            <p:spPr bwMode="auto">
              <a:xfrm>
                <a:off x="1844260" y="4650553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</a:t>
                </a:r>
              </a:p>
            </p:txBody>
          </p:sp>
          <p:cxnSp>
            <p:nvCxnSpPr>
              <p:cNvPr id="77" name="Rak 76"/>
              <p:cNvCxnSpPr>
                <a:cxnSpLocks/>
              </p:cNvCxnSpPr>
              <p:nvPr/>
            </p:nvCxnSpPr>
            <p:spPr>
              <a:xfrm>
                <a:off x="1934484" y="4733941"/>
                <a:ext cx="12735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ruta 23"/>
              <p:cNvSpPr txBox="1">
                <a:spLocks noChangeArrowheads="1"/>
              </p:cNvSpPr>
              <p:nvPr/>
            </p:nvSpPr>
            <p:spPr bwMode="auto">
              <a:xfrm>
                <a:off x="1732184" y="4533398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</p:grpSp>
        <p:sp>
          <p:nvSpPr>
            <p:cNvPr id="74" name="textruta 73"/>
            <p:cNvSpPr txBox="1"/>
            <p:nvPr/>
          </p:nvSpPr>
          <p:spPr>
            <a:xfrm>
              <a:off x="2174254" y="4428008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9" name="Grupp 78"/>
          <p:cNvGrpSpPr>
            <a:grpSpLocks/>
          </p:cNvGrpSpPr>
          <p:nvPr/>
        </p:nvGrpSpPr>
        <p:grpSpPr bwMode="auto">
          <a:xfrm>
            <a:off x="6681151" y="4285824"/>
            <a:ext cx="470840" cy="597028"/>
            <a:chOff x="3689882" y="1867866"/>
            <a:chExt cx="470339" cy="597195"/>
          </a:xfrm>
        </p:grpSpPr>
        <p:sp>
          <p:nvSpPr>
            <p:cNvPr id="80" name="textruta 12"/>
            <p:cNvSpPr txBox="1">
              <a:spLocks noChangeArrowheads="1"/>
            </p:cNvSpPr>
            <p:nvPr/>
          </p:nvSpPr>
          <p:spPr bwMode="auto">
            <a:xfrm>
              <a:off x="3689882" y="1867866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23</a:t>
              </a:r>
            </a:p>
          </p:txBody>
        </p:sp>
        <p:sp>
          <p:nvSpPr>
            <p:cNvPr id="81" name="textruta 13"/>
            <p:cNvSpPr txBox="1">
              <a:spLocks noChangeArrowheads="1"/>
            </p:cNvSpPr>
            <p:nvPr/>
          </p:nvSpPr>
          <p:spPr bwMode="auto">
            <a:xfrm>
              <a:off x="3780903" y="2095626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cxnSp>
          <p:nvCxnSpPr>
            <p:cNvPr id="82" name="Rak 81"/>
            <p:cNvCxnSpPr>
              <a:cxnSpLocks/>
            </p:cNvCxnSpPr>
            <p:nvPr/>
          </p:nvCxnSpPr>
          <p:spPr>
            <a:xfrm>
              <a:off x="3833393" y="2177411"/>
              <a:ext cx="19130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 82"/>
          <p:cNvGrpSpPr/>
          <p:nvPr/>
        </p:nvGrpSpPr>
        <p:grpSpPr>
          <a:xfrm>
            <a:off x="6147060" y="5315913"/>
            <a:ext cx="709303" cy="579183"/>
            <a:chOff x="1793064" y="4370392"/>
            <a:chExt cx="709303" cy="579183"/>
          </a:xfrm>
        </p:grpSpPr>
        <p:grpSp>
          <p:nvGrpSpPr>
            <p:cNvPr id="84" name="Grupp 83"/>
            <p:cNvGrpSpPr>
              <a:grpSpLocks/>
            </p:cNvGrpSpPr>
            <p:nvPr/>
          </p:nvGrpSpPr>
          <p:grpSpPr bwMode="auto">
            <a:xfrm>
              <a:off x="1793064" y="4370392"/>
              <a:ext cx="510697" cy="579183"/>
              <a:chOff x="1752878" y="4477286"/>
              <a:chExt cx="510178" cy="579345"/>
            </a:xfrm>
          </p:grpSpPr>
          <p:sp>
            <p:nvSpPr>
              <p:cNvPr id="86" name="textruta 16"/>
              <p:cNvSpPr txBox="1">
                <a:spLocks noChangeArrowheads="1"/>
              </p:cNvSpPr>
              <p:nvPr/>
            </p:nvSpPr>
            <p:spPr bwMode="auto">
              <a:xfrm>
                <a:off x="1924168" y="4477286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sp>
            <p:nvSpPr>
              <p:cNvPr id="87" name="textruta 17"/>
              <p:cNvSpPr txBox="1">
                <a:spLocks noChangeArrowheads="1"/>
              </p:cNvSpPr>
              <p:nvPr/>
            </p:nvSpPr>
            <p:spPr bwMode="auto">
              <a:xfrm>
                <a:off x="1844827" y="4687195"/>
                <a:ext cx="41822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88" name="Rak 87"/>
              <p:cNvCxnSpPr>
                <a:cxnSpLocks/>
              </p:cNvCxnSpPr>
              <p:nvPr/>
            </p:nvCxnSpPr>
            <p:spPr>
              <a:xfrm>
                <a:off x="1971947" y="4768286"/>
                <a:ext cx="18557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ruta 23"/>
              <p:cNvSpPr txBox="1">
                <a:spLocks noChangeArrowheads="1"/>
              </p:cNvSpPr>
              <p:nvPr/>
            </p:nvSpPr>
            <p:spPr bwMode="auto">
              <a:xfrm>
                <a:off x="1752878" y="4559086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</p:grpSp>
        <p:sp>
          <p:nvSpPr>
            <p:cNvPr id="85" name="textruta 84"/>
            <p:cNvSpPr txBox="1"/>
            <p:nvPr/>
          </p:nvSpPr>
          <p:spPr>
            <a:xfrm>
              <a:off x="2208648" y="4452169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90" name="Grupp 89"/>
          <p:cNvGrpSpPr>
            <a:grpSpLocks/>
          </p:cNvGrpSpPr>
          <p:nvPr/>
        </p:nvGrpSpPr>
        <p:grpSpPr bwMode="auto">
          <a:xfrm>
            <a:off x="6744673" y="5304646"/>
            <a:ext cx="470840" cy="597027"/>
            <a:chOff x="3776198" y="1899556"/>
            <a:chExt cx="470339" cy="597194"/>
          </a:xfrm>
        </p:grpSpPr>
        <p:sp>
          <p:nvSpPr>
            <p:cNvPr id="91" name="textruta 12"/>
            <p:cNvSpPr txBox="1">
              <a:spLocks noChangeArrowheads="1"/>
            </p:cNvSpPr>
            <p:nvPr/>
          </p:nvSpPr>
          <p:spPr bwMode="auto">
            <a:xfrm>
              <a:off x="3776198" y="1899556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57</a:t>
              </a:r>
            </a:p>
          </p:txBody>
        </p:sp>
        <p:sp>
          <p:nvSpPr>
            <p:cNvPr id="92" name="textruta 13"/>
            <p:cNvSpPr txBox="1">
              <a:spLocks noChangeArrowheads="1"/>
            </p:cNvSpPr>
            <p:nvPr/>
          </p:nvSpPr>
          <p:spPr bwMode="auto">
            <a:xfrm>
              <a:off x="3813506" y="2127315"/>
              <a:ext cx="41820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10</a:t>
              </a:r>
            </a:p>
          </p:txBody>
        </p:sp>
        <p:cxnSp>
          <p:nvCxnSpPr>
            <p:cNvPr id="93" name="Rak 92"/>
            <p:cNvCxnSpPr>
              <a:cxnSpLocks/>
            </p:cNvCxnSpPr>
            <p:nvPr/>
          </p:nvCxnSpPr>
          <p:spPr>
            <a:xfrm>
              <a:off x="3900995" y="2201828"/>
              <a:ext cx="2207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ktangel 93">
            <a:extLst>
              <a:ext uri="{FF2B5EF4-FFF2-40B4-BE49-F238E27FC236}">
                <a16:creationId xmlns:a16="http://schemas.microsoft.com/office/drawing/2014/main" id="{F2677796-7F4A-B948-907E-5AF5A522C504}"/>
              </a:ext>
            </a:extLst>
          </p:cNvPr>
          <p:cNvSpPr/>
          <p:nvPr/>
        </p:nvSpPr>
        <p:spPr>
          <a:xfrm>
            <a:off x="470569" y="47808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08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749" y="1082219"/>
            <a:ext cx="1193746" cy="117887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652" y="2345371"/>
            <a:ext cx="1210877" cy="120707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323064" y="212441"/>
            <a:ext cx="3135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Förkortning och förlängning</a:t>
            </a:r>
          </a:p>
        </p:txBody>
      </p:sp>
      <p:sp>
        <p:nvSpPr>
          <p:cNvPr id="5" name="Rektangel 4"/>
          <p:cNvSpPr/>
          <p:nvPr/>
        </p:nvSpPr>
        <p:spPr>
          <a:xfrm>
            <a:off x="1545316" y="1909026"/>
            <a:ext cx="2280267" cy="646331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De lila områdena lika stora i båda figurerna.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537583" y="1350143"/>
            <a:ext cx="418654" cy="614587"/>
            <a:chOff x="3851789" y="1892008"/>
            <a:chExt cx="418654" cy="614587"/>
          </a:xfrm>
        </p:grpSpPr>
        <p:sp>
          <p:nvSpPr>
            <p:cNvPr id="7" name="textruta 6"/>
            <p:cNvSpPr txBox="1"/>
            <p:nvPr/>
          </p:nvSpPr>
          <p:spPr>
            <a:xfrm>
              <a:off x="3899188" y="189200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3851789" y="2137263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9" name="Rak 8"/>
            <p:cNvCxnSpPr>
              <a:cxnSpLocks/>
            </p:cNvCxnSpPr>
            <p:nvPr/>
          </p:nvCxnSpPr>
          <p:spPr>
            <a:xfrm>
              <a:off x="3970368" y="2201742"/>
              <a:ext cx="171058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 26"/>
          <p:cNvGrpSpPr/>
          <p:nvPr/>
        </p:nvGrpSpPr>
        <p:grpSpPr>
          <a:xfrm>
            <a:off x="6419844" y="1829753"/>
            <a:ext cx="836004" cy="624356"/>
            <a:chOff x="6402771" y="2920240"/>
            <a:chExt cx="836004" cy="624356"/>
          </a:xfrm>
        </p:grpSpPr>
        <p:sp>
          <p:nvSpPr>
            <p:cNvPr id="18" name="textruta 17"/>
            <p:cNvSpPr txBox="1"/>
            <p:nvPr/>
          </p:nvSpPr>
          <p:spPr>
            <a:xfrm>
              <a:off x="6722608" y="304010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9" name="Grupp 18"/>
            <p:cNvGrpSpPr/>
            <p:nvPr/>
          </p:nvGrpSpPr>
          <p:grpSpPr>
            <a:xfrm>
              <a:off x="6402771" y="2920240"/>
              <a:ext cx="418654" cy="618802"/>
              <a:chOff x="3892109" y="1872157"/>
              <a:chExt cx="418654" cy="618802"/>
            </a:xfrm>
          </p:grpSpPr>
          <p:sp>
            <p:nvSpPr>
              <p:cNvPr id="20" name="textruta 19"/>
              <p:cNvSpPr txBox="1"/>
              <p:nvPr/>
            </p:nvSpPr>
            <p:spPr>
              <a:xfrm>
                <a:off x="3950606" y="187215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3892109" y="2121627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22" name="Rak 21"/>
              <p:cNvCxnSpPr>
                <a:cxnSpLocks/>
              </p:cNvCxnSpPr>
              <p:nvPr/>
            </p:nvCxnSpPr>
            <p:spPr>
              <a:xfrm>
                <a:off x="4010085" y="2197871"/>
                <a:ext cx="18270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 22"/>
            <p:cNvGrpSpPr/>
            <p:nvPr/>
          </p:nvGrpSpPr>
          <p:grpSpPr>
            <a:xfrm>
              <a:off x="6937115" y="2923829"/>
              <a:ext cx="301660" cy="620767"/>
              <a:chOff x="3825162" y="1875746"/>
              <a:chExt cx="301660" cy="620767"/>
            </a:xfrm>
          </p:grpSpPr>
          <p:sp>
            <p:nvSpPr>
              <p:cNvPr id="24" name="textruta 23"/>
              <p:cNvSpPr txBox="1"/>
              <p:nvPr/>
            </p:nvSpPr>
            <p:spPr>
              <a:xfrm>
                <a:off x="3825162" y="187574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3825162" y="212718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26" name="Rak 25"/>
              <p:cNvCxnSpPr>
                <a:cxnSpLocks/>
              </p:cNvCxnSpPr>
              <p:nvPr/>
            </p:nvCxnSpPr>
            <p:spPr>
              <a:xfrm>
                <a:off x="3880784" y="2197871"/>
                <a:ext cx="20081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p 36"/>
          <p:cNvGrpSpPr/>
          <p:nvPr/>
        </p:nvGrpSpPr>
        <p:grpSpPr>
          <a:xfrm>
            <a:off x="887521" y="3758470"/>
            <a:ext cx="7858580" cy="747787"/>
            <a:chOff x="887521" y="5641725"/>
            <a:chExt cx="7858580" cy="747787"/>
          </a:xfrm>
        </p:grpSpPr>
        <p:grpSp>
          <p:nvGrpSpPr>
            <p:cNvPr id="10" name="Grupp 9"/>
            <p:cNvGrpSpPr/>
            <p:nvPr/>
          </p:nvGrpSpPr>
          <p:grpSpPr>
            <a:xfrm>
              <a:off x="3925046" y="5641725"/>
              <a:ext cx="301660" cy="620795"/>
              <a:chOff x="3825126" y="1919165"/>
              <a:chExt cx="301660" cy="620795"/>
            </a:xfrm>
          </p:grpSpPr>
          <p:sp>
            <p:nvSpPr>
              <p:cNvPr id="11" name="textruta 10"/>
              <p:cNvSpPr txBox="1"/>
              <p:nvPr/>
            </p:nvSpPr>
            <p:spPr>
              <a:xfrm>
                <a:off x="3825126" y="191916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825126" y="217062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13" name="Rak 12"/>
              <p:cNvCxnSpPr>
                <a:cxnSpLocks/>
              </p:cNvCxnSpPr>
              <p:nvPr/>
            </p:nvCxnSpPr>
            <p:spPr>
              <a:xfrm>
                <a:off x="3875927" y="2227038"/>
                <a:ext cx="18294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ktangel 27"/>
            <p:cNvSpPr/>
            <p:nvPr/>
          </p:nvSpPr>
          <p:spPr>
            <a:xfrm>
              <a:off x="887521" y="5743181"/>
              <a:ext cx="78585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 att omvandla från           till          dividerar vi täljare och nämnare med </a:t>
              </a:r>
              <a:r>
                <a:rPr lang="sv-SE" b="1" dirty="0">
                  <a:solidFill>
                    <a:srgbClr val="800000"/>
                  </a:solidFill>
                </a:rPr>
                <a:t>2</a:t>
              </a:r>
              <a:r>
                <a:rPr lang="sv-SE" dirty="0"/>
                <a:t>.</a:t>
              </a:r>
            </a:p>
            <a:p>
              <a:endParaRPr lang="sv-SE" dirty="0"/>
            </a:p>
          </p:txBody>
        </p:sp>
        <p:grpSp>
          <p:nvGrpSpPr>
            <p:cNvPr id="29" name="Grupp 28"/>
            <p:cNvGrpSpPr/>
            <p:nvPr/>
          </p:nvGrpSpPr>
          <p:grpSpPr>
            <a:xfrm>
              <a:off x="3101429" y="5648772"/>
              <a:ext cx="418654" cy="613748"/>
              <a:chOff x="3834043" y="1898943"/>
              <a:chExt cx="418654" cy="613748"/>
            </a:xfrm>
          </p:grpSpPr>
          <p:sp>
            <p:nvSpPr>
              <p:cNvPr id="30" name="textruta 29"/>
              <p:cNvSpPr txBox="1"/>
              <p:nvPr/>
            </p:nvSpPr>
            <p:spPr>
              <a:xfrm>
                <a:off x="3892540" y="189894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31" name="textruta 30"/>
              <p:cNvSpPr txBox="1"/>
              <p:nvPr/>
            </p:nvSpPr>
            <p:spPr>
              <a:xfrm>
                <a:off x="3834043" y="214335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32" name="Rak 31"/>
              <p:cNvCxnSpPr>
                <a:cxnSpLocks/>
              </p:cNvCxnSpPr>
              <p:nvPr/>
            </p:nvCxnSpPr>
            <p:spPr>
              <a:xfrm>
                <a:off x="3948654" y="2199769"/>
                <a:ext cx="18943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upp 32"/>
          <p:cNvGrpSpPr/>
          <p:nvPr/>
        </p:nvGrpSpPr>
        <p:grpSpPr>
          <a:xfrm>
            <a:off x="5632757" y="2479126"/>
            <a:ext cx="301660" cy="633397"/>
            <a:chOff x="3946963" y="1837403"/>
            <a:chExt cx="301660" cy="633397"/>
          </a:xfrm>
        </p:grpSpPr>
        <p:sp>
          <p:nvSpPr>
            <p:cNvPr id="34" name="textruta 33"/>
            <p:cNvSpPr txBox="1"/>
            <p:nvPr/>
          </p:nvSpPr>
          <p:spPr>
            <a:xfrm>
              <a:off x="3946963" y="183740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2</a:t>
              </a:r>
            </a:p>
          </p:txBody>
        </p:sp>
        <p:sp>
          <p:nvSpPr>
            <p:cNvPr id="35" name="textruta 34"/>
            <p:cNvSpPr txBox="1"/>
            <p:nvPr/>
          </p:nvSpPr>
          <p:spPr>
            <a:xfrm>
              <a:off x="3946963" y="21014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cxnSp>
          <p:nvCxnSpPr>
            <p:cNvPr id="36" name="Rak 35"/>
            <p:cNvCxnSpPr>
              <a:cxnSpLocks/>
            </p:cNvCxnSpPr>
            <p:nvPr/>
          </p:nvCxnSpPr>
          <p:spPr>
            <a:xfrm>
              <a:off x="4005850" y="2148829"/>
              <a:ext cx="17044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 37"/>
          <p:cNvGrpSpPr/>
          <p:nvPr/>
        </p:nvGrpSpPr>
        <p:grpSpPr>
          <a:xfrm>
            <a:off x="4052959" y="4395488"/>
            <a:ext cx="1062362" cy="684127"/>
            <a:chOff x="6351339" y="2882117"/>
            <a:chExt cx="1062362" cy="684127"/>
          </a:xfrm>
        </p:grpSpPr>
        <p:sp>
          <p:nvSpPr>
            <p:cNvPr id="39" name="textruta 38"/>
            <p:cNvSpPr txBox="1"/>
            <p:nvPr/>
          </p:nvSpPr>
          <p:spPr>
            <a:xfrm>
              <a:off x="6838373" y="304010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40" name="Grupp 39"/>
            <p:cNvGrpSpPr/>
            <p:nvPr/>
          </p:nvGrpSpPr>
          <p:grpSpPr>
            <a:xfrm>
              <a:off x="6351339" y="2882117"/>
              <a:ext cx="637399" cy="684127"/>
              <a:chOff x="3840677" y="1834034"/>
              <a:chExt cx="637399" cy="684127"/>
            </a:xfrm>
          </p:grpSpPr>
          <p:sp>
            <p:nvSpPr>
              <p:cNvPr id="45" name="textruta 44"/>
              <p:cNvSpPr txBox="1"/>
              <p:nvPr/>
            </p:nvSpPr>
            <p:spPr>
              <a:xfrm>
                <a:off x="3918082" y="1834034"/>
                <a:ext cx="559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 /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sp>
            <p:nvSpPr>
              <p:cNvPr id="46" name="textruta 45"/>
              <p:cNvSpPr txBox="1"/>
              <p:nvPr/>
            </p:nvSpPr>
            <p:spPr>
              <a:xfrm>
                <a:off x="3840677" y="2148829"/>
                <a:ext cx="62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10/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cxnSp>
            <p:nvCxnSpPr>
              <p:cNvPr id="47" name="Rak 46"/>
              <p:cNvCxnSpPr/>
              <p:nvPr/>
            </p:nvCxnSpPr>
            <p:spPr>
              <a:xfrm>
                <a:off x="3918082" y="2176684"/>
                <a:ext cx="44976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 40"/>
            <p:cNvGrpSpPr/>
            <p:nvPr/>
          </p:nvGrpSpPr>
          <p:grpSpPr>
            <a:xfrm>
              <a:off x="7110115" y="2924128"/>
              <a:ext cx="303586" cy="622691"/>
              <a:chOff x="3998162" y="1876045"/>
              <a:chExt cx="303586" cy="622691"/>
            </a:xfrm>
          </p:grpSpPr>
          <p:sp>
            <p:nvSpPr>
              <p:cNvPr id="42" name="textruta 41"/>
              <p:cNvSpPr txBox="1"/>
              <p:nvPr/>
            </p:nvSpPr>
            <p:spPr>
              <a:xfrm>
                <a:off x="4000088" y="187604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43" name="textruta 42"/>
              <p:cNvSpPr txBox="1"/>
              <p:nvPr/>
            </p:nvSpPr>
            <p:spPr>
              <a:xfrm>
                <a:off x="3998162" y="212940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44" name="Rak 43"/>
              <p:cNvCxnSpPr>
                <a:cxnSpLocks/>
              </p:cNvCxnSpPr>
              <p:nvPr/>
            </p:nvCxnSpPr>
            <p:spPr>
              <a:xfrm>
                <a:off x="4051462" y="2185614"/>
                <a:ext cx="19822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ktangel 49"/>
          <p:cNvSpPr/>
          <p:nvPr/>
        </p:nvSpPr>
        <p:spPr>
          <a:xfrm>
            <a:off x="5346925" y="4403336"/>
            <a:ext cx="327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inte förkorta mer. Bråket är skrivet i </a:t>
            </a:r>
            <a:r>
              <a:rPr lang="sv-SE" b="1" i="1" dirty="0">
                <a:solidFill>
                  <a:srgbClr val="800000"/>
                </a:solidFill>
              </a:rPr>
              <a:t>enklaste form</a:t>
            </a:r>
            <a:r>
              <a:rPr lang="sv-SE" dirty="0"/>
              <a:t>.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A178ECED-35E2-4043-8C81-B8E21D8EB6E5}"/>
              </a:ext>
            </a:extLst>
          </p:cNvPr>
          <p:cNvGrpSpPr/>
          <p:nvPr/>
        </p:nvGrpSpPr>
        <p:grpSpPr>
          <a:xfrm>
            <a:off x="969732" y="5381945"/>
            <a:ext cx="7858580" cy="760769"/>
            <a:chOff x="971972" y="5589116"/>
            <a:chExt cx="7858580" cy="760769"/>
          </a:xfrm>
        </p:grpSpPr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787597BA-9503-D64B-A1A6-084D10DD8D6D}"/>
                </a:ext>
              </a:extLst>
            </p:cNvPr>
            <p:cNvGrpSpPr/>
            <p:nvPr/>
          </p:nvGrpSpPr>
          <p:grpSpPr>
            <a:xfrm>
              <a:off x="3927286" y="5589116"/>
              <a:ext cx="418704" cy="622270"/>
              <a:chOff x="3827366" y="1866556"/>
              <a:chExt cx="418704" cy="622270"/>
            </a:xfrm>
          </p:grpSpPr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798FC50A-CB29-7746-950C-FA979D2898E6}"/>
                  </a:ext>
                </a:extLst>
              </p:cNvPr>
              <p:cNvSpPr txBox="1"/>
              <p:nvPr/>
            </p:nvSpPr>
            <p:spPr>
              <a:xfrm>
                <a:off x="3878167" y="186655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28708687-477F-6C44-BE8C-B95A7BF70021}"/>
                  </a:ext>
                </a:extLst>
              </p:cNvPr>
              <p:cNvSpPr txBox="1"/>
              <p:nvPr/>
            </p:nvSpPr>
            <p:spPr>
              <a:xfrm>
                <a:off x="3827366" y="211949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073F4591-356D-DC4A-8837-288385A29D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4091" y="2182691"/>
                <a:ext cx="19213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38A15A32-E972-7448-BF35-56DFDAD6BA4C}"/>
                </a:ext>
              </a:extLst>
            </p:cNvPr>
            <p:cNvSpPr/>
            <p:nvPr/>
          </p:nvSpPr>
          <p:spPr>
            <a:xfrm>
              <a:off x="971972" y="5703554"/>
              <a:ext cx="78585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 att omvandla från          till          multiplicerar vi täljare och nämnare med </a:t>
              </a:r>
              <a:r>
                <a:rPr lang="sv-SE" b="1" dirty="0">
                  <a:solidFill>
                    <a:srgbClr val="800000"/>
                  </a:solidFill>
                </a:rPr>
                <a:t>2</a:t>
              </a:r>
              <a:r>
                <a:rPr lang="sv-SE" dirty="0"/>
                <a:t>.</a:t>
              </a:r>
            </a:p>
            <a:p>
              <a:endParaRPr lang="sv-SE" dirty="0"/>
            </a:p>
          </p:txBody>
        </p:sp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8553619A-8491-9E47-B17E-3FD2E0D15713}"/>
                </a:ext>
              </a:extLst>
            </p:cNvPr>
            <p:cNvGrpSpPr/>
            <p:nvPr/>
          </p:nvGrpSpPr>
          <p:grpSpPr>
            <a:xfrm>
              <a:off x="3121563" y="5601550"/>
              <a:ext cx="354584" cy="598704"/>
              <a:chOff x="3854177" y="1851721"/>
              <a:chExt cx="354584" cy="598704"/>
            </a:xfrm>
          </p:grpSpPr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F6CAB26B-FCD5-684F-B042-A89D9514ADA7}"/>
                  </a:ext>
                </a:extLst>
              </p:cNvPr>
              <p:cNvSpPr txBox="1"/>
              <p:nvPr/>
            </p:nvSpPr>
            <p:spPr>
              <a:xfrm>
                <a:off x="3907075" y="185172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CE7F3C4D-4EF0-664C-8217-93DF43C7E5A0}"/>
                  </a:ext>
                </a:extLst>
              </p:cNvPr>
              <p:cNvSpPr txBox="1"/>
              <p:nvPr/>
            </p:nvSpPr>
            <p:spPr>
              <a:xfrm>
                <a:off x="3854177" y="2081093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5</a:t>
                </a:r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E580DAEA-49D3-3747-BF8C-BB97F1DB5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6945" y="2152431"/>
                <a:ext cx="19733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CC1E1446-48ED-7244-B99D-E5DABDCDB36E}"/>
              </a:ext>
            </a:extLst>
          </p:cNvPr>
          <p:cNvSpPr/>
          <p:nvPr/>
        </p:nvSpPr>
        <p:spPr>
          <a:xfrm>
            <a:off x="983451" y="6162983"/>
            <a:ext cx="317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vi </a:t>
            </a:r>
            <a:r>
              <a:rPr lang="sv-SE" b="1" i="1" dirty="0">
                <a:solidFill>
                  <a:srgbClr val="800000"/>
                </a:solidFill>
              </a:rPr>
              <a:t>förlänger</a:t>
            </a:r>
            <a:r>
              <a:rPr lang="sv-SE" dirty="0"/>
              <a:t>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F44C56D-A05C-E44D-9B1F-6864F658CC7C}"/>
              </a:ext>
            </a:extLst>
          </p:cNvPr>
          <p:cNvGrpSpPr/>
          <p:nvPr/>
        </p:nvGrpSpPr>
        <p:grpSpPr>
          <a:xfrm>
            <a:off x="4075876" y="6025710"/>
            <a:ext cx="1154563" cy="635731"/>
            <a:chOff x="6333593" y="2909806"/>
            <a:chExt cx="1154563" cy="635731"/>
          </a:xfrm>
        </p:grpSpPr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35AA90ED-866C-6E45-AFD8-62C25BA4446C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4C145935-A784-D84F-A44A-D88F934C03B1}"/>
                </a:ext>
              </a:extLst>
            </p:cNvPr>
            <p:cNvGrpSpPr/>
            <p:nvPr/>
          </p:nvGrpSpPr>
          <p:grpSpPr>
            <a:xfrm>
              <a:off x="6333593" y="2916225"/>
              <a:ext cx="644732" cy="627523"/>
              <a:chOff x="3822931" y="1868142"/>
              <a:chExt cx="644732" cy="627523"/>
            </a:xfrm>
          </p:grpSpPr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9C6BD215-8384-3C46-B3CC-4D265F5853F2}"/>
                  </a:ext>
                </a:extLst>
              </p:cNvPr>
              <p:cNvSpPr txBox="1"/>
              <p:nvPr/>
            </p:nvSpPr>
            <p:spPr>
              <a:xfrm>
                <a:off x="3874707" y="1868142"/>
                <a:ext cx="5929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2 </a:t>
                </a:r>
                <a:r>
                  <a:rPr lang="is-IS" dirty="0"/>
                  <a:t>∙ 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sp>
            <p:nvSpPr>
              <p:cNvPr id="69" name="textruta 68">
                <a:extLst>
                  <a:ext uri="{FF2B5EF4-FFF2-40B4-BE49-F238E27FC236}">
                    <a16:creationId xmlns:a16="http://schemas.microsoft.com/office/drawing/2014/main" id="{13596E8E-7039-1949-9233-719EF4863F7F}"/>
                  </a:ext>
                </a:extLst>
              </p:cNvPr>
              <p:cNvSpPr txBox="1"/>
              <p:nvPr/>
            </p:nvSpPr>
            <p:spPr>
              <a:xfrm>
                <a:off x="3822931" y="2126333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5</a:t>
                </a:r>
                <a:r>
                  <a:rPr lang="is-IS" dirty="0"/>
                  <a:t> ∙ 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cxnSp>
            <p:nvCxnSpPr>
              <p:cNvPr id="70" name="Rak 69">
                <a:extLst>
                  <a:ext uri="{FF2B5EF4-FFF2-40B4-BE49-F238E27FC236}">
                    <a16:creationId xmlns:a16="http://schemas.microsoft.com/office/drawing/2014/main" id="{40E625CF-7D88-CE45-9388-61E6466D3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565CC746-0D58-B546-85E2-D7AAACA19896}"/>
                </a:ext>
              </a:extLst>
            </p:cNvPr>
            <p:cNvGrpSpPr/>
            <p:nvPr/>
          </p:nvGrpSpPr>
          <p:grpSpPr>
            <a:xfrm>
              <a:off x="7069452" y="2909806"/>
              <a:ext cx="418704" cy="635731"/>
              <a:chOff x="3957499" y="1861723"/>
              <a:chExt cx="418704" cy="635731"/>
            </a:xfrm>
          </p:grpSpPr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1B91B79B-CA51-5944-BC0B-265B0FD06C29}"/>
                  </a:ext>
                </a:extLst>
              </p:cNvPr>
              <p:cNvSpPr txBox="1"/>
              <p:nvPr/>
            </p:nvSpPr>
            <p:spPr>
              <a:xfrm>
                <a:off x="4001085" y="186172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FC07AD9E-2CD7-D24B-839A-FD741D2838CA}"/>
                  </a:ext>
                </a:extLst>
              </p:cNvPr>
              <p:cNvSpPr txBox="1"/>
              <p:nvPr/>
            </p:nvSpPr>
            <p:spPr>
              <a:xfrm>
                <a:off x="3957499" y="2128122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67" name="Rak 66">
                <a:extLst>
                  <a:ext uri="{FF2B5EF4-FFF2-40B4-BE49-F238E27FC236}">
                    <a16:creationId xmlns:a16="http://schemas.microsoft.com/office/drawing/2014/main" id="{B1263D31-504F-404E-B60A-D2F4EE2B4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4897" y="2189518"/>
                <a:ext cx="19356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ktangel 70">
            <a:extLst>
              <a:ext uri="{FF2B5EF4-FFF2-40B4-BE49-F238E27FC236}">
                <a16:creationId xmlns:a16="http://schemas.microsoft.com/office/drawing/2014/main" id="{D2129026-4ED9-774D-86F7-E10CA37F8F70}"/>
              </a:ext>
            </a:extLst>
          </p:cNvPr>
          <p:cNvSpPr/>
          <p:nvPr/>
        </p:nvSpPr>
        <p:spPr>
          <a:xfrm>
            <a:off x="983451" y="4539941"/>
            <a:ext cx="3069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vi </a:t>
            </a:r>
            <a:r>
              <a:rPr lang="sv-SE" b="1" i="1" dirty="0">
                <a:solidFill>
                  <a:srgbClr val="800000"/>
                </a:solidFill>
              </a:rPr>
              <a:t>förkortar</a:t>
            </a:r>
            <a:r>
              <a:rPr lang="sv-SE" dirty="0"/>
              <a:t>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4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0" grpId="0"/>
      <p:bldP spid="6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32035" y="663741"/>
            <a:ext cx="231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Förläng bråken med 2.</a:t>
            </a:r>
          </a:p>
        </p:txBody>
      </p:sp>
      <p:grpSp>
        <p:nvGrpSpPr>
          <p:cNvPr id="20" name="Grupp 19"/>
          <p:cNvGrpSpPr/>
          <p:nvPr/>
        </p:nvGrpSpPr>
        <p:grpSpPr>
          <a:xfrm>
            <a:off x="1243238" y="1142744"/>
            <a:ext cx="572840" cy="594596"/>
            <a:chOff x="1243238" y="1142744"/>
            <a:chExt cx="572840" cy="594596"/>
          </a:xfrm>
        </p:grpSpPr>
        <p:grpSp>
          <p:nvGrpSpPr>
            <p:cNvPr id="3" name="Grupp 2"/>
            <p:cNvGrpSpPr/>
            <p:nvPr/>
          </p:nvGrpSpPr>
          <p:grpSpPr>
            <a:xfrm>
              <a:off x="1243238" y="1142744"/>
              <a:ext cx="317176" cy="594596"/>
              <a:chOff x="3893936" y="1909483"/>
              <a:chExt cx="317176" cy="594596"/>
            </a:xfrm>
          </p:grpSpPr>
          <p:sp>
            <p:nvSpPr>
              <p:cNvPr id="4" name="textruta 3"/>
              <p:cNvSpPr txBox="1"/>
              <p:nvPr/>
            </p:nvSpPr>
            <p:spPr>
              <a:xfrm>
                <a:off x="3909426" y="190948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5" name="textruta 4"/>
              <p:cNvSpPr txBox="1"/>
              <p:nvPr/>
            </p:nvSpPr>
            <p:spPr>
              <a:xfrm>
                <a:off x="3893936" y="21347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6" name="Rak 5"/>
              <p:cNvCxnSpPr>
                <a:cxnSpLocks/>
              </p:cNvCxnSpPr>
              <p:nvPr/>
            </p:nvCxnSpPr>
            <p:spPr>
              <a:xfrm>
                <a:off x="3975142" y="2203366"/>
                <a:ext cx="15247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/>
            <p:cNvSpPr txBox="1"/>
            <p:nvPr/>
          </p:nvSpPr>
          <p:spPr>
            <a:xfrm>
              <a:off x="1514418" y="124594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1189516" y="1878971"/>
            <a:ext cx="626562" cy="640043"/>
            <a:chOff x="1189516" y="1878971"/>
            <a:chExt cx="626562" cy="640043"/>
          </a:xfrm>
        </p:grpSpPr>
        <p:grpSp>
          <p:nvGrpSpPr>
            <p:cNvPr id="7" name="Grupp 6"/>
            <p:cNvGrpSpPr/>
            <p:nvPr/>
          </p:nvGrpSpPr>
          <p:grpSpPr>
            <a:xfrm>
              <a:off x="1189516" y="1878971"/>
              <a:ext cx="419247" cy="640043"/>
              <a:chOff x="3841300" y="1878118"/>
              <a:chExt cx="419247" cy="640043"/>
            </a:xfrm>
          </p:grpSpPr>
          <p:sp>
            <p:nvSpPr>
              <p:cNvPr id="8" name="textruta 7"/>
              <p:cNvSpPr txBox="1"/>
              <p:nvPr/>
            </p:nvSpPr>
            <p:spPr>
              <a:xfrm>
                <a:off x="3841300" y="187811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14</a:t>
                </a:r>
              </a:p>
            </p:txBody>
          </p:sp>
          <p:sp>
            <p:nvSpPr>
              <p:cNvPr id="9" name="textruta 8"/>
              <p:cNvSpPr txBox="1"/>
              <p:nvPr/>
            </p:nvSpPr>
            <p:spPr>
              <a:xfrm>
                <a:off x="3841843" y="21488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21</a:t>
                </a:r>
              </a:p>
            </p:txBody>
          </p:sp>
          <p:cxnSp>
            <p:nvCxnSpPr>
              <p:cNvPr id="10" name="Rak 9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ruta 20"/>
            <p:cNvSpPr txBox="1"/>
            <p:nvPr/>
          </p:nvSpPr>
          <p:spPr>
            <a:xfrm>
              <a:off x="1514418" y="202060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1212770" y="2615273"/>
            <a:ext cx="649052" cy="618197"/>
            <a:chOff x="1212770" y="2615273"/>
            <a:chExt cx="649052" cy="618197"/>
          </a:xfrm>
        </p:grpSpPr>
        <p:grpSp>
          <p:nvGrpSpPr>
            <p:cNvPr id="11" name="Grupp 10"/>
            <p:cNvGrpSpPr/>
            <p:nvPr/>
          </p:nvGrpSpPr>
          <p:grpSpPr>
            <a:xfrm>
              <a:off x="1212770" y="2615273"/>
              <a:ext cx="418704" cy="618197"/>
              <a:chOff x="3933540" y="1903025"/>
              <a:chExt cx="418704" cy="618197"/>
            </a:xfrm>
          </p:grpSpPr>
          <p:sp>
            <p:nvSpPr>
              <p:cNvPr id="12" name="textruta 11"/>
              <p:cNvSpPr txBox="1"/>
              <p:nvPr/>
            </p:nvSpPr>
            <p:spPr>
              <a:xfrm>
                <a:off x="3941476" y="1903025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8</a:t>
                </a: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3933540" y="215189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27</a:t>
                </a:r>
              </a:p>
            </p:txBody>
          </p:sp>
          <p:cxnSp>
            <p:nvCxnSpPr>
              <p:cNvPr id="14" name="Rak 13"/>
              <p:cNvCxnSpPr>
                <a:cxnSpLocks/>
              </p:cNvCxnSpPr>
              <p:nvPr/>
            </p:nvCxnSpPr>
            <p:spPr>
              <a:xfrm>
                <a:off x="4037515" y="2210452"/>
                <a:ext cx="21075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ruta 22"/>
            <p:cNvSpPr txBox="1"/>
            <p:nvPr/>
          </p:nvSpPr>
          <p:spPr>
            <a:xfrm>
              <a:off x="1560162" y="272717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6" name="Grupp 25"/>
          <p:cNvGrpSpPr/>
          <p:nvPr/>
        </p:nvGrpSpPr>
        <p:grpSpPr>
          <a:xfrm>
            <a:off x="2425113" y="1135637"/>
            <a:ext cx="301686" cy="584191"/>
            <a:chOff x="3881171" y="1907124"/>
            <a:chExt cx="301686" cy="584191"/>
          </a:xfrm>
        </p:grpSpPr>
        <p:sp>
          <p:nvSpPr>
            <p:cNvPr id="27" name="textruta 26"/>
            <p:cNvSpPr txBox="1"/>
            <p:nvPr/>
          </p:nvSpPr>
          <p:spPr>
            <a:xfrm>
              <a:off x="3881171" y="19071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6</a:t>
              </a: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3887094" y="2121983"/>
              <a:ext cx="292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8</a:t>
              </a:r>
            </a:p>
          </p:txBody>
        </p:sp>
        <p:cxnSp>
          <p:nvCxnSpPr>
            <p:cNvPr id="29" name="Rak 28"/>
            <p:cNvCxnSpPr>
              <a:cxnSpLocks/>
            </p:cNvCxnSpPr>
            <p:nvPr/>
          </p:nvCxnSpPr>
          <p:spPr>
            <a:xfrm>
              <a:off x="3950262" y="2202828"/>
              <a:ext cx="16159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 33"/>
          <p:cNvGrpSpPr/>
          <p:nvPr/>
        </p:nvGrpSpPr>
        <p:grpSpPr>
          <a:xfrm>
            <a:off x="2387690" y="1878971"/>
            <a:ext cx="418704" cy="635211"/>
            <a:chOff x="3859562" y="1866252"/>
            <a:chExt cx="418704" cy="635211"/>
          </a:xfrm>
        </p:grpSpPr>
        <p:sp>
          <p:nvSpPr>
            <p:cNvPr id="35" name="textruta 34"/>
            <p:cNvSpPr txBox="1"/>
            <p:nvPr/>
          </p:nvSpPr>
          <p:spPr>
            <a:xfrm>
              <a:off x="3859562" y="18662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28</a:t>
              </a:r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3859562" y="21321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42</a:t>
              </a:r>
            </a:p>
          </p:txBody>
        </p:sp>
        <p:cxnSp>
          <p:nvCxnSpPr>
            <p:cNvPr id="37" name="Rak 36"/>
            <p:cNvCxnSpPr/>
            <p:nvPr/>
          </p:nvCxnSpPr>
          <p:spPr>
            <a:xfrm>
              <a:off x="3913938" y="218857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 37"/>
          <p:cNvGrpSpPr/>
          <p:nvPr/>
        </p:nvGrpSpPr>
        <p:grpSpPr>
          <a:xfrm>
            <a:off x="2426855" y="2649476"/>
            <a:ext cx="429465" cy="608535"/>
            <a:chOff x="3843776" y="1914947"/>
            <a:chExt cx="429465" cy="608535"/>
          </a:xfrm>
        </p:grpSpPr>
        <p:sp>
          <p:nvSpPr>
            <p:cNvPr id="39" name="textruta 38"/>
            <p:cNvSpPr txBox="1"/>
            <p:nvPr/>
          </p:nvSpPr>
          <p:spPr>
            <a:xfrm>
              <a:off x="3854537" y="1914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16</a:t>
              </a:r>
            </a:p>
          </p:txBody>
        </p:sp>
        <p:sp>
          <p:nvSpPr>
            <p:cNvPr id="40" name="textruta 39"/>
            <p:cNvSpPr txBox="1"/>
            <p:nvPr/>
          </p:nvSpPr>
          <p:spPr>
            <a:xfrm>
              <a:off x="3843776" y="21541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54</a:t>
              </a:r>
            </a:p>
          </p:txBody>
        </p:sp>
        <p:cxnSp>
          <p:nvCxnSpPr>
            <p:cNvPr id="41" name="Rak 40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ktangel 41"/>
          <p:cNvSpPr/>
          <p:nvPr/>
        </p:nvSpPr>
        <p:spPr>
          <a:xfrm>
            <a:off x="4896911" y="630556"/>
            <a:ext cx="290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Skriv bråken i enklaste form.</a:t>
            </a:r>
          </a:p>
        </p:txBody>
      </p:sp>
      <p:grpSp>
        <p:nvGrpSpPr>
          <p:cNvPr id="43" name="Grupp 42"/>
          <p:cNvGrpSpPr/>
          <p:nvPr/>
        </p:nvGrpSpPr>
        <p:grpSpPr>
          <a:xfrm>
            <a:off x="5572324" y="1024445"/>
            <a:ext cx="670211" cy="653692"/>
            <a:chOff x="1192697" y="1103890"/>
            <a:chExt cx="670211" cy="653692"/>
          </a:xfrm>
        </p:grpSpPr>
        <p:grpSp>
          <p:nvGrpSpPr>
            <p:cNvPr id="44" name="Grupp 43"/>
            <p:cNvGrpSpPr/>
            <p:nvPr/>
          </p:nvGrpSpPr>
          <p:grpSpPr>
            <a:xfrm>
              <a:off x="1192697" y="1103890"/>
              <a:ext cx="418654" cy="653692"/>
              <a:chOff x="3843395" y="1870629"/>
              <a:chExt cx="418654" cy="653692"/>
            </a:xfrm>
          </p:grpSpPr>
          <p:sp>
            <p:nvSpPr>
              <p:cNvPr id="46" name="textruta 45"/>
              <p:cNvSpPr txBox="1"/>
              <p:nvPr/>
            </p:nvSpPr>
            <p:spPr>
              <a:xfrm>
                <a:off x="3843395" y="187062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16</a:t>
                </a:r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3843395" y="215498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28</a:t>
                </a:r>
              </a:p>
            </p:txBody>
          </p:sp>
          <p:cxnSp>
            <p:nvCxnSpPr>
              <p:cNvPr id="48" name="Rak 47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ruta 44"/>
            <p:cNvSpPr txBox="1"/>
            <p:nvPr/>
          </p:nvSpPr>
          <p:spPr>
            <a:xfrm>
              <a:off x="1561248" y="122282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5615923" y="1898206"/>
            <a:ext cx="655054" cy="630035"/>
            <a:chOff x="1191270" y="1130614"/>
            <a:chExt cx="655054" cy="630035"/>
          </a:xfrm>
        </p:grpSpPr>
        <p:grpSp>
          <p:nvGrpSpPr>
            <p:cNvPr id="54" name="Grupp 53"/>
            <p:cNvGrpSpPr/>
            <p:nvPr/>
          </p:nvGrpSpPr>
          <p:grpSpPr>
            <a:xfrm>
              <a:off x="1191270" y="1130614"/>
              <a:ext cx="418654" cy="630035"/>
              <a:chOff x="3841968" y="1897353"/>
              <a:chExt cx="418654" cy="630035"/>
            </a:xfrm>
          </p:grpSpPr>
          <p:sp>
            <p:nvSpPr>
              <p:cNvPr id="56" name="textruta 55"/>
              <p:cNvSpPr txBox="1"/>
              <p:nvPr/>
            </p:nvSpPr>
            <p:spPr>
              <a:xfrm>
                <a:off x="3841968" y="1897353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35</a:t>
                </a:r>
              </a:p>
            </p:txBody>
          </p:sp>
          <p:sp>
            <p:nvSpPr>
              <p:cNvPr id="57" name="textruta 56"/>
              <p:cNvSpPr txBox="1"/>
              <p:nvPr/>
            </p:nvSpPr>
            <p:spPr>
              <a:xfrm>
                <a:off x="3841968" y="2158056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55</a:t>
                </a:r>
              </a:p>
            </p:txBody>
          </p:sp>
          <p:cxnSp>
            <p:nvCxnSpPr>
              <p:cNvPr id="58" name="Rak 57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ruta 54"/>
            <p:cNvSpPr txBox="1"/>
            <p:nvPr/>
          </p:nvSpPr>
          <p:spPr>
            <a:xfrm>
              <a:off x="1544664" y="123578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5" name="Grupp 64"/>
          <p:cNvGrpSpPr/>
          <p:nvPr/>
        </p:nvGrpSpPr>
        <p:grpSpPr>
          <a:xfrm>
            <a:off x="6962467" y="1916408"/>
            <a:ext cx="427037" cy="584929"/>
            <a:chOff x="3859930" y="1915556"/>
            <a:chExt cx="427037" cy="584929"/>
          </a:xfrm>
        </p:grpSpPr>
        <p:sp>
          <p:nvSpPr>
            <p:cNvPr id="66" name="textruta 65"/>
            <p:cNvSpPr txBox="1"/>
            <p:nvPr/>
          </p:nvSpPr>
          <p:spPr>
            <a:xfrm>
              <a:off x="3922605" y="19155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7</a:t>
              </a:r>
            </a:p>
          </p:txBody>
        </p:sp>
        <p:sp>
          <p:nvSpPr>
            <p:cNvPr id="67" name="textruta 66"/>
            <p:cNvSpPr txBox="1"/>
            <p:nvPr/>
          </p:nvSpPr>
          <p:spPr>
            <a:xfrm>
              <a:off x="3859930" y="2131153"/>
              <a:ext cx="427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11</a:t>
              </a:r>
            </a:p>
          </p:txBody>
        </p:sp>
        <p:cxnSp>
          <p:nvCxnSpPr>
            <p:cNvPr id="68" name="Rak 67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 68"/>
          <p:cNvGrpSpPr/>
          <p:nvPr/>
        </p:nvGrpSpPr>
        <p:grpSpPr>
          <a:xfrm>
            <a:off x="5594189" y="2600374"/>
            <a:ext cx="697376" cy="630035"/>
            <a:chOff x="1142594" y="1121387"/>
            <a:chExt cx="697376" cy="630035"/>
          </a:xfrm>
        </p:grpSpPr>
        <p:grpSp>
          <p:nvGrpSpPr>
            <p:cNvPr id="70" name="Grupp 69"/>
            <p:cNvGrpSpPr/>
            <p:nvPr/>
          </p:nvGrpSpPr>
          <p:grpSpPr>
            <a:xfrm>
              <a:off x="1142594" y="1121387"/>
              <a:ext cx="535648" cy="630035"/>
              <a:chOff x="3793292" y="1888126"/>
              <a:chExt cx="535648" cy="630035"/>
            </a:xfrm>
          </p:grpSpPr>
          <p:sp>
            <p:nvSpPr>
              <p:cNvPr id="72" name="textruta 71"/>
              <p:cNvSpPr txBox="1"/>
              <p:nvPr/>
            </p:nvSpPr>
            <p:spPr>
              <a:xfrm>
                <a:off x="3833819" y="1888126"/>
                <a:ext cx="422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78</a:t>
                </a:r>
              </a:p>
            </p:txBody>
          </p:sp>
          <p:sp>
            <p:nvSpPr>
              <p:cNvPr id="73" name="textruta 72"/>
              <p:cNvSpPr txBox="1"/>
              <p:nvPr/>
            </p:nvSpPr>
            <p:spPr>
              <a:xfrm>
                <a:off x="3793292" y="2148829"/>
                <a:ext cx="53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126</a:t>
                </a:r>
              </a:p>
            </p:txBody>
          </p:sp>
          <p:cxnSp>
            <p:nvCxnSpPr>
              <p:cNvPr id="74" name="Rak 73"/>
              <p:cNvCxnSpPr/>
              <p:nvPr/>
            </p:nvCxnSpPr>
            <p:spPr>
              <a:xfrm flipV="1">
                <a:off x="3883344" y="2203367"/>
                <a:ext cx="328602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ruta 70"/>
            <p:cNvSpPr txBox="1"/>
            <p:nvPr/>
          </p:nvSpPr>
          <p:spPr>
            <a:xfrm>
              <a:off x="1538310" y="123503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6" name="Grupp 75"/>
          <p:cNvGrpSpPr/>
          <p:nvPr/>
        </p:nvGrpSpPr>
        <p:grpSpPr>
          <a:xfrm>
            <a:off x="7883672" y="2628851"/>
            <a:ext cx="423089" cy="587554"/>
            <a:chOff x="3864776" y="1904762"/>
            <a:chExt cx="423089" cy="587554"/>
          </a:xfrm>
        </p:grpSpPr>
        <p:sp>
          <p:nvSpPr>
            <p:cNvPr id="77" name="textruta 76"/>
            <p:cNvSpPr txBox="1"/>
            <p:nvPr/>
          </p:nvSpPr>
          <p:spPr>
            <a:xfrm>
              <a:off x="3869161" y="190476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13</a:t>
              </a:r>
            </a:p>
          </p:txBody>
        </p:sp>
        <p:sp>
          <p:nvSpPr>
            <p:cNvPr id="78" name="textruta 77"/>
            <p:cNvSpPr txBox="1"/>
            <p:nvPr/>
          </p:nvSpPr>
          <p:spPr>
            <a:xfrm>
              <a:off x="3864776" y="21229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21</a:t>
              </a:r>
            </a:p>
          </p:txBody>
        </p:sp>
        <p:cxnSp>
          <p:nvCxnSpPr>
            <p:cNvPr id="79" name="Rak 78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ktangel 79"/>
          <p:cNvSpPr/>
          <p:nvPr/>
        </p:nvSpPr>
        <p:spPr>
          <a:xfrm>
            <a:off x="3214192" y="3736720"/>
            <a:ext cx="18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Vilket tal saknas?</a:t>
            </a:r>
          </a:p>
        </p:txBody>
      </p:sp>
      <p:grpSp>
        <p:nvGrpSpPr>
          <p:cNvPr id="94" name="Grupp 93"/>
          <p:cNvGrpSpPr/>
          <p:nvPr/>
        </p:nvGrpSpPr>
        <p:grpSpPr>
          <a:xfrm>
            <a:off x="1596626" y="4500120"/>
            <a:ext cx="796033" cy="624325"/>
            <a:chOff x="1141508" y="4500120"/>
            <a:chExt cx="796033" cy="624325"/>
          </a:xfrm>
        </p:grpSpPr>
        <p:grpSp>
          <p:nvGrpSpPr>
            <p:cNvPr id="81" name="Grupp 80"/>
            <p:cNvGrpSpPr/>
            <p:nvPr/>
          </p:nvGrpSpPr>
          <p:grpSpPr>
            <a:xfrm>
              <a:off x="1141508" y="4503664"/>
              <a:ext cx="578528" cy="620781"/>
              <a:chOff x="1209450" y="1130641"/>
              <a:chExt cx="578528" cy="620781"/>
            </a:xfrm>
          </p:grpSpPr>
          <p:grpSp>
            <p:nvGrpSpPr>
              <p:cNvPr id="82" name="Grupp 81"/>
              <p:cNvGrpSpPr/>
              <p:nvPr/>
            </p:nvGrpSpPr>
            <p:grpSpPr>
              <a:xfrm>
                <a:off x="1209450" y="1130641"/>
                <a:ext cx="418654" cy="620781"/>
                <a:chOff x="3860148" y="1897380"/>
                <a:chExt cx="418654" cy="620781"/>
              </a:xfrm>
            </p:grpSpPr>
            <p:sp>
              <p:nvSpPr>
                <p:cNvPr id="84" name="textruta 83"/>
                <p:cNvSpPr txBox="1"/>
                <p:nvPr/>
              </p:nvSpPr>
              <p:spPr>
                <a:xfrm>
                  <a:off x="3920213" y="1897380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sp>
              <p:nvSpPr>
                <p:cNvPr id="85" name="textruta 84"/>
                <p:cNvSpPr txBox="1"/>
                <p:nvPr/>
              </p:nvSpPr>
              <p:spPr>
                <a:xfrm>
                  <a:off x="3860148" y="2148829"/>
                  <a:ext cx="418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15</a:t>
                  </a:r>
                </a:p>
              </p:txBody>
            </p:sp>
            <p:cxnSp>
              <p:nvCxnSpPr>
                <p:cNvPr id="86" name="Rak 85"/>
                <p:cNvCxnSpPr>
                  <a:cxnSpLocks/>
                </p:cNvCxnSpPr>
                <p:nvPr/>
              </p:nvCxnSpPr>
              <p:spPr>
                <a:xfrm>
                  <a:off x="3986186" y="2203366"/>
                  <a:ext cx="157154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ruta 82"/>
              <p:cNvSpPr txBox="1"/>
              <p:nvPr/>
            </p:nvSpPr>
            <p:spPr>
              <a:xfrm>
                <a:off x="1486318" y="12414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89" name="Grupp 88"/>
            <p:cNvGrpSpPr/>
            <p:nvPr/>
          </p:nvGrpSpPr>
          <p:grpSpPr>
            <a:xfrm>
              <a:off x="1626837" y="4500120"/>
              <a:ext cx="310704" cy="610918"/>
              <a:chOff x="3844181" y="1893836"/>
              <a:chExt cx="310704" cy="610918"/>
            </a:xfrm>
          </p:grpSpPr>
          <p:sp>
            <p:nvSpPr>
              <p:cNvPr id="91" name="textruta 90"/>
              <p:cNvSpPr txBox="1"/>
              <p:nvPr/>
            </p:nvSpPr>
            <p:spPr>
              <a:xfrm>
                <a:off x="3844181" y="18938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9A0002"/>
                    </a:solidFill>
                  </a:rPr>
                  <a:t>?</a:t>
                </a:r>
              </a:p>
            </p:txBody>
          </p:sp>
          <p:sp>
            <p:nvSpPr>
              <p:cNvPr id="92" name="textruta 91"/>
              <p:cNvSpPr txBox="1"/>
              <p:nvPr/>
            </p:nvSpPr>
            <p:spPr>
              <a:xfrm>
                <a:off x="3853225" y="2135422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93" name="Rak 92"/>
              <p:cNvCxnSpPr>
                <a:cxnSpLocks/>
              </p:cNvCxnSpPr>
              <p:nvPr/>
            </p:nvCxnSpPr>
            <p:spPr>
              <a:xfrm>
                <a:off x="3919231" y="2204143"/>
                <a:ext cx="15083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ruta 94"/>
          <p:cNvSpPr txBox="1"/>
          <p:nvPr/>
        </p:nvSpPr>
        <p:spPr>
          <a:xfrm>
            <a:off x="2554844" y="4599909"/>
            <a:ext cx="108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2</a:t>
            </a:r>
          </a:p>
        </p:txBody>
      </p:sp>
      <p:grpSp>
        <p:nvGrpSpPr>
          <p:cNvPr id="96" name="Grupp 95"/>
          <p:cNvGrpSpPr/>
          <p:nvPr/>
        </p:nvGrpSpPr>
        <p:grpSpPr>
          <a:xfrm>
            <a:off x="1606784" y="5305404"/>
            <a:ext cx="889764" cy="640242"/>
            <a:chOff x="1173442" y="4484203"/>
            <a:chExt cx="889764" cy="640242"/>
          </a:xfrm>
        </p:grpSpPr>
        <p:grpSp>
          <p:nvGrpSpPr>
            <p:cNvPr id="97" name="Grupp 96"/>
            <p:cNvGrpSpPr/>
            <p:nvPr/>
          </p:nvGrpSpPr>
          <p:grpSpPr>
            <a:xfrm>
              <a:off x="1173442" y="4490814"/>
              <a:ext cx="574694" cy="633631"/>
              <a:chOff x="1241384" y="1117791"/>
              <a:chExt cx="574694" cy="633631"/>
            </a:xfrm>
          </p:grpSpPr>
          <p:grpSp>
            <p:nvGrpSpPr>
              <p:cNvPr id="102" name="Grupp 101"/>
              <p:cNvGrpSpPr/>
              <p:nvPr/>
            </p:nvGrpSpPr>
            <p:grpSpPr>
              <a:xfrm>
                <a:off x="1241384" y="1117791"/>
                <a:ext cx="360062" cy="633631"/>
                <a:chOff x="3892082" y="1884530"/>
                <a:chExt cx="360062" cy="633631"/>
              </a:xfrm>
            </p:grpSpPr>
            <p:sp>
              <p:nvSpPr>
                <p:cNvPr id="104" name="textruta 103"/>
                <p:cNvSpPr txBox="1"/>
                <p:nvPr/>
              </p:nvSpPr>
              <p:spPr>
                <a:xfrm>
                  <a:off x="3897560" y="188453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7</a:t>
                  </a:r>
                </a:p>
              </p:txBody>
            </p:sp>
            <p:sp>
              <p:nvSpPr>
                <p:cNvPr id="105" name="textruta 104"/>
                <p:cNvSpPr txBox="1"/>
                <p:nvPr/>
              </p:nvSpPr>
              <p:spPr>
                <a:xfrm>
                  <a:off x="3892082" y="2148829"/>
                  <a:ext cx="344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</a:t>
                  </a:r>
                  <a:r>
                    <a:rPr lang="sv-SE" dirty="0">
                      <a:solidFill>
                        <a:srgbClr val="9A0002"/>
                      </a:solidFill>
                    </a:rPr>
                    <a:t>?</a:t>
                  </a:r>
                </a:p>
              </p:txBody>
            </p:sp>
            <p:cxnSp>
              <p:nvCxnSpPr>
                <p:cNvPr id="106" name="Rak 105"/>
                <p:cNvCxnSpPr>
                  <a:cxnSpLocks/>
                </p:cNvCxnSpPr>
                <p:nvPr/>
              </p:nvCxnSpPr>
              <p:spPr>
                <a:xfrm>
                  <a:off x="4001864" y="2203366"/>
                  <a:ext cx="16934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ruta 102"/>
              <p:cNvSpPr txBox="1"/>
              <p:nvPr/>
            </p:nvSpPr>
            <p:spPr>
              <a:xfrm>
                <a:off x="1514418" y="12228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98" name="Grupp 97"/>
            <p:cNvGrpSpPr/>
            <p:nvPr/>
          </p:nvGrpSpPr>
          <p:grpSpPr>
            <a:xfrm>
              <a:off x="1638941" y="4484203"/>
              <a:ext cx="424265" cy="640242"/>
              <a:chOff x="3856285" y="1877919"/>
              <a:chExt cx="424265" cy="640242"/>
            </a:xfrm>
          </p:grpSpPr>
          <p:sp>
            <p:nvSpPr>
              <p:cNvPr id="99" name="textruta 98"/>
              <p:cNvSpPr txBox="1"/>
              <p:nvPr/>
            </p:nvSpPr>
            <p:spPr>
              <a:xfrm>
                <a:off x="3856285" y="187791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28</a:t>
                </a:r>
              </a:p>
            </p:txBody>
          </p:sp>
          <p:sp>
            <p:nvSpPr>
              <p:cNvPr id="100" name="textruta 99"/>
              <p:cNvSpPr txBox="1"/>
              <p:nvPr/>
            </p:nvSpPr>
            <p:spPr>
              <a:xfrm>
                <a:off x="3861846" y="21488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32</a:t>
                </a:r>
              </a:p>
            </p:txBody>
          </p:sp>
          <p:cxnSp>
            <p:nvCxnSpPr>
              <p:cNvPr id="101" name="Rak 100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ruta 106"/>
          <p:cNvSpPr txBox="1"/>
          <p:nvPr/>
        </p:nvSpPr>
        <p:spPr>
          <a:xfrm>
            <a:off x="2554844" y="5391648"/>
            <a:ext cx="108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8</a:t>
            </a:r>
          </a:p>
        </p:txBody>
      </p:sp>
      <p:grpSp>
        <p:nvGrpSpPr>
          <p:cNvPr id="108" name="Grupp 107"/>
          <p:cNvGrpSpPr/>
          <p:nvPr/>
        </p:nvGrpSpPr>
        <p:grpSpPr>
          <a:xfrm>
            <a:off x="5223623" y="4500120"/>
            <a:ext cx="870082" cy="631303"/>
            <a:chOff x="1151547" y="4500120"/>
            <a:chExt cx="870082" cy="631303"/>
          </a:xfrm>
        </p:grpSpPr>
        <p:grpSp>
          <p:nvGrpSpPr>
            <p:cNvPr id="109" name="Grupp 108"/>
            <p:cNvGrpSpPr/>
            <p:nvPr/>
          </p:nvGrpSpPr>
          <p:grpSpPr>
            <a:xfrm>
              <a:off x="1151547" y="4500120"/>
              <a:ext cx="596589" cy="606810"/>
              <a:chOff x="1219489" y="1127097"/>
              <a:chExt cx="596589" cy="606810"/>
            </a:xfrm>
          </p:grpSpPr>
          <p:grpSp>
            <p:nvGrpSpPr>
              <p:cNvPr id="114" name="Grupp 113"/>
              <p:cNvGrpSpPr/>
              <p:nvPr/>
            </p:nvGrpSpPr>
            <p:grpSpPr>
              <a:xfrm>
                <a:off x="1219489" y="1127097"/>
                <a:ext cx="360727" cy="606810"/>
                <a:chOff x="3870187" y="1893836"/>
                <a:chExt cx="360727" cy="606810"/>
              </a:xfrm>
            </p:grpSpPr>
            <p:sp>
              <p:nvSpPr>
                <p:cNvPr id="116" name="textruta 115"/>
                <p:cNvSpPr txBox="1"/>
                <p:nvPr/>
              </p:nvSpPr>
              <p:spPr>
                <a:xfrm>
                  <a:off x="3929228" y="189383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17" name="textruta 116"/>
                <p:cNvSpPr txBox="1"/>
                <p:nvPr/>
              </p:nvSpPr>
              <p:spPr>
                <a:xfrm>
                  <a:off x="3870187" y="2131314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6</a:t>
                  </a:r>
                </a:p>
              </p:txBody>
            </p:sp>
            <p:cxnSp>
              <p:nvCxnSpPr>
                <p:cNvPr id="118" name="Rak 117"/>
                <p:cNvCxnSpPr>
                  <a:cxnSpLocks/>
                </p:cNvCxnSpPr>
                <p:nvPr/>
              </p:nvCxnSpPr>
              <p:spPr>
                <a:xfrm>
                  <a:off x="4002862" y="2203366"/>
                  <a:ext cx="13246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textruta 114"/>
              <p:cNvSpPr txBox="1"/>
              <p:nvPr/>
            </p:nvSpPr>
            <p:spPr>
              <a:xfrm>
                <a:off x="1514418" y="12228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110" name="Grupp 109"/>
            <p:cNvGrpSpPr/>
            <p:nvPr/>
          </p:nvGrpSpPr>
          <p:grpSpPr>
            <a:xfrm>
              <a:off x="1602925" y="4504814"/>
              <a:ext cx="418704" cy="626609"/>
              <a:chOff x="3820269" y="1898530"/>
              <a:chExt cx="418704" cy="626609"/>
            </a:xfrm>
          </p:grpSpPr>
          <p:sp>
            <p:nvSpPr>
              <p:cNvPr id="111" name="textruta 110"/>
              <p:cNvSpPr txBox="1"/>
              <p:nvPr/>
            </p:nvSpPr>
            <p:spPr>
              <a:xfrm>
                <a:off x="3872370" y="1898530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9A0002"/>
                    </a:solidFill>
                  </a:rPr>
                  <a:t>?</a:t>
                </a:r>
              </a:p>
            </p:txBody>
          </p:sp>
          <p:sp>
            <p:nvSpPr>
              <p:cNvPr id="112" name="textruta 111"/>
              <p:cNvSpPr txBox="1"/>
              <p:nvPr/>
            </p:nvSpPr>
            <p:spPr>
              <a:xfrm>
                <a:off x="3820269" y="215580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54</a:t>
                </a:r>
              </a:p>
            </p:txBody>
          </p:sp>
          <p:cxnSp>
            <p:nvCxnSpPr>
              <p:cNvPr id="113" name="Rak 112"/>
              <p:cNvCxnSpPr>
                <a:cxnSpLocks/>
              </p:cNvCxnSpPr>
              <p:nvPr/>
            </p:nvCxnSpPr>
            <p:spPr>
              <a:xfrm>
                <a:off x="3945387" y="2205661"/>
                <a:ext cx="146034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textruta 118"/>
          <p:cNvSpPr txBox="1"/>
          <p:nvPr/>
        </p:nvSpPr>
        <p:spPr>
          <a:xfrm>
            <a:off x="6177075" y="4595309"/>
            <a:ext cx="140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27</a:t>
            </a:r>
          </a:p>
        </p:txBody>
      </p:sp>
      <p:grpSp>
        <p:nvGrpSpPr>
          <p:cNvPr id="120" name="Grupp 119"/>
          <p:cNvGrpSpPr/>
          <p:nvPr/>
        </p:nvGrpSpPr>
        <p:grpSpPr>
          <a:xfrm>
            <a:off x="5256951" y="5321321"/>
            <a:ext cx="826360" cy="624325"/>
            <a:chOff x="1131406" y="4500120"/>
            <a:chExt cx="826360" cy="624325"/>
          </a:xfrm>
        </p:grpSpPr>
        <p:grpSp>
          <p:nvGrpSpPr>
            <p:cNvPr id="121" name="Grupp 120"/>
            <p:cNvGrpSpPr/>
            <p:nvPr/>
          </p:nvGrpSpPr>
          <p:grpSpPr>
            <a:xfrm>
              <a:off x="1131406" y="4500120"/>
              <a:ext cx="616730" cy="624325"/>
              <a:chOff x="1199348" y="1127097"/>
              <a:chExt cx="616730" cy="624325"/>
            </a:xfrm>
          </p:grpSpPr>
          <p:grpSp>
            <p:nvGrpSpPr>
              <p:cNvPr id="126" name="Grupp 125"/>
              <p:cNvGrpSpPr/>
              <p:nvPr/>
            </p:nvGrpSpPr>
            <p:grpSpPr>
              <a:xfrm>
                <a:off x="1199348" y="1127097"/>
                <a:ext cx="418654" cy="624325"/>
                <a:chOff x="3850046" y="1893836"/>
                <a:chExt cx="418654" cy="624325"/>
              </a:xfrm>
            </p:grpSpPr>
            <p:sp>
              <p:nvSpPr>
                <p:cNvPr id="128" name="textruta 127"/>
                <p:cNvSpPr txBox="1"/>
                <p:nvPr/>
              </p:nvSpPr>
              <p:spPr>
                <a:xfrm>
                  <a:off x="3850046" y="1893836"/>
                  <a:ext cx="418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14</a:t>
                  </a:r>
                </a:p>
              </p:txBody>
            </p:sp>
            <p:sp>
              <p:nvSpPr>
                <p:cNvPr id="129" name="textruta 128"/>
                <p:cNvSpPr txBox="1"/>
                <p:nvPr/>
              </p:nvSpPr>
              <p:spPr>
                <a:xfrm>
                  <a:off x="3857773" y="2148829"/>
                  <a:ext cx="3438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</a:t>
                  </a:r>
                  <a:r>
                    <a:rPr lang="sv-SE" dirty="0">
                      <a:solidFill>
                        <a:srgbClr val="9A0002"/>
                      </a:solidFill>
                    </a:rPr>
                    <a:t>?</a:t>
                  </a:r>
                </a:p>
              </p:txBody>
            </p:sp>
            <p:cxnSp>
              <p:nvCxnSpPr>
                <p:cNvPr id="130" name="Rak 129"/>
                <p:cNvCxnSpPr>
                  <a:cxnSpLocks/>
                </p:cNvCxnSpPr>
                <p:nvPr/>
              </p:nvCxnSpPr>
              <p:spPr>
                <a:xfrm>
                  <a:off x="3973820" y="2203366"/>
                  <a:ext cx="17110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textruta 126"/>
              <p:cNvSpPr txBox="1"/>
              <p:nvPr/>
            </p:nvSpPr>
            <p:spPr>
              <a:xfrm>
                <a:off x="1514418" y="12228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122" name="Grupp 121"/>
            <p:cNvGrpSpPr/>
            <p:nvPr/>
          </p:nvGrpSpPr>
          <p:grpSpPr>
            <a:xfrm>
              <a:off x="1652028" y="4500120"/>
              <a:ext cx="305738" cy="613804"/>
              <a:chOff x="3869372" y="1893836"/>
              <a:chExt cx="305738" cy="613804"/>
            </a:xfrm>
          </p:grpSpPr>
          <p:sp>
            <p:nvSpPr>
              <p:cNvPr id="123" name="textruta 122"/>
              <p:cNvSpPr txBox="1"/>
              <p:nvPr/>
            </p:nvSpPr>
            <p:spPr>
              <a:xfrm>
                <a:off x="3869372" y="18938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124" name="textruta 123"/>
              <p:cNvSpPr txBox="1"/>
              <p:nvPr/>
            </p:nvSpPr>
            <p:spPr>
              <a:xfrm>
                <a:off x="3873450" y="213830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7</a:t>
                </a:r>
              </a:p>
            </p:txBody>
          </p:sp>
          <p:cxnSp>
            <p:nvCxnSpPr>
              <p:cNvPr id="125" name="Rak 124"/>
              <p:cNvCxnSpPr>
                <a:cxnSpLocks/>
              </p:cNvCxnSpPr>
              <p:nvPr/>
            </p:nvCxnSpPr>
            <p:spPr>
              <a:xfrm>
                <a:off x="3953812" y="2204942"/>
                <a:ext cx="13970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textruta 130"/>
          <p:cNvSpPr txBox="1"/>
          <p:nvPr/>
        </p:nvSpPr>
        <p:spPr>
          <a:xfrm>
            <a:off x="6253645" y="5396639"/>
            <a:ext cx="140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49</a:t>
            </a:r>
          </a:p>
        </p:txBody>
      </p:sp>
      <p:grpSp>
        <p:nvGrpSpPr>
          <p:cNvPr id="132" name="Grupp 131"/>
          <p:cNvGrpSpPr/>
          <p:nvPr/>
        </p:nvGrpSpPr>
        <p:grpSpPr>
          <a:xfrm>
            <a:off x="6944039" y="1050603"/>
            <a:ext cx="324189" cy="609281"/>
            <a:chOff x="3819391" y="1899099"/>
            <a:chExt cx="324189" cy="609281"/>
          </a:xfrm>
        </p:grpSpPr>
        <p:sp>
          <p:nvSpPr>
            <p:cNvPr id="133" name="textruta 132"/>
            <p:cNvSpPr txBox="1"/>
            <p:nvPr/>
          </p:nvSpPr>
          <p:spPr>
            <a:xfrm>
              <a:off x="3819391" y="18990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4</a:t>
              </a:r>
            </a:p>
          </p:txBody>
        </p:sp>
        <p:sp>
          <p:nvSpPr>
            <p:cNvPr id="134" name="textruta 133"/>
            <p:cNvSpPr txBox="1"/>
            <p:nvPr/>
          </p:nvSpPr>
          <p:spPr>
            <a:xfrm>
              <a:off x="3841894" y="21390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7</a:t>
              </a:r>
            </a:p>
          </p:txBody>
        </p:sp>
        <p:cxnSp>
          <p:nvCxnSpPr>
            <p:cNvPr id="135" name="Rak 134"/>
            <p:cNvCxnSpPr>
              <a:cxnSpLocks/>
            </p:cNvCxnSpPr>
            <p:nvPr/>
          </p:nvCxnSpPr>
          <p:spPr>
            <a:xfrm>
              <a:off x="3917695" y="2208609"/>
              <a:ext cx="12287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 16"/>
          <p:cNvGrpSpPr/>
          <p:nvPr/>
        </p:nvGrpSpPr>
        <p:grpSpPr>
          <a:xfrm>
            <a:off x="6207959" y="1038158"/>
            <a:ext cx="836602" cy="647265"/>
            <a:chOff x="6207959" y="1038158"/>
            <a:chExt cx="836602" cy="647265"/>
          </a:xfrm>
        </p:grpSpPr>
        <p:grpSp>
          <p:nvGrpSpPr>
            <p:cNvPr id="49" name="Grupp 48"/>
            <p:cNvGrpSpPr/>
            <p:nvPr/>
          </p:nvGrpSpPr>
          <p:grpSpPr>
            <a:xfrm>
              <a:off x="6207959" y="1038158"/>
              <a:ext cx="653458" cy="647265"/>
              <a:chOff x="3882320" y="1893521"/>
              <a:chExt cx="653458" cy="647265"/>
            </a:xfrm>
          </p:grpSpPr>
          <p:sp>
            <p:nvSpPr>
              <p:cNvPr id="50" name="textruta 49"/>
              <p:cNvSpPr txBox="1"/>
              <p:nvPr/>
            </p:nvSpPr>
            <p:spPr>
              <a:xfrm>
                <a:off x="3910286" y="1893521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16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/4</a:t>
                </a:r>
              </a:p>
            </p:txBody>
          </p:sp>
          <p:sp>
            <p:nvSpPr>
              <p:cNvPr id="51" name="textruta 50"/>
              <p:cNvSpPr txBox="1"/>
              <p:nvPr/>
            </p:nvSpPr>
            <p:spPr>
              <a:xfrm>
                <a:off x="3882320" y="2171454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28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/4</a:t>
                </a:r>
              </a:p>
            </p:txBody>
          </p:sp>
          <p:cxnSp>
            <p:nvCxnSpPr>
              <p:cNvPr id="52" name="Rak 51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ruta 15"/>
            <p:cNvSpPr txBox="1"/>
            <p:nvPr/>
          </p:nvSpPr>
          <p:spPr>
            <a:xfrm>
              <a:off x="6777861" y="115377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36" name="Grupp 135"/>
          <p:cNvGrpSpPr/>
          <p:nvPr/>
        </p:nvGrpSpPr>
        <p:grpSpPr>
          <a:xfrm>
            <a:off x="6196289" y="1902997"/>
            <a:ext cx="829021" cy="610658"/>
            <a:chOff x="6207959" y="1052140"/>
            <a:chExt cx="829021" cy="610658"/>
          </a:xfrm>
        </p:grpSpPr>
        <p:grpSp>
          <p:nvGrpSpPr>
            <p:cNvPr id="137" name="Grupp 136"/>
            <p:cNvGrpSpPr/>
            <p:nvPr/>
          </p:nvGrpSpPr>
          <p:grpSpPr>
            <a:xfrm>
              <a:off x="6207959" y="1052140"/>
              <a:ext cx="653458" cy="610658"/>
              <a:chOff x="3882320" y="1907503"/>
              <a:chExt cx="653458" cy="610658"/>
            </a:xfrm>
          </p:grpSpPr>
          <p:sp>
            <p:nvSpPr>
              <p:cNvPr id="139" name="textruta 138"/>
              <p:cNvSpPr txBox="1"/>
              <p:nvPr/>
            </p:nvSpPr>
            <p:spPr>
              <a:xfrm>
                <a:off x="3910286" y="1907503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35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/5</a:t>
                </a:r>
              </a:p>
            </p:txBody>
          </p:sp>
          <p:sp>
            <p:nvSpPr>
              <p:cNvPr id="140" name="textruta 139"/>
              <p:cNvSpPr txBox="1"/>
              <p:nvPr/>
            </p:nvSpPr>
            <p:spPr>
              <a:xfrm>
                <a:off x="3882320" y="2148829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55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/5</a:t>
                </a:r>
              </a:p>
            </p:txBody>
          </p:sp>
          <p:cxnSp>
            <p:nvCxnSpPr>
              <p:cNvPr id="141" name="Rak 140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ruta 137"/>
            <p:cNvSpPr txBox="1"/>
            <p:nvPr/>
          </p:nvSpPr>
          <p:spPr>
            <a:xfrm>
              <a:off x="6770280" y="114621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42" name="Grupp 141"/>
          <p:cNvGrpSpPr/>
          <p:nvPr/>
        </p:nvGrpSpPr>
        <p:grpSpPr>
          <a:xfrm>
            <a:off x="6181670" y="2615273"/>
            <a:ext cx="915884" cy="618197"/>
            <a:chOff x="6125508" y="1044601"/>
            <a:chExt cx="915884" cy="618197"/>
          </a:xfrm>
        </p:grpSpPr>
        <p:grpSp>
          <p:nvGrpSpPr>
            <p:cNvPr id="143" name="Grupp 142"/>
            <p:cNvGrpSpPr/>
            <p:nvPr/>
          </p:nvGrpSpPr>
          <p:grpSpPr>
            <a:xfrm>
              <a:off x="6125508" y="1044601"/>
              <a:ext cx="742511" cy="618197"/>
              <a:chOff x="3799869" y="1899964"/>
              <a:chExt cx="742511" cy="618197"/>
            </a:xfrm>
          </p:grpSpPr>
          <p:sp>
            <p:nvSpPr>
              <p:cNvPr id="145" name="textruta 144"/>
              <p:cNvSpPr txBox="1"/>
              <p:nvPr/>
            </p:nvSpPr>
            <p:spPr>
              <a:xfrm>
                <a:off x="3910200" y="1899964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78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/2</a:t>
                </a:r>
              </a:p>
            </p:txBody>
          </p:sp>
          <p:sp>
            <p:nvSpPr>
              <p:cNvPr id="146" name="textruta 145"/>
              <p:cNvSpPr txBox="1"/>
              <p:nvPr/>
            </p:nvSpPr>
            <p:spPr>
              <a:xfrm>
                <a:off x="3799869" y="2148829"/>
                <a:ext cx="74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126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/2</a:t>
                </a:r>
              </a:p>
            </p:txBody>
          </p:sp>
          <p:cxnSp>
            <p:nvCxnSpPr>
              <p:cNvPr id="147" name="Rak 146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ruta 143"/>
            <p:cNvSpPr txBox="1"/>
            <p:nvPr/>
          </p:nvSpPr>
          <p:spPr>
            <a:xfrm>
              <a:off x="6774692" y="1143345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48" name="Grupp 147"/>
          <p:cNvGrpSpPr/>
          <p:nvPr/>
        </p:nvGrpSpPr>
        <p:grpSpPr>
          <a:xfrm>
            <a:off x="7096016" y="2598434"/>
            <a:ext cx="828680" cy="640454"/>
            <a:chOff x="6207959" y="1022344"/>
            <a:chExt cx="828680" cy="640454"/>
          </a:xfrm>
        </p:grpSpPr>
        <p:grpSp>
          <p:nvGrpSpPr>
            <p:cNvPr id="149" name="Grupp 148"/>
            <p:cNvGrpSpPr/>
            <p:nvPr/>
          </p:nvGrpSpPr>
          <p:grpSpPr>
            <a:xfrm>
              <a:off x="6207959" y="1022344"/>
              <a:ext cx="651643" cy="640454"/>
              <a:chOff x="3882320" y="1877707"/>
              <a:chExt cx="651643" cy="640454"/>
            </a:xfrm>
          </p:grpSpPr>
          <p:sp>
            <p:nvSpPr>
              <p:cNvPr id="151" name="textruta 150"/>
              <p:cNvSpPr txBox="1"/>
              <p:nvPr/>
            </p:nvSpPr>
            <p:spPr>
              <a:xfrm>
                <a:off x="3908471" y="1877707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39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sp>
            <p:nvSpPr>
              <p:cNvPr id="152" name="textruta 151"/>
              <p:cNvSpPr txBox="1"/>
              <p:nvPr/>
            </p:nvSpPr>
            <p:spPr>
              <a:xfrm>
                <a:off x="3882320" y="2148829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63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cxnSp>
            <p:nvCxnSpPr>
              <p:cNvPr id="153" name="Rak 152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textruta 149"/>
            <p:cNvSpPr txBox="1"/>
            <p:nvPr/>
          </p:nvSpPr>
          <p:spPr>
            <a:xfrm>
              <a:off x="6769939" y="113792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sp>
        <p:nvSpPr>
          <p:cNvPr id="154" name="Rektangel 153">
            <a:extLst>
              <a:ext uri="{FF2B5EF4-FFF2-40B4-BE49-F238E27FC236}">
                <a16:creationId xmlns:a16="http://schemas.microsoft.com/office/drawing/2014/main" id="{F8B76C91-1294-EE45-B276-B95C0AB026BE}"/>
              </a:ext>
            </a:extLst>
          </p:cNvPr>
          <p:cNvSpPr/>
          <p:nvPr/>
        </p:nvSpPr>
        <p:spPr>
          <a:xfrm>
            <a:off x="244020" y="17706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55" name="Grupp 154">
            <a:extLst>
              <a:ext uri="{FF2B5EF4-FFF2-40B4-BE49-F238E27FC236}">
                <a16:creationId xmlns:a16="http://schemas.microsoft.com/office/drawing/2014/main" id="{EAB8965E-E42F-654E-827A-77F35C0C5001}"/>
              </a:ext>
            </a:extLst>
          </p:cNvPr>
          <p:cNvGrpSpPr/>
          <p:nvPr/>
        </p:nvGrpSpPr>
        <p:grpSpPr>
          <a:xfrm>
            <a:off x="1769606" y="1122116"/>
            <a:ext cx="711827" cy="632933"/>
            <a:chOff x="6218624" y="1040022"/>
            <a:chExt cx="711827" cy="632933"/>
          </a:xfrm>
        </p:grpSpPr>
        <p:grpSp>
          <p:nvGrpSpPr>
            <p:cNvPr id="156" name="Grupp 155">
              <a:extLst>
                <a:ext uri="{FF2B5EF4-FFF2-40B4-BE49-F238E27FC236}">
                  <a16:creationId xmlns:a16="http://schemas.microsoft.com/office/drawing/2014/main" id="{9FE52DF5-F496-654F-9A88-05265BC117EA}"/>
                </a:ext>
              </a:extLst>
            </p:cNvPr>
            <p:cNvGrpSpPr/>
            <p:nvPr/>
          </p:nvGrpSpPr>
          <p:grpSpPr>
            <a:xfrm>
              <a:off x="6218624" y="1040022"/>
              <a:ext cx="534137" cy="632933"/>
              <a:chOff x="3892985" y="1895385"/>
              <a:chExt cx="534137" cy="632933"/>
            </a:xfrm>
          </p:grpSpPr>
          <p:sp>
            <p:nvSpPr>
              <p:cNvPr id="158" name="textruta 157">
                <a:extLst>
                  <a:ext uri="{FF2B5EF4-FFF2-40B4-BE49-F238E27FC236}">
                    <a16:creationId xmlns:a16="http://schemas.microsoft.com/office/drawing/2014/main" id="{A0221048-7B4B-7142-92C3-2F5BF772B683}"/>
                  </a:ext>
                </a:extLst>
              </p:cNvPr>
              <p:cNvSpPr txBox="1"/>
              <p:nvPr/>
            </p:nvSpPr>
            <p:spPr>
              <a:xfrm>
                <a:off x="3897810" y="1895385"/>
                <a:ext cx="529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3 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·2</a:t>
                </a:r>
              </a:p>
            </p:txBody>
          </p:sp>
          <p:sp>
            <p:nvSpPr>
              <p:cNvPr id="159" name="textruta 158">
                <a:extLst>
                  <a:ext uri="{FF2B5EF4-FFF2-40B4-BE49-F238E27FC236}">
                    <a16:creationId xmlns:a16="http://schemas.microsoft.com/office/drawing/2014/main" id="{1EFB5D4E-D78F-824A-B544-6EFDF6753F72}"/>
                  </a:ext>
                </a:extLst>
              </p:cNvPr>
              <p:cNvSpPr txBox="1"/>
              <p:nvPr/>
            </p:nvSpPr>
            <p:spPr>
              <a:xfrm>
                <a:off x="3892985" y="2158986"/>
                <a:ext cx="529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4 </a:t>
                </a:r>
                <a:r>
                  <a:rPr lang="sv-SE" dirty="0">
                    <a:solidFill>
                      <a:srgbClr val="9A0002"/>
                    </a:solidFill>
                    <a:cs typeface="Bradley Hand Bold"/>
                  </a:rPr>
                  <a:t>·2</a:t>
                </a:r>
                <a:endParaRPr lang="sv-SE" dirty="0">
                  <a:solidFill>
                    <a:srgbClr val="9A0002"/>
                  </a:solidFill>
                  <a:latin typeface="+mn-lt"/>
                  <a:cs typeface="Bradley Hand Bold"/>
                </a:endParaRPr>
              </a:p>
            </p:txBody>
          </p:sp>
          <p:cxnSp>
            <p:nvCxnSpPr>
              <p:cNvPr id="160" name="Rak 159">
                <a:extLst>
                  <a:ext uri="{FF2B5EF4-FFF2-40B4-BE49-F238E27FC236}">
                    <a16:creationId xmlns:a16="http://schemas.microsoft.com/office/drawing/2014/main" id="{3DAA032E-62EB-734B-9B8D-B24FB1AE4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477545" cy="22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textruta 156">
              <a:extLst>
                <a:ext uri="{FF2B5EF4-FFF2-40B4-BE49-F238E27FC236}">
                  <a16:creationId xmlns:a16="http://schemas.microsoft.com/office/drawing/2014/main" id="{4CDBEF96-99B1-344B-A9F3-95D3A473D01F}"/>
                </a:ext>
              </a:extLst>
            </p:cNvPr>
            <p:cNvSpPr txBox="1"/>
            <p:nvPr/>
          </p:nvSpPr>
          <p:spPr>
            <a:xfrm>
              <a:off x="6663751" y="115775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1D343D95-0ABA-8848-9234-2FCA694BBC3C}"/>
              </a:ext>
            </a:extLst>
          </p:cNvPr>
          <p:cNvGrpSpPr/>
          <p:nvPr/>
        </p:nvGrpSpPr>
        <p:grpSpPr>
          <a:xfrm>
            <a:off x="1647283" y="1899561"/>
            <a:ext cx="801023" cy="629901"/>
            <a:chOff x="6129428" y="1043054"/>
            <a:chExt cx="801023" cy="629901"/>
          </a:xfrm>
        </p:grpSpPr>
        <p:grpSp>
          <p:nvGrpSpPr>
            <p:cNvPr id="168" name="Grupp 167">
              <a:extLst>
                <a:ext uri="{FF2B5EF4-FFF2-40B4-BE49-F238E27FC236}">
                  <a16:creationId xmlns:a16="http://schemas.microsoft.com/office/drawing/2014/main" id="{EFED766F-F733-BA40-87ED-B120A6734240}"/>
                </a:ext>
              </a:extLst>
            </p:cNvPr>
            <p:cNvGrpSpPr/>
            <p:nvPr/>
          </p:nvGrpSpPr>
          <p:grpSpPr>
            <a:xfrm>
              <a:off x="6129428" y="1043054"/>
              <a:ext cx="662371" cy="629901"/>
              <a:chOff x="3803789" y="1898417"/>
              <a:chExt cx="662371" cy="629901"/>
            </a:xfrm>
          </p:grpSpPr>
          <p:sp>
            <p:nvSpPr>
              <p:cNvPr id="170" name="textruta 169">
                <a:extLst>
                  <a:ext uri="{FF2B5EF4-FFF2-40B4-BE49-F238E27FC236}">
                    <a16:creationId xmlns:a16="http://schemas.microsoft.com/office/drawing/2014/main" id="{A83FDD76-CFBC-B743-AB41-566B47F969E5}"/>
                  </a:ext>
                </a:extLst>
              </p:cNvPr>
              <p:cNvSpPr txBox="1"/>
              <p:nvPr/>
            </p:nvSpPr>
            <p:spPr>
              <a:xfrm>
                <a:off x="3803789" y="189841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14 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·2</a:t>
                </a:r>
              </a:p>
            </p:txBody>
          </p:sp>
          <p:sp>
            <p:nvSpPr>
              <p:cNvPr id="171" name="textruta 170">
                <a:extLst>
                  <a:ext uri="{FF2B5EF4-FFF2-40B4-BE49-F238E27FC236}">
                    <a16:creationId xmlns:a16="http://schemas.microsoft.com/office/drawing/2014/main" id="{10D4A7F7-7FB7-3A46-95AE-FC710ADD295A}"/>
                  </a:ext>
                </a:extLst>
              </p:cNvPr>
              <p:cNvSpPr txBox="1"/>
              <p:nvPr/>
            </p:nvSpPr>
            <p:spPr>
              <a:xfrm>
                <a:off x="3819829" y="215898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21 </a:t>
                </a:r>
                <a:r>
                  <a:rPr lang="sv-SE" dirty="0">
                    <a:solidFill>
                      <a:srgbClr val="9A0002"/>
                    </a:solidFill>
                    <a:cs typeface="Bradley Hand Bold"/>
                  </a:rPr>
                  <a:t>·2</a:t>
                </a:r>
                <a:endParaRPr lang="sv-SE" dirty="0">
                  <a:solidFill>
                    <a:srgbClr val="9A0002"/>
                  </a:solidFill>
                  <a:latin typeface="+mn-lt"/>
                  <a:cs typeface="Bradley Hand Bold"/>
                </a:endParaRPr>
              </a:p>
            </p:txBody>
          </p:sp>
          <p:cxnSp>
            <p:nvCxnSpPr>
              <p:cNvPr id="172" name="Rak 171">
                <a:extLst>
                  <a:ext uri="{FF2B5EF4-FFF2-40B4-BE49-F238E27FC236}">
                    <a16:creationId xmlns:a16="http://schemas.microsoft.com/office/drawing/2014/main" id="{B589DA92-C487-4C4D-B909-BE69F02CF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477545" cy="22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textruta 168">
              <a:extLst>
                <a:ext uri="{FF2B5EF4-FFF2-40B4-BE49-F238E27FC236}">
                  <a16:creationId xmlns:a16="http://schemas.microsoft.com/office/drawing/2014/main" id="{605680AD-D2F5-8341-B892-0C7A23B4E8F0}"/>
                </a:ext>
              </a:extLst>
            </p:cNvPr>
            <p:cNvSpPr txBox="1"/>
            <p:nvPr/>
          </p:nvSpPr>
          <p:spPr>
            <a:xfrm>
              <a:off x="6663751" y="115775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73" name="Grupp 172">
            <a:extLst>
              <a:ext uri="{FF2B5EF4-FFF2-40B4-BE49-F238E27FC236}">
                <a16:creationId xmlns:a16="http://schemas.microsoft.com/office/drawing/2014/main" id="{26E4EB55-BDE7-4440-9269-97EEB3E50076}"/>
              </a:ext>
            </a:extLst>
          </p:cNvPr>
          <p:cNvGrpSpPr/>
          <p:nvPr/>
        </p:nvGrpSpPr>
        <p:grpSpPr>
          <a:xfrm>
            <a:off x="1709753" y="2618307"/>
            <a:ext cx="791378" cy="629563"/>
            <a:chOff x="6139073" y="1040022"/>
            <a:chExt cx="791378" cy="629563"/>
          </a:xfrm>
        </p:grpSpPr>
        <p:grpSp>
          <p:nvGrpSpPr>
            <p:cNvPr id="174" name="Grupp 173">
              <a:extLst>
                <a:ext uri="{FF2B5EF4-FFF2-40B4-BE49-F238E27FC236}">
                  <a16:creationId xmlns:a16="http://schemas.microsoft.com/office/drawing/2014/main" id="{98D3102A-2DB9-4049-A4CE-0FAE5D0EA30C}"/>
                </a:ext>
              </a:extLst>
            </p:cNvPr>
            <p:cNvGrpSpPr/>
            <p:nvPr/>
          </p:nvGrpSpPr>
          <p:grpSpPr>
            <a:xfrm>
              <a:off x="6139073" y="1040022"/>
              <a:ext cx="646331" cy="629563"/>
              <a:chOff x="3813434" y="1895385"/>
              <a:chExt cx="646331" cy="629563"/>
            </a:xfrm>
          </p:grpSpPr>
          <p:sp>
            <p:nvSpPr>
              <p:cNvPr id="176" name="textruta 175">
                <a:extLst>
                  <a:ext uri="{FF2B5EF4-FFF2-40B4-BE49-F238E27FC236}">
                    <a16:creationId xmlns:a16="http://schemas.microsoft.com/office/drawing/2014/main" id="{6E4AF461-5237-A943-A9DB-62127163ECF8}"/>
                  </a:ext>
                </a:extLst>
              </p:cNvPr>
              <p:cNvSpPr txBox="1"/>
              <p:nvPr/>
            </p:nvSpPr>
            <p:spPr>
              <a:xfrm>
                <a:off x="3897810" y="1895385"/>
                <a:ext cx="529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8 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·2</a:t>
                </a:r>
              </a:p>
            </p:txBody>
          </p:sp>
          <p:sp>
            <p:nvSpPr>
              <p:cNvPr id="177" name="textruta 176">
                <a:extLst>
                  <a:ext uri="{FF2B5EF4-FFF2-40B4-BE49-F238E27FC236}">
                    <a16:creationId xmlns:a16="http://schemas.microsoft.com/office/drawing/2014/main" id="{30AA94C5-AEAB-0646-A188-1BFE29DE47E8}"/>
                  </a:ext>
                </a:extLst>
              </p:cNvPr>
              <p:cNvSpPr txBox="1"/>
              <p:nvPr/>
            </p:nvSpPr>
            <p:spPr>
              <a:xfrm>
                <a:off x="3813434" y="215561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27 </a:t>
                </a:r>
                <a:r>
                  <a:rPr lang="sv-SE" dirty="0">
                    <a:solidFill>
                      <a:srgbClr val="9A0002"/>
                    </a:solidFill>
                    <a:cs typeface="Bradley Hand Bold"/>
                  </a:rPr>
                  <a:t>·2</a:t>
                </a:r>
                <a:endParaRPr lang="sv-SE" dirty="0">
                  <a:solidFill>
                    <a:srgbClr val="9A0002"/>
                  </a:solidFill>
                  <a:latin typeface="+mn-lt"/>
                  <a:cs typeface="Bradley Hand Bold"/>
                </a:endParaRPr>
              </a:p>
            </p:txBody>
          </p:sp>
          <p:cxnSp>
            <p:nvCxnSpPr>
              <p:cNvPr id="178" name="Rak 177">
                <a:extLst>
                  <a:ext uri="{FF2B5EF4-FFF2-40B4-BE49-F238E27FC236}">
                    <a16:creationId xmlns:a16="http://schemas.microsoft.com/office/drawing/2014/main" id="{2F2CA8E3-DB03-864C-9CE7-651EA0CF58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477545" cy="22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textruta 174">
              <a:extLst>
                <a:ext uri="{FF2B5EF4-FFF2-40B4-BE49-F238E27FC236}">
                  <a16:creationId xmlns:a16="http://schemas.microsoft.com/office/drawing/2014/main" id="{DE82FF14-1F06-384B-BE5D-0562143D782A}"/>
                </a:ext>
              </a:extLst>
            </p:cNvPr>
            <p:cNvSpPr txBox="1"/>
            <p:nvPr/>
          </p:nvSpPr>
          <p:spPr>
            <a:xfrm>
              <a:off x="6663751" y="115775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7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80" grpId="0"/>
      <p:bldP spid="95" grpId="0"/>
      <p:bldP spid="107" grpId="0"/>
      <p:bldP spid="119" grpId="0"/>
      <p:bldP spid="131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323064" y="212441"/>
            <a:ext cx="2530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Jämföra tal i bråkform</a:t>
            </a:r>
          </a:p>
        </p:txBody>
      </p:sp>
      <p:sp>
        <p:nvSpPr>
          <p:cNvPr id="5" name="Rektangel 4"/>
          <p:cNvSpPr/>
          <p:nvPr/>
        </p:nvSpPr>
        <p:spPr>
          <a:xfrm>
            <a:off x="2924856" y="686331"/>
            <a:ext cx="323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Vilken av följande bråk är störst?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CC1E1446-48ED-7244-B99D-E5DABDCDB36E}"/>
              </a:ext>
            </a:extLst>
          </p:cNvPr>
          <p:cNvSpPr/>
          <p:nvPr/>
        </p:nvSpPr>
        <p:spPr>
          <a:xfrm>
            <a:off x="1854794" y="2366455"/>
            <a:ext cx="554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vi </a:t>
            </a:r>
            <a:r>
              <a:rPr lang="sv-SE" b="1" i="1" dirty="0">
                <a:solidFill>
                  <a:srgbClr val="800000"/>
                </a:solidFill>
              </a:rPr>
              <a:t>förlänger</a:t>
            </a:r>
            <a:r>
              <a:rPr lang="sv-SE" dirty="0"/>
              <a:t> så båda bråkens nämnare blir </a:t>
            </a:r>
            <a:r>
              <a:rPr lang="sv-SE" b="1" dirty="0">
                <a:solidFill>
                  <a:srgbClr val="800000"/>
                </a:solidFill>
              </a:rPr>
              <a:t>20</a:t>
            </a:r>
            <a:r>
              <a:rPr lang="sv-SE" dirty="0"/>
              <a:t>.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F44C56D-A05C-E44D-9B1F-6864F658CC7C}"/>
              </a:ext>
            </a:extLst>
          </p:cNvPr>
          <p:cNvGrpSpPr/>
          <p:nvPr/>
        </p:nvGrpSpPr>
        <p:grpSpPr>
          <a:xfrm>
            <a:off x="3781942" y="2885619"/>
            <a:ext cx="1158901" cy="672815"/>
            <a:chOff x="6351339" y="2893429"/>
            <a:chExt cx="1158901" cy="672815"/>
          </a:xfrm>
        </p:grpSpPr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35AA90ED-866C-6E45-AFD8-62C25BA4446C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4C145935-A784-D84F-A44A-D88F934C03B1}"/>
                </a:ext>
              </a:extLst>
            </p:cNvPr>
            <p:cNvGrpSpPr/>
            <p:nvPr/>
          </p:nvGrpSpPr>
          <p:grpSpPr>
            <a:xfrm>
              <a:off x="6351339" y="2893429"/>
              <a:ext cx="648152" cy="672815"/>
              <a:chOff x="3840677" y="1845346"/>
              <a:chExt cx="648152" cy="672815"/>
            </a:xfrm>
          </p:grpSpPr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9C6BD215-8384-3C46-B3CC-4D265F5853F2}"/>
                  </a:ext>
                </a:extLst>
              </p:cNvPr>
              <p:cNvSpPr txBox="1"/>
              <p:nvPr/>
            </p:nvSpPr>
            <p:spPr>
              <a:xfrm>
                <a:off x="3906618" y="1845346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 </a:t>
                </a:r>
                <a:r>
                  <a:rPr lang="is-IS" dirty="0"/>
                  <a:t>∙ </a:t>
                </a:r>
                <a:r>
                  <a:rPr lang="sv-SE" b="1" dirty="0">
                    <a:solidFill>
                      <a:srgbClr val="800000"/>
                    </a:solidFill>
                  </a:rPr>
                  <a:t>5</a:t>
                </a:r>
              </a:p>
            </p:txBody>
          </p:sp>
          <p:sp>
            <p:nvSpPr>
              <p:cNvPr id="69" name="textruta 68">
                <a:extLst>
                  <a:ext uri="{FF2B5EF4-FFF2-40B4-BE49-F238E27FC236}">
                    <a16:creationId xmlns:a16="http://schemas.microsoft.com/office/drawing/2014/main" id="{13596E8E-7039-1949-9233-719EF4863F7F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4</a:t>
                </a:r>
                <a:r>
                  <a:rPr lang="is-IS" dirty="0"/>
                  <a:t> ∙ </a:t>
                </a:r>
                <a:r>
                  <a:rPr lang="sv-SE" b="1" dirty="0">
                    <a:solidFill>
                      <a:srgbClr val="800000"/>
                    </a:solidFill>
                  </a:rPr>
                  <a:t>5</a:t>
                </a:r>
              </a:p>
            </p:txBody>
          </p:sp>
          <p:cxnSp>
            <p:nvCxnSpPr>
              <p:cNvPr id="70" name="Rak 69">
                <a:extLst>
                  <a:ext uri="{FF2B5EF4-FFF2-40B4-BE49-F238E27FC236}">
                    <a16:creationId xmlns:a16="http://schemas.microsoft.com/office/drawing/2014/main" id="{40E625CF-7D88-CE45-9388-61E6466D3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565CC746-0D58-B546-85E2-D7AAACA19896}"/>
                </a:ext>
              </a:extLst>
            </p:cNvPr>
            <p:cNvGrpSpPr/>
            <p:nvPr/>
          </p:nvGrpSpPr>
          <p:grpSpPr>
            <a:xfrm>
              <a:off x="7078494" y="2893429"/>
              <a:ext cx="431746" cy="664099"/>
              <a:chOff x="3966541" y="1845346"/>
              <a:chExt cx="431746" cy="664099"/>
            </a:xfrm>
          </p:grpSpPr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1B91B79B-CA51-5944-BC0B-265B0FD06C29}"/>
                  </a:ext>
                </a:extLst>
              </p:cNvPr>
              <p:cNvSpPr txBox="1"/>
              <p:nvPr/>
            </p:nvSpPr>
            <p:spPr>
              <a:xfrm>
                <a:off x="3979583" y="184534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15</a:t>
                </a:r>
              </a:p>
            </p:txBody>
          </p:sp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FC07AD9E-2CD7-D24B-839A-FD741D2838CA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20</a:t>
                </a:r>
              </a:p>
            </p:txBody>
          </p:sp>
          <p:cxnSp>
            <p:nvCxnSpPr>
              <p:cNvPr id="67" name="Rak 66">
                <a:extLst>
                  <a:ext uri="{FF2B5EF4-FFF2-40B4-BE49-F238E27FC236}">
                    <a16:creationId xmlns:a16="http://schemas.microsoft.com/office/drawing/2014/main" id="{B1263D31-504F-404E-B60A-D2F4EE2B4CD6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6A24B1D-811C-6D4F-8D7B-B7BC28D7B4E7}"/>
              </a:ext>
            </a:extLst>
          </p:cNvPr>
          <p:cNvGrpSpPr/>
          <p:nvPr/>
        </p:nvGrpSpPr>
        <p:grpSpPr>
          <a:xfrm>
            <a:off x="3888754" y="1162610"/>
            <a:ext cx="1260058" cy="618632"/>
            <a:chOff x="2922913" y="1162901"/>
            <a:chExt cx="1260058" cy="618632"/>
          </a:xfrm>
        </p:grpSpPr>
        <p:grpSp>
          <p:nvGrpSpPr>
            <p:cNvPr id="6" name="Grupp 5"/>
            <p:cNvGrpSpPr/>
            <p:nvPr/>
          </p:nvGrpSpPr>
          <p:grpSpPr>
            <a:xfrm>
              <a:off x="2922913" y="1162901"/>
              <a:ext cx="315057" cy="610778"/>
              <a:chOff x="3896889" y="1900303"/>
              <a:chExt cx="315057" cy="610778"/>
            </a:xfrm>
          </p:grpSpPr>
          <p:sp>
            <p:nvSpPr>
              <p:cNvPr id="7" name="textruta 6"/>
              <p:cNvSpPr txBox="1"/>
              <p:nvPr/>
            </p:nvSpPr>
            <p:spPr>
              <a:xfrm>
                <a:off x="3910286" y="190030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>
                <a:off x="3896889" y="21417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9" name="Rak 8"/>
              <p:cNvCxnSpPr>
                <a:cxnSpLocks/>
              </p:cNvCxnSpPr>
              <p:nvPr/>
            </p:nvCxnSpPr>
            <p:spPr>
              <a:xfrm>
                <a:off x="3948296" y="2201030"/>
                <a:ext cx="19448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 32"/>
            <p:cNvGrpSpPr/>
            <p:nvPr/>
          </p:nvGrpSpPr>
          <p:grpSpPr>
            <a:xfrm>
              <a:off x="3874626" y="1166055"/>
              <a:ext cx="308345" cy="615478"/>
              <a:chOff x="3882796" y="1865684"/>
              <a:chExt cx="308345" cy="615478"/>
            </a:xfrm>
          </p:grpSpPr>
          <p:sp>
            <p:nvSpPr>
              <p:cNvPr id="34" name="textruta 33"/>
              <p:cNvSpPr txBox="1"/>
              <p:nvPr/>
            </p:nvSpPr>
            <p:spPr>
              <a:xfrm>
                <a:off x="3882796" y="18656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35" name="textruta 34"/>
              <p:cNvSpPr txBox="1"/>
              <p:nvPr/>
            </p:nvSpPr>
            <p:spPr>
              <a:xfrm>
                <a:off x="3889481" y="211183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7E9495B0-F035-164B-AB2A-593AF791B7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0613" y="2171418"/>
                <a:ext cx="18847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7F5EAC91-2DAE-DA41-850A-23FCD3AB3317}"/>
                </a:ext>
              </a:extLst>
            </p:cNvPr>
            <p:cNvSpPr/>
            <p:nvPr/>
          </p:nvSpPr>
          <p:spPr>
            <a:xfrm>
              <a:off x="3330996" y="1287123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eller</a:t>
              </a:r>
            </a:p>
          </p:txBody>
        </p:sp>
      </p:grpSp>
      <p:sp>
        <p:nvSpPr>
          <p:cNvPr id="73" name="Rektangel 72">
            <a:extLst>
              <a:ext uri="{FF2B5EF4-FFF2-40B4-BE49-F238E27FC236}">
                <a16:creationId xmlns:a16="http://schemas.microsoft.com/office/drawing/2014/main" id="{96AAC101-59FD-0640-919F-9A00EC66A62A}"/>
              </a:ext>
            </a:extLst>
          </p:cNvPr>
          <p:cNvSpPr/>
          <p:nvPr/>
        </p:nvSpPr>
        <p:spPr>
          <a:xfrm>
            <a:off x="2841148" y="1849307"/>
            <a:ext cx="371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MGN </a:t>
            </a:r>
            <a:r>
              <a:rPr lang="sv-SE" sz="1400" b="1" dirty="0">
                <a:solidFill>
                  <a:srgbClr val="800000"/>
                </a:solidFill>
              </a:rPr>
              <a:t>(Minsta Gemensamma Nämnare)</a:t>
            </a:r>
            <a:r>
              <a:rPr lang="sv-SE" sz="1400" b="1" i="1" dirty="0">
                <a:solidFill>
                  <a:srgbClr val="800000"/>
                </a:solidFill>
              </a:rPr>
              <a:t> </a:t>
            </a:r>
            <a:r>
              <a:rPr lang="sv-SE" b="1" dirty="0">
                <a:solidFill>
                  <a:srgbClr val="800000"/>
                </a:solidFill>
              </a:rPr>
              <a:t>=</a:t>
            </a:r>
            <a:r>
              <a:rPr lang="sv-SE" dirty="0"/>
              <a:t> </a:t>
            </a:r>
            <a:r>
              <a:rPr lang="sv-SE" b="1" dirty="0">
                <a:solidFill>
                  <a:srgbClr val="800000"/>
                </a:solidFill>
              </a:rPr>
              <a:t>20</a:t>
            </a:r>
            <a:r>
              <a:rPr lang="sv-SE" dirty="0"/>
              <a:t>.</a:t>
            </a:r>
          </a:p>
        </p:txBody>
      </p:sp>
      <p:grpSp>
        <p:nvGrpSpPr>
          <p:cNvPr id="74" name="Grupp 73">
            <a:extLst>
              <a:ext uri="{FF2B5EF4-FFF2-40B4-BE49-F238E27FC236}">
                <a16:creationId xmlns:a16="http://schemas.microsoft.com/office/drawing/2014/main" id="{FC4D68B3-902D-7940-B35C-5FDB9B99C340}"/>
              </a:ext>
            </a:extLst>
          </p:cNvPr>
          <p:cNvGrpSpPr/>
          <p:nvPr/>
        </p:nvGrpSpPr>
        <p:grpSpPr>
          <a:xfrm>
            <a:off x="3776423" y="3724159"/>
            <a:ext cx="1158901" cy="672815"/>
            <a:chOff x="6351339" y="2893429"/>
            <a:chExt cx="1158901" cy="672815"/>
          </a:xfrm>
        </p:grpSpPr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39A36531-94D4-6342-9C08-FC1C36C8A7D7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909649CF-6AF5-E844-91CB-41C488C1F82C}"/>
                </a:ext>
              </a:extLst>
            </p:cNvPr>
            <p:cNvGrpSpPr/>
            <p:nvPr/>
          </p:nvGrpSpPr>
          <p:grpSpPr>
            <a:xfrm>
              <a:off x="6351339" y="2893429"/>
              <a:ext cx="648152" cy="672815"/>
              <a:chOff x="3840677" y="1845346"/>
              <a:chExt cx="648152" cy="672815"/>
            </a:xfrm>
          </p:grpSpPr>
          <p:sp>
            <p:nvSpPr>
              <p:cNvPr id="81" name="textruta 80">
                <a:extLst>
                  <a:ext uri="{FF2B5EF4-FFF2-40B4-BE49-F238E27FC236}">
                    <a16:creationId xmlns:a16="http://schemas.microsoft.com/office/drawing/2014/main" id="{162ADF63-1D1B-BC47-8FA4-45CE5E935ADA}"/>
                  </a:ext>
                </a:extLst>
              </p:cNvPr>
              <p:cNvSpPr txBox="1"/>
              <p:nvPr/>
            </p:nvSpPr>
            <p:spPr>
              <a:xfrm>
                <a:off x="3906618" y="1845346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 </a:t>
                </a:r>
                <a:r>
                  <a:rPr lang="is-IS" dirty="0"/>
                  <a:t>∙ </a:t>
                </a:r>
                <a:r>
                  <a:rPr lang="sv-SE" b="1" dirty="0">
                    <a:solidFill>
                      <a:srgbClr val="800000"/>
                    </a:solidFill>
                  </a:rPr>
                  <a:t>4</a:t>
                </a:r>
              </a:p>
            </p:txBody>
          </p:sp>
          <p:sp>
            <p:nvSpPr>
              <p:cNvPr id="82" name="textruta 81">
                <a:extLst>
                  <a:ext uri="{FF2B5EF4-FFF2-40B4-BE49-F238E27FC236}">
                    <a16:creationId xmlns:a16="http://schemas.microsoft.com/office/drawing/2014/main" id="{4FB22EDF-417A-C340-8708-895AA38E7EBD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5</a:t>
                </a:r>
                <a:r>
                  <a:rPr lang="is-IS" dirty="0"/>
                  <a:t> ∙ </a:t>
                </a:r>
                <a:r>
                  <a:rPr lang="sv-SE" b="1" dirty="0">
                    <a:solidFill>
                      <a:srgbClr val="800000"/>
                    </a:solidFill>
                  </a:rPr>
                  <a:t>4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DF544A2D-7840-CF48-B052-469D37759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 76">
              <a:extLst>
                <a:ext uri="{FF2B5EF4-FFF2-40B4-BE49-F238E27FC236}">
                  <a16:creationId xmlns:a16="http://schemas.microsoft.com/office/drawing/2014/main" id="{9C59B6D4-CB97-7A48-9F41-D9CB5C2FF6CF}"/>
                </a:ext>
              </a:extLst>
            </p:cNvPr>
            <p:cNvGrpSpPr/>
            <p:nvPr/>
          </p:nvGrpSpPr>
          <p:grpSpPr>
            <a:xfrm>
              <a:off x="7078494" y="2893429"/>
              <a:ext cx="431746" cy="664099"/>
              <a:chOff x="3966541" y="1845346"/>
              <a:chExt cx="431746" cy="664099"/>
            </a:xfrm>
          </p:grpSpPr>
          <p:sp>
            <p:nvSpPr>
              <p:cNvPr id="78" name="textruta 77">
                <a:extLst>
                  <a:ext uri="{FF2B5EF4-FFF2-40B4-BE49-F238E27FC236}">
                    <a16:creationId xmlns:a16="http://schemas.microsoft.com/office/drawing/2014/main" id="{5D7E0C8F-17D8-D84B-A1C3-BBCAF4B5F4DE}"/>
                  </a:ext>
                </a:extLst>
              </p:cNvPr>
              <p:cNvSpPr txBox="1"/>
              <p:nvPr/>
            </p:nvSpPr>
            <p:spPr>
              <a:xfrm>
                <a:off x="3979583" y="184534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16</a:t>
                </a:r>
              </a:p>
            </p:txBody>
          </p:sp>
          <p:sp>
            <p:nvSpPr>
              <p:cNvPr id="79" name="textruta 78">
                <a:extLst>
                  <a:ext uri="{FF2B5EF4-FFF2-40B4-BE49-F238E27FC236}">
                    <a16:creationId xmlns:a16="http://schemas.microsoft.com/office/drawing/2014/main" id="{2A297E89-3893-9F4E-BB32-370E60CC1FA7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20</a:t>
                </a:r>
              </a:p>
            </p:txBody>
          </p:sp>
          <p:cxnSp>
            <p:nvCxnSpPr>
              <p:cNvPr id="80" name="Rak 79">
                <a:extLst>
                  <a:ext uri="{FF2B5EF4-FFF2-40B4-BE49-F238E27FC236}">
                    <a16:creationId xmlns:a16="http://schemas.microsoft.com/office/drawing/2014/main" id="{8C0886FC-BCFE-DF4A-9B14-05846B0126C2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C6A17DD-0EA6-0D41-A63E-B0995DC209A3}"/>
              </a:ext>
            </a:extLst>
          </p:cNvPr>
          <p:cNvGrpSpPr/>
          <p:nvPr/>
        </p:nvGrpSpPr>
        <p:grpSpPr>
          <a:xfrm>
            <a:off x="3873157" y="4491397"/>
            <a:ext cx="1102835" cy="676722"/>
            <a:chOff x="5077490" y="2918951"/>
            <a:chExt cx="1102835" cy="676722"/>
          </a:xfrm>
        </p:grpSpPr>
        <p:grpSp>
          <p:nvGrpSpPr>
            <p:cNvPr id="87" name="Grupp 86">
              <a:extLst>
                <a:ext uri="{FF2B5EF4-FFF2-40B4-BE49-F238E27FC236}">
                  <a16:creationId xmlns:a16="http://schemas.microsoft.com/office/drawing/2014/main" id="{6F2CA6FE-6E97-DA4B-B276-E632C5A57D80}"/>
                </a:ext>
              </a:extLst>
            </p:cNvPr>
            <p:cNvGrpSpPr/>
            <p:nvPr/>
          </p:nvGrpSpPr>
          <p:grpSpPr>
            <a:xfrm>
              <a:off x="5077490" y="2931574"/>
              <a:ext cx="431746" cy="664099"/>
              <a:chOff x="3966541" y="1845346"/>
              <a:chExt cx="431746" cy="664099"/>
            </a:xfrm>
          </p:grpSpPr>
          <p:sp>
            <p:nvSpPr>
              <p:cNvPr id="88" name="textruta 87">
                <a:extLst>
                  <a:ext uri="{FF2B5EF4-FFF2-40B4-BE49-F238E27FC236}">
                    <a16:creationId xmlns:a16="http://schemas.microsoft.com/office/drawing/2014/main" id="{742EAC6F-1A38-F743-AC4F-512594B1DE3E}"/>
                  </a:ext>
                </a:extLst>
              </p:cNvPr>
              <p:cNvSpPr txBox="1"/>
              <p:nvPr/>
            </p:nvSpPr>
            <p:spPr>
              <a:xfrm>
                <a:off x="3979583" y="184534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15</a:t>
                </a:r>
              </a:p>
            </p:txBody>
          </p:sp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E51F475C-641F-814A-8190-55BFBF29180F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20</a:t>
                </a:r>
              </a:p>
            </p:txBody>
          </p:sp>
          <p:cxnSp>
            <p:nvCxnSpPr>
              <p:cNvPr id="90" name="Rak 89">
                <a:extLst>
                  <a:ext uri="{FF2B5EF4-FFF2-40B4-BE49-F238E27FC236}">
                    <a16:creationId xmlns:a16="http://schemas.microsoft.com/office/drawing/2014/main" id="{F712A6C7-82ED-0E48-8B96-A7C578DDC85B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90551D9E-6D0C-444B-BFA6-7C7377F5BE6D}"/>
                </a:ext>
              </a:extLst>
            </p:cNvPr>
            <p:cNvGrpSpPr/>
            <p:nvPr/>
          </p:nvGrpSpPr>
          <p:grpSpPr>
            <a:xfrm>
              <a:off x="5748579" y="2918951"/>
              <a:ext cx="431746" cy="664099"/>
              <a:chOff x="3966541" y="1845346"/>
              <a:chExt cx="431746" cy="664099"/>
            </a:xfrm>
          </p:grpSpPr>
          <p:sp>
            <p:nvSpPr>
              <p:cNvPr id="105" name="textruta 104">
                <a:extLst>
                  <a:ext uri="{FF2B5EF4-FFF2-40B4-BE49-F238E27FC236}">
                    <a16:creationId xmlns:a16="http://schemas.microsoft.com/office/drawing/2014/main" id="{E295BC1E-191E-B140-B6D9-3B307AAFC983}"/>
                  </a:ext>
                </a:extLst>
              </p:cNvPr>
              <p:cNvSpPr txBox="1"/>
              <p:nvPr/>
            </p:nvSpPr>
            <p:spPr>
              <a:xfrm>
                <a:off x="3979583" y="184534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16</a:t>
                </a:r>
              </a:p>
            </p:txBody>
          </p:sp>
          <p:sp>
            <p:nvSpPr>
              <p:cNvPr id="106" name="textruta 105">
                <a:extLst>
                  <a:ext uri="{FF2B5EF4-FFF2-40B4-BE49-F238E27FC236}">
                    <a16:creationId xmlns:a16="http://schemas.microsoft.com/office/drawing/2014/main" id="{66852B11-C079-2F4E-B62B-237A30210771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20</a:t>
                </a:r>
              </a:p>
            </p:txBody>
          </p:sp>
          <p:cxnSp>
            <p:nvCxnSpPr>
              <p:cNvPr id="107" name="Rak 106">
                <a:extLst>
                  <a:ext uri="{FF2B5EF4-FFF2-40B4-BE49-F238E27FC236}">
                    <a16:creationId xmlns:a16="http://schemas.microsoft.com/office/drawing/2014/main" id="{4A44A18E-90FF-684D-B423-0E2717CEBBB7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Rektangel 107">
              <a:extLst>
                <a:ext uri="{FF2B5EF4-FFF2-40B4-BE49-F238E27FC236}">
                  <a16:creationId xmlns:a16="http://schemas.microsoft.com/office/drawing/2014/main" id="{4A0D2ABA-8A66-A24A-B5FD-590FD6D1E807}"/>
                </a:ext>
              </a:extLst>
            </p:cNvPr>
            <p:cNvSpPr/>
            <p:nvPr/>
          </p:nvSpPr>
          <p:spPr>
            <a:xfrm>
              <a:off x="5465825" y="310916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&lt;</a:t>
              </a:r>
            </a:p>
          </p:txBody>
        </p: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130E85E8-C755-D942-BEB0-CA6DF8ED2160}"/>
              </a:ext>
            </a:extLst>
          </p:cNvPr>
          <p:cNvGrpSpPr/>
          <p:nvPr/>
        </p:nvGrpSpPr>
        <p:grpSpPr>
          <a:xfrm>
            <a:off x="3799887" y="5425095"/>
            <a:ext cx="1362456" cy="785981"/>
            <a:chOff x="3710428" y="5152605"/>
            <a:chExt cx="1362456" cy="785981"/>
          </a:xfrm>
        </p:grpSpPr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73C376F9-4CF5-B641-B2AD-B9AC186733B9}"/>
                </a:ext>
              </a:extLst>
            </p:cNvPr>
            <p:cNvSpPr/>
            <p:nvPr/>
          </p:nvSpPr>
          <p:spPr>
            <a:xfrm>
              <a:off x="3710428" y="5152605"/>
              <a:ext cx="1362456" cy="785981"/>
            </a:xfrm>
            <a:prstGeom prst="rect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09" name="Grupp 108">
              <a:extLst>
                <a:ext uri="{FF2B5EF4-FFF2-40B4-BE49-F238E27FC236}">
                  <a16:creationId xmlns:a16="http://schemas.microsoft.com/office/drawing/2014/main" id="{03BD9661-DC45-8544-A9D0-E7C3D394EBF8}"/>
                </a:ext>
              </a:extLst>
            </p:cNvPr>
            <p:cNvGrpSpPr/>
            <p:nvPr/>
          </p:nvGrpSpPr>
          <p:grpSpPr>
            <a:xfrm>
              <a:off x="3891369" y="5237168"/>
              <a:ext cx="1017248" cy="597288"/>
              <a:chOff x="5093147" y="2992156"/>
              <a:chExt cx="1017248" cy="597288"/>
            </a:xfrm>
          </p:grpSpPr>
          <p:grpSp>
            <p:nvGrpSpPr>
              <p:cNvPr id="110" name="Grupp 109">
                <a:extLst>
                  <a:ext uri="{FF2B5EF4-FFF2-40B4-BE49-F238E27FC236}">
                    <a16:creationId xmlns:a16="http://schemas.microsoft.com/office/drawing/2014/main" id="{69747F96-938C-D14C-95F0-0B3EFA3D6B41}"/>
                  </a:ext>
                </a:extLst>
              </p:cNvPr>
              <p:cNvGrpSpPr/>
              <p:nvPr/>
            </p:nvGrpSpPr>
            <p:grpSpPr>
              <a:xfrm>
                <a:off x="5093147" y="2992156"/>
                <a:ext cx="312442" cy="597288"/>
                <a:chOff x="3982198" y="1905928"/>
                <a:chExt cx="312442" cy="597288"/>
              </a:xfrm>
            </p:grpSpPr>
            <p:sp>
              <p:nvSpPr>
                <p:cNvPr id="116" name="textruta 115">
                  <a:extLst>
                    <a:ext uri="{FF2B5EF4-FFF2-40B4-BE49-F238E27FC236}">
                      <a16:creationId xmlns:a16="http://schemas.microsoft.com/office/drawing/2014/main" id="{C4EAB124-6D2D-4E49-86D8-4F6235E019D3}"/>
                    </a:ext>
                  </a:extLst>
                </p:cNvPr>
                <p:cNvSpPr txBox="1"/>
                <p:nvPr/>
              </p:nvSpPr>
              <p:spPr>
                <a:xfrm>
                  <a:off x="3992954" y="190592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17" name="textruta 116">
                  <a:extLst>
                    <a:ext uri="{FF2B5EF4-FFF2-40B4-BE49-F238E27FC236}">
                      <a16:creationId xmlns:a16="http://schemas.microsoft.com/office/drawing/2014/main" id="{6A6B7A22-D8C8-874B-A4E9-C36F6A06D42E}"/>
                    </a:ext>
                  </a:extLst>
                </p:cNvPr>
                <p:cNvSpPr txBox="1"/>
                <p:nvPr/>
              </p:nvSpPr>
              <p:spPr>
                <a:xfrm>
                  <a:off x="3982198" y="213388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4</a:t>
                  </a:r>
                </a:p>
              </p:txBody>
            </p:sp>
            <p:cxnSp>
              <p:nvCxnSpPr>
                <p:cNvPr id="118" name="Rak 117">
                  <a:extLst>
                    <a:ext uri="{FF2B5EF4-FFF2-40B4-BE49-F238E27FC236}">
                      <a16:creationId xmlns:a16="http://schemas.microsoft.com/office/drawing/2014/main" id="{B7AB1CF1-568E-0C4B-BC3C-D427846C4A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8399" y="2214356"/>
                  <a:ext cx="19473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upp 110">
                <a:extLst>
                  <a:ext uri="{FF2B5EF4-FFF2-40B4-BE49-F238E27FC236}">
                    <a16:creationId xmlns:a16="http://schemas.microsoft.com/office/drawing/2014/main" id="{56E79DE5-E74A-004F-BDE3-136645E8B49D}"/>
                  </a:ext>
                </a:extLst>
              </p:cNvPr>
              <p:cNvGrpSpPr/>
              <p:nvPr/>
            </p:nvGrpSpPr>
            <p:grpSpPr>
              <a:xfrm>
                <a:off x="5792674" y="3002843"/>
                <a:ext cx="317721" cy="586601"/>
                <a:chOff x="4010636" y="1929238"/>
                <a:chExt cx="317721" cy="586601"/>
              </a:xfrm>
            </p:grpSpPr>
            <p:sp>
              <p:nvSpPr>
                <p:cNvPr id="113" name="textruta 112">
                  <a:extLst>
                    <a:ext uri="{FF2B5EF4-FFF2-40B4-BE49-F238E27FC236}">
                      <a16:creationId xmlns:a16="http://schemas.microsoft.com/office/drawing/2014/main" id="{1F8CC92A-6C7C-6B43-BF6D-6A8C47C516B7}"/>
                    </a:ext>
                  </a:extLst>
                </p:cNvPr>
                <p:cNvSpPr txBox="1"/>
                <p:nvPr/>
              </p:nvSpPr>
              <p:spPr>
                <a:xfrm>
                  <a:off x="4010636" y="192923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4</a:t>
                  </a:r>
                </a:p>
              </p:txBody>
            </p:sp>
            <p:sp>
              <p:nvSpPr>
                <p:cNvPr id="114" name="textruta 113">
                  <a:extLst>
                    <a:ext uri="{FF2B5EF4-FFF2-40B4-BE49-F238E27FC236}">
                      <a16:creationId xmlns:a16="http://schemas.microsoft.com/office/drawing/2014/main" id="{D4E649DE-DBCD-0540-888E-276E7FAAE511}"/>
                    </a:ext>
                  </a:extLst>
                </p:cNvPr>
                <p:cNvSpPr txBox="1"/>
                <p:nvPr/>
              </p:nvSpPr>
              <p:spPr>
                <a:xfrm>
                  <a:off x="4026671" y="214650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5</a:t>
                  </a:r>
                </a:p>
              </p:txBody>
            </p:sp>
            <p:cxnSp>
              <p:nvCxnSpPr>
                <p:cNvPr id="115" name="Rak 114">
                  <a:extLst>
                    <a:ext uri="{FF2B5EF4-FFF2-40B4-BE49-F238E27FC236}">
                      <a16:creationId xmlns:a16="http://schemas.microsoft.com/office/drawing/2014/main" id="{93FCD82A-EC21-D947-8B4D-0BC213E50A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65918" y="2219444"/>
                  <a:ext cx="19428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Rektangel 111">
                <a:extLst>
                  <a:ext uri="{FF2B5EF4-FFF2-40B4-BE49-F238E27FC236}">
                    <a16:creationId xmlns:a16="http://schemas.microsoft.com/office/drawing/2014/main" id="{FCB38B1B-9CBD-FC4D-B99C-EEA3D0ABC64D}"/>
                  </a:ext>
                </a:extLst>
              </p:cNvPr>
              <p:cNvSpPr/>
              <p:nvPr/>
            </p:nvSpPr>
            <p:spPr>
              <a:xfrm>
                <a:off x="5465825" y="310916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&lt;</a:t>
                </a:r>
              </a:p>
            </p:txBody>
          </p:sp>
        </p:grp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FB78D84D-76C0-554A-AA10-705EA73773B5}"/>
              </a:ext>
            </a:extLst>
          </p:cNvPr>
          <p:cNvGrpSpPr/>
          <p:nvPr/>
        </p:nvGrpSpPr>
        <p:grpSpPr>
          <a:xfrm>
            <a:off x="6071077" y="5417560"/>
            <a:ext cx="2427476" cy="785981"/>
            <a:chOff x="3847452" y="5124203"/>
            <a:chExt cx="2427476" cy="785981"/>
          </a:xfrm>
        </p:grpSpPr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CFB83605-1C72-4A41-A3B4-7DE3FE1D63E1}"/>
                </a:ext>
              </a:extLst>
            </p:cNvPr>
            <p:cNvSpPr/>
            <p:nvPr/>
          </p:nvSpPr>
          <p:spPr>
            <a:xfrm>
              <a:off x="3847452" y="5124203"/>
              <a:ext cx="2427476" cy="7859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84" name="Grupp 83">
              <a:extLst>
                <a:ext uri="{FF2B5EF4-FFF2-40B4-BE49-F238E27FC236}">
                  <a16:creationId xmlns:a16="http://schemas.microsoft.com/office/drawing/2014/main" id="{3E4B87E9-FEFD-1249-AEB0-9D8195C2A677}"/>
                </a:ext>
              </a:extLst>
            </p:cNvPr>
            <p:cNvGrpSpPr/>
            <p:nvPr/>
          </p:nvGrpSpPr>
          <p:grpSpPr>
            <a:xfrm>
              <a:off x="4000346" y="5154848"/>
              <a:ext cx="2203958" cy="711684"/>
              <a:chOff x="5202124" y="2909836"/>
              <a:chExt cx="2203958" cy="711684"/>
            </a:xfrm>
          </p:grpSpPr>
          <p:sp>
            <p:nvSpPr>
              <p:cNvPr id="95" name="textruta 94">
                <a:extLst>
                  <a:ext uri="{FF2B5EF4-FFF2-40B4-BE49-F238E27FC236}">
                    <a16:creationId xmlns:a16="http://schemas.microsoft.com/office/drawing/2014/main" id="{B4D71F44-6607-E749-B78A-8579BF0BE8EA}"/>
                  </a:ext>
                </a:extLst>
              </p:cNvPr>
              <p:cNvSpPr txBox="1"/>
              <p:nvPr/>
            </p:nvSpPr>
            <p:spPr>
              <a:xfrm>
                <a:off x="5413230" y="3261745"/>
                <a:ext cx="17919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600" dirty="0"/>
                  <a:t>betyder ”större än”</a:t>
                </a:r>
              </a:p>
            </p:txBody>
          </p:sp>
          <p:grpSp>
            <p:nvGrpSpPr>
              <p:cNvPr id="86" name="Grupp 85">
                <a:extLst>
                  <a:ext uri="{FF2B5EF4-FFF2-40B4-BE49-F238E27FC236}">
                    <a16:creationId xmlns:a16="http://schemas.microsoft.com/office/drawing/2014/main" id="{FAADE935-D6F0-1746-856F-CACB4AE98916}"/>
                  </a:ext>
                </a:extLst>
              </p:cNvPr>
              <p:cNvGrpSpPr/>
              <p:nvPr/>
            </p:nvGrpSpPr>
            <p:grpSpPr>
              <a:xfrm>
                <a:off x="5203748" y="2931057"/>
                <a:ext cx="2202334" cy="690463"/>
                <a:chOff x="3421710" y="1857452"/>
                <a:chExt cx="2202334" cy="690463"/>
              </a:xfrm>
            </p:grpSpPr>
            <p:sp>
              <p:nvSpPr>
                <p:cNvPr id="92" name="textruta 91">
                  <a:extLst>
                    <a:ext uri="{FF2B5EF4-FFF2-40B4-BE49-F238E27FC236}">
                      <a16:creationId xmlns:a16="http://schemas.microsoft.com/office/drawing/2014/main" id="{97DE6998-3132-CD43-AE37-B2649624F340}"/>
                    </a:ext>
                  </a:extLst>
                </p:cNvPr>
                <p:cNvSpPr txBox="1"/>
                <p:nvPr/>
              </p:nvSpPr>
              <p:spPr>
                <a:xfrm>
                  <a:off x="3421710" y="2178583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&gt;</a:t>
                  </a:r>
                </a:p>
              </p:txBody>
            </p:sp>
            <p:sp>
              <p:nvSpPr>
                <p:cNvPr id="93" name="textruta 92">
                  <a:extLst>
                    <a:ext uri="{FF2B5EF4-FFF2-40B4-BE49-F238E27FC236}">
                      <a16:creationId xmlns:a16="http://schemas.microsoft.com/office/drawing/2014/main" id="{E2CBC552-7939-CF4B-B96E-844D0016B807}"/>
                    </a:ext>
                  </a:extLst>
                </p:cNvPr>
                <p:cNvSpPr txBox="1"/>
                <p:nvPr/>
              </p:nvSpPr>
              <p:spPr>
                <a:xfrm>
                  <a:off x="3681808" y="1857452"/>
                  <a:ext cx="1942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 dirty="0"/>
                    <a:t>betyder ”mindre än”</a:t>
                  </a:r>
                </a:p>
              </p:txBody>
            </p:sp>
          </p:grpSp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D722E799-4F75-2A43-B6BC-303030CED931}"/>
                  </a:ext>
                </a:extLst>
              </p:cNvPr>
              <p:cNvSpPr/>
              <p:nvPr/>
            </p:nvSpPr>
            <p:spPr>
              <a:xfrm>
                <a:off x="5202124" y="290983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&lt;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11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404F89-196E-4448-B250-67D68AD80338}"/>
              </a:ext>
            </a:extLst>
          </p:cNvPr>
          <p:cNvSpPr/>
          <p:nvPr/>
        </p:nvSpPr>
        <p:spPr>
          <a:xfrm>
            <a:off x="2945728" y="686465"/>
            <a:ext cx="323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Vilken av följande bråk är störst?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7F805029-C7C5-BF45-82E5-026B86C4A6D6}"/>
              </a:ext>
            </a:extLst>
          </p:cNvPr>
          <p:cNvGrpSpPr/>
          <p:nvPr/>
        </p:nvGrpSpPr>
        <p:grpSpPr>
          <a:xfrm>
            <a:off x="3941658" y="1032452"/>
            <a:ext cx="1165147" cy="596226"/>
            <a:chOff x="2976650" y="1195876"/>
            <a:chExt cx="1165147" cy="596226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F3C7514E-70B4-9E49-92B6-19B25669A55C}"/>
                </a:ext>
              </a:extLst>
            </p:cNvPr>
            <p:cNvGrpSpPr/>
            <p:nvPr/>
          </p:nvGrpSpPr>
          <p:grpSpPr>
            <a:xfrm>
              <a:off x="2976650" y="1195876"/>
              <a:ext cx="307370" cy="596226"/>
              <a:chOff x="3950626" y="1933278"/>
              <a:chExt cx="307370" cy="596226"/>
            </a:xfrm>
          </p:grpSpPr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199B5411-075B-EB45-80D4-CD8B17E4EF8D}"/>
                  </a:ext>
                </a:extLst>
              </p:cNvPr>
              <p:cNvSpPr txBox="1"/>
              <p:nvPr/>
            </p:nvSpPr>
            <p:spPr>
              <a:xfrm>
                <a:off x="3950626" y="193327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3D68F50B-59D3-974E-B85D-E4377EE91E3E}"/>
                  </a:ext>
                </a:extLst>
              </p:cNvPr>
              <p:cNvSpPr txBox="1"/>
              <p:nvPr/>
            </p:nvSpPr>
            <p:spPr>
              <a:xfrm>
                <a:off x="3956310" y="216017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43DD9BEA-4B4D-EA4A-80AC-CEA81C372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083" y="2230789"/>
                <a:ext cx="191257" cy="2385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C1CB92C2-8951-264E-AD8B-1D3E3FDD6E74}"/>
                </a:ext>
              </a:extLst>
            </p:cNvPr>
            <p:cNvGrpSpPr/>
            <p:nvPr/>
          </p:nvGrpSpPr>
          <p:grpSpPr>
            <a:xfrm>
              <a:off x="3838819" y="1203240"/>
              <a:ext cx="302978" cy="587035"/>
              <a:chOff x="3846989" y="1902869"/>
              <a:chExt cx="302978" cy="587035"/>
            </a:xfrm>
          </p:grpSpPr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6ED2EC12-26C3-3D41-B071-A00E9A049F3F}"/>
                  </a:ext>
                </a:extLst>
              </p:cNvPr>
              <p:cNvSpPr txBox="1"/>
              <p:nvPr/>
            </p:nvSpPr>
            <p:spPr>
              <a:xfrm>
                <a:off x="3848281" y="190286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A644DB2F-44DF-3842-9A8B-152D20AF2B9C}"/>
                  </a:ext>
                </a:extLst>
              </p:cNvPr>
              <p:cNvSpPr txBox="1"/>
              <p:nvPr/>
            </p:nvSpPr>
            <p:spPr>
              <a:xfrm>
                <a:off x="3846989" y="212057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7</a:t>
                </a:r>
              </a:p>
            </p:txBody>
          </p:sp>
          <p:cxnSp>
            <p:nvCxnSpPr>
              <p:cNvPr id="9" name="Rak 8">
                <a:extLst>
                  <a:ext uri="{FF2B5EF4-FFF2-40B4-BE49-F238E27FC236}">
                    <a16:creationId xmlns:a16="http://schemas.microsoft.com/office/drawing/2014/main" id="{8FC4EF64-4AC7-4A4D-AB36-BD51FBB5C7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4602" y="2190361"/>
                <a:ext cx="193826" cy="79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8DCB86A-B37E-1E49-8516-B99DF926E448}"/>
                </a:ext>
              </a:extLst>
            </p:cNvPr>
            <p:cNvSpPr/>
            <p:nvPr/>
          </p:nvSpPr>
          <p:spPr>
            <a:xfrm>
              <a:off x="3278336" y="129348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eller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B0CC9A54-0B17-0644-9D26-7A4E436CC7F2}"/>
              </a:ext>
            </a:extLst>
          </p:cNvPr>
          <p:cNvSpPr/>
          <p:nvPr/>
        </p:nvSpPr>
        <p:spPr>
          <a:xfrm>
            <a:off x="470569" y="47808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D2BD0D2-8F9D-E743-AB4D-01EB00D4A5D5}"/>
              </a:ext>
            </a:extLst>
          </p:cNvPr>
          <p:cNvSpPr/>
          <p:nvPr/>
        </p:nvSpPr>
        <p:spPr>
          <a:xfrm>
            <a:off x="3815824" y="2395501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MGN </a:t>
            </a:r>
            <a:r>
              <a:rPr lang="sv-SE" sz="1400" dirty="0">
                <a:latin typeface="Bradley Hand" pitchFamily="2" charset="77"/>
              </a:rPr>
              <a:t>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21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09DC6FA3-F47E-EB49-9725-06A5847BE892}"/>
              </a:ext>
            </a:extLst>
          </p:cNvPr>
          <p:cNvGrpSpPr/>
          <p:nvPr/>
        </p:nvGrpSpPr>
        <p:grpSpPr>
          <a:xfrm>
            <a:off x="3739681" y="2897390"/>
            <a:ext cx="1249534" cy="652328"/>
            <a:chOff x="6309078" y="2905200"/>
            <a:chExt cx="1249534" cy="652328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D902A6A4-CDEB-4642-9CD4-D68AC4680242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1A2386-5C7E-5A4A-84D1-FAEBCD690542}"/>
                </a:ext>
              </a:extLst>
            </p:cNvPr>
            <p:cNvGrpSpPr/>
            <p:nvPr/>
          </p:nvGrpSpPr>
          <p:grpSpPr>
            <a:xfrm>
              <a:off x="6309078" y="2905200"/>
              <a:ext cx="746182" cy="647736"/>
              <a:chOff x="3798416" y="1857117"/>
              <a:chExt cx="746182" cy="647736"/>
            </a:xfrm>
          </p:grpSpPr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854F200C-5AF9-B44A-8E12-DDE94B68E413}"/>
                  </a:ext>
                </a:extLst>
              </p:cNvPr>
              <p:cNvSpPr txBox="1"/>
              <p:nvPr/>
            </p:nvSpPr>
            <p:spPr>
              <a:xfrm>
                <a:off x="3880634" y="1857117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b="1" dirty="0">
                    <a:solidFill>
                      <a:srgbClr val="800000"/>
                    </a:solidFill>
                    <a:latin typeface="Bradley Hand" pitchFamily="2" charset="77"/>
                  </a:rPr>
                  <a:t>7</a:t>
                </a:r>
              </a:p>
            </p:txBody>
          </p:sp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83A3D3B5-E4AB-DF43-AEB5-27FF4AD5DB0D}"/>
                  </a:ext>
                </a:extLst>
              </p:cNvPr>
              <p:cNvSpPr txBox="1"/>
              <p:nvPr/>
            </p:nvSpPr>
            <p:spPr>
              <a:xfrm>
                <a:off x="3798416" y="2135521"/>
                <a:ext cx="718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3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b="1" dirty="0">
                    <a:solidFill>
                      <a:srgbClr val="800000"/>
                    </a:solidFill>
                    <a:latin typeface="Bradley Hand" pitchFamily="2" charset="77"/>
                  </a:rPr>
                  <a:t>7</a:t>
                </a:r>
              </a:p>
            </p:txBody>
          </p:sp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4B6091EB-6154-954C-896F-C036324794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2E94A006-B9CC-8345-A460-C7FF812A8610}"/>
                </a:ext>
              </a:extLst>
            </p:cNvPr>
            <p:cNvGrpSpPr/>
            <p:nvPr/>
          </p:nvGrpSpPr>
          <p:grpSpPr>
            <a:xfrm>
              <a:off x="7078494" y="2921004"/>
              <a:ext cx="480118" cy="636524"/>
              <a:chOff x="3966541" y="1872921"/>
              <a:chExt cx="480118" cy="636524"/>
            </a:xfrm>
          </p:grpSpPr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11BFEACD-A3A1-F44E-9E06-A69FA9FD8DB1}"/>
                  </a:ext>
                </a:extLst>
              </p:cNvPr>
              <p:cNvSpPr txBox="1"/>
              <p:nvPr/>
            </p:nvSpPr>
            <p:spPr>
              <a:xfrm>
                <a:off x="3995895" y="1872921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14</a:t>
                </a: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A266DC0A-9A6B-C64B-A3D9-6C974FA73B27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21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F4B91E93-B9F9-DA49-9D40-7B619CDFC874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A3A82D82-3BD5-AC46-A693-4FD493E2D22B}"/>
              </a:ext>
            </a:extLst>
          </p:cNvPr>
          <p:cNvGrpSpPr/>
          <p:nvPr/>
        </p:nvGrpSpPr>
        <p:grpSpPr>
          <a:xfrm>
            <a:off x="3744482" y="3758550"/>
            <a:ext cx="1227718" cy="629708"/>
            <a:chOff x="6319398" y="2927820"/>
            <a:chExt cx="1227718" cy="629708"/>
          </a:xfrm>
        </p:grpSpPr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E9D1269E-10C4-2A4E-B6D1-7DC5BD28A390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4396764C-A35E-C846-8F7E-3FC63E9E0682}"/>
                </a:ext>
              </a:extLst>
            </p:cNvPr>
            <p:cNvGrpSpPr/>
            <p:nvPr/>
          </p:nvGrpSpPr>
          <p:grpSpPr>
            <a:xfrm>
              <a:off x="6319398" y="2927820"/>
              <a:ext cx="718466" cy="623644"/>
              <a:chOff x="3808736" y="1879737"/>
              <a:chExt cx="718466" cy="623644"/>
            </a:xfrm>
          </p:grpSpPr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27E43213-CB9E-5E43-818B-077187BA7BDA}"/>
                  </a:ext>
                </a:extLst>
              </p:cNvPr>
              <p:cNvSpPr txBox="1"/>
              <p:nvPr/>
            </p:nvSpPr>
            <p:spPr>
              <a:xfrm>
                <a:off x="3868729" y="1879737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b="1" dirty="0">
                    <a:solidFill>
                      <a:srgbClr val="800000"/>
                    </a:solidFill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BF5626C9-D2A3-0845-8420-13501D8BB0F4}"/>
                  </a:ext>
                </a:extLst>
              </p:cNvPr>
              <p:cNvSpPr txBox="1"/>
              <p:nvPr/>
            </p:nvSpPr>
            <p:spPr>
              <a:xfrm>
                <a:off x="3808736" y="2134049"/>
                <a:ext cx="718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7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b="1" dirty="0">
                    <a:solidFill>
                      <a:srgbClr val="800000"/>
                    </a:solidFill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D27680D6-2061-F14F-A2A0-37CA5F567C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F39C5418-A651-ED47-952F-E65CAA4E6FCC}"/>
                </a:ext>
              </a:extLst>
            </p:cNvPr>
            <p:cNvGrpSpPr/>
            <p:nvPr/>
          </p:nvGrpSpPr>
          <p:grpSpPr>
            <a:xfrm>
              <a:off x="7078494" y="2927820"/>
              <a:ext cx="468622" cy="629708"/>
              <a:chOff x="3966541" y="1879737"/>
              <a:chExt cx="468622" cy="629708"/>
            </a:xfrm>
          </p:grpSpPr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278EE715-7501-F043-A07B-1586C490C23C}"/>
                  </a:ext>
                </a:extLst>
              </p:cNvPr>
              <p:cNvSpPr txBox="1"/>
              <p:nvPr/>
            </p:nvSpPr>
            <p:spPr>
              <a:xfrm>
                <a:off x="3984399" y="1879737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15</a:t>
                </a:r>
              </a:p>
            </p:txBody>
          </p:sp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523B8AD7-A3EA-4743-A2B1-A5139B5C823F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21</a:t>
                </a:r>
              </a:p>
            </p:txBody>
          </p:sp>
          <p:cxnSp>
            <p:nvCxnSpPr>
              <p:cNvPr id="31" name="Rak 30">
                <a:extLst>
                  <a:ext uri="{FF2B5EF4-FFF2-40B4-BE49-F238E27FC236}">
                    <a16:creationId xmlns:a16="http://schemas.microsoft.com/office/drawing/2014/main" id="{5AF19FCC-F017-F043-8947-5F39C5B63FFD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FCE46CE9-E75F-0641-9853-7406320E3265}"/>
              </a:ext>
            </a:extLst>
          </p:cNvPr>
          <p:cNvGrpSpPr/>
          <p:nvPr/>
        </p:nvGrpSpPr>
        <p:grpSpPr>
          <a:xfrm>
            <a:off x="3867362" y="4536091"/>
            <a:ext cx="1127648" cy="632028"/>
            <a:chOff x="5071695" y="2963645"/>
            <a:chExt cx="1127648" cy="632028"/>
          </a:xfrm>
        </p:grpSpPr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CB8A7A4F-1105-2A48-89C5-173BA09A168A}"/>
                </a:ext>
              </a:extLst>
            </p:cNvPr>
            <p:cNvGrpSpPr/>
            <p:nvPr/>
          </p:nvGrpSpPr>
          <p:grpSpPr>
            <a:xfrm>
              <a:off x="5071695" y="2976268"/>
              <a:ext cx="456559" cy="619405"/>
              <a:chOff x="3960746" y="1890040"/>
              <a:chExt cx="456559" cy="619405"/>
            </a:xfrm>
          </p:grpSpPr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39649F72-E85D-1449-BE67-CDDAE0E53D49}"/>
                  </a:ext>
                </a:extLst>
              </p:cNvPr>
              <p:cNvSpPr txBox="1"/>
              <p:nvPr/>
            </p:nvSpPr>
            <p:spPr>
              <a:xfrm>
                <a:off x="3960746" y="1890040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15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57F8D3CB-0E56-934D-BC20-6053A7E50BC8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21</a:t>
                </a:r>
              </a:p>
            </p:txBody>
          </p:sp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D546552E-4368-DB40-B57E-48D452E19788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F3C2D8AD-6D90-8B45-A8B6-A5925AE59E84}"/>
                </a:ext>
              </a:extLst>
            </p:cNvPr>
            <p:cNvGrpSpPr/>
            <p:nvPr/>
          </p:nvGrpSpPr>
          <p:grpSpPr>
            <a:xfrm>
              <a:off x="5742784" y="2963645"/>
              <a:ext cx="456559" cy="619405"/>
              <a:chOff x="3960746" y="1890040"/>
              <a:chExt cx="456559" cy="619405"/>
            </a:xfrm>
          </p:grpSpPr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3E2B11B4-712E-684A-BE0F-BBE0DAF51349}"/>
                  </a:ext>
                </a:extLst>
              </p:cNvPr>
              <p:cNvSpPr txBox="1"/>
              <p:nvPr/>
            </p:nvSpPr>
            <p:spPr>
              <a:xfrm>
                <a:off x="3960746" y="1890040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14</a:t>
                </a:r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4D9F0D81-0E0D-474C-84CE-4A7EDCF847DC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21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3456DC1D-9F7E-254A-AFC6-E3C509BFFF20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9592662-ADF5-0E40-A222-2CAB3C7A7AD3}"/>
                </a:ext>
              </a:extLst>
            </p:cNvPr>
            <p:cNvSpPr/>
            <p:nvPr/>
          </p:nvSpPr>
          <p:spPr>
            <a:xfrm>
              <a:off x="5465825" y="310916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&gt;</a:t>
              </a:r>
            </a:p>
          </p:txBody>
        </p:sp>
      </p:grpSp>
      <p:sp>
        <p:nvSpPr>
          <p:cNvPr id="45" name="Rektangel 44">
            <a:extLst>
              <a:ext uri="{FF2B5EF4-FFF2-40B4-BE49-F238E27FC236}">
                <a16:creationId xmlns:a16="http://schemas.microsoft.com/office/drawing/2014/main" id="{911E29FC-9AAA-FF4F-BB54-C4818153EA48}"/>
              </a:ext>
            </a:extLst>
          </p:cNvPr>
          <p:cNvSpPr/>
          <p:nvPr/>
        </p:nvSpPr>
        <p:spPr>
          <a:xfrm>
            <a:off x="5850892" y="2962325"/>
            <a:ext cx="265031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MGN är 21. Vi förlänger båda bråken så de får 21 som nämnare.</a:t>
            </a:r>
          </a:p>
        </p:txBody>
      </p:sp>
      <p:grpSp>
        <p:nvGrpSpPr>
          <p:cNvPr id="54" name="Grupp 53">
            <a:extLst>
              <a:ext uri="{FF2B5EF4-FFF2-40B4-BE49-F238E27FC236}">
                <a16:creationId xmlns:a16="http://schemas.microsoft.com/office/drawing/2014/main" id="{16A66D76-39F2-004B-804E-FCC0FBD37EB7}"/>
              </a:ext>
            </a:extLst>
          </p:cNvPr>
          <p:cNvGrpSpPr/>
          <p:nvPr/>
        </p:nvGrpSpPr>
        <p:grpSpPr>
          <a:xfrm>
            <a:off x="3313304" y="5605542"/>
            <a:ext cx="4295986" cy="601964"/>
            <a:chOff x="3016742" y="5533515"/>
            <a:chExt cx="4295986" cy="60196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8265C115-6B50-3C4B-B99A-C55902497B83}"/>
                </a:ext>
              </a:extLst>
            </p:cNvPr>
            <p:cNvSpPr/>
            <p:nvPr/>
          </p:nvSpPr>
          <p:spPr>
            <a:xfrm>
              <a:off x="3016742" y="5603625"/>
              <a:ext cx="42959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       är störst. 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92596203-9F78-724F-AD37-834449CC764D}"/>
                </a:ext>
              </a:extLst>
            </p:cNvPr>
            <p:cNvSpPr txBox="1"/>
            <p:nvPr/>
          </p:nvSpPr>
          <p:spPr>
            <a:xfrm>
              <a:off x="3754379" y="5533515"/>
              <a:ext cx="450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5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32AC8C5C-7B66-6E4A-9D2E-586E3348F724}"/>
                </a:ext>
              </a:extLst>
            </p:cNvPr>
            <p:cNvSpPr txBox="1"/>
            <p:nvPr/>
          </p:nvSpPr>
          <p:spPr>
            <a:xfrm>
              <a:off x="3752327" y="5766147"/>
              <a:ext cx="450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7</a:t>
              </a:r>
            </a:p>
          </p:txBody>
        </p:sp>
        <p:cxnSp>
          <p:nvCxnSpPr>
            <p:cNvPr id="49" name="Rak 48">
              <a:extLst>
                <a:ext uri="{FF2B5EF4-FFF2-40B4-BE49-F238E27FC236}">
                  <a16:creationId xmlns:a16="http://schemas.microsoft.com/office/drawing/2014/main" id="{634ECE20-2D56-C448-88A1-F44A3BB85081}"/>
                </a:ext>
              </a:extLst>
            </p:cNvPr>
            <p:cNvCxnSpPr>
              <a:cxnSpLocks/>
            </p:cNvCxnSpPr>
            <p:nvPr/>
          </p:nvCxnSpPr>
          <p:spPr>
            <a:xfrm>
              <a:off x="3804475" y="5823588"/>
              <a:ext cx="23724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3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0E47D18-CA68-AE47-B90D-B18F62DE545E}"/>
              </a:ext>
            </a:extLst>
          </p:cNvPr>
          <p:cNvSpPr/>
          <p:nvPr/>
        </p:nvSpPr>
        <p:spPr>
          <a:xfrm>
            <a:off x="1923704" y="448524"/>
            <a:ext cx="3477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Hur stor andel av rektangeln är vit?</a:t>
            </a:r>
          </a:p>
          <a:p>
            <a:r>
              <a:rPr lang="sv-SE" dirty="0"/>
              <a:t>Svara med ett bråk i enklaste form.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27998A-78A8-9C46-B8A9-B9A533283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33" y="129444"/>
            <a:ext cx="1929255" cy="122045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4FAFF27-6D76-A247-B2F5-92E412A728C9}"/>
              </a:ext>
            </a:extLst>
          </p:cNvPr>
          <p:cNvSpPr/>
          <p:nvPr/>
        </p:nvSpPr>
        <p:spPr>
          <a:xfrm>
            <a:off x="470569" y="47808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9F69D199-C5EE-5744-885A-810CB6F55C1F}"/>
              </a:ext>
            </a:extLst>
          </p:cNvPr>
          <p:cNvGrpSpPr/>
          <p:nvPr/>
        </p:nvGrpSpPr>
        <p:grpSpPr>
          <a:xfrm>
            <a:off x="2661456" y="1581919"/>
            <a:ext cx="1063014" cy="619405"/>
            <a:chOff x="5071695" y="2976268"/>
            <a:chExt cx="1063014" cy="619405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10BB8203-BC06-2248-A51F-AE8B715E246A}"/>
                </a:ext>
              </a:extLst>
            </p:cNvPr>
            <p:cNvGrpSpPr/>
            <p:nvPr/>
          </p:nvGrpSpPr>
          <p:grpSpPr>
            <a:xfrm>
              <a:off x="5071695" y="2976268"/>
              <a:ext cx="334731" cy="619405"/>
              <a:chOff x="3960746" y="1890040"/>
              <a:chExt cx="334731" cy="619405"/>
            </a:xfrm>
          </p:grpSpPr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EF64C947-72C5-4943-989E-12545E3D67E4}"/>
                  </a:ext>
                </a:extLst>
              </p:cNvPr>
              <p:cNvSpPr txBox="1"/>
              <p:nvPr/>
            </p:nvSpPr>
            <p:spPr>
              <a:xfrm>
                <a:off x="3960746" y="1890040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7CD39147-9D4C-1C43-8DE2-7D3AF93F4E6B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14" name="Rak 13">
                <a:extLst>
                  <a:ext uri="{FF2B5EF4-FFF2-40B4-BE49-F238E27FC236}">
                    <a16:creationId xmlns:a16="http://schemas.microsoft.com/office/drawing/2014/main" id="{BE014A55-D64B-3544-9564-0BA714AE9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051" y="2192377"/>
                <a:ext cx="2091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966CF762-E87B-E24D-ABB0-62E7818AFF75}"/>
                </a:ext>
              </a:extLst>
            </p:cNvPr>
            <p:cNvSpPr txBox="1"/>
            <p:nvPr/>
          </p:nvSpPr>
          <p:spPr>
            <a:xfrm>
              <a:off x="5465936" y="3081316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0,75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58FF437D-757E-D64E-B8C9-53AC84966709}"/>
                </a:ext>
              </a:extLst>
            </p:cNvPr>
            <p:cNvSpPr/>
            <p:nvPr/>
          </p:nvSpPr>
          <p:spPr>
            <a:xfrm>
              <a:off x="5305292" y="30813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3C2C83AE-2EC9-FA43-A0F5-7414ADA51CB9}"/>
              </a:ext>
            </a:extLst>
          </p:cNvPr>
          <p:cNvGrpSpPr/>
          <p:nvPr/>
        </p:nvGrpSpPr>
        <p:grpSpPr>
          <a:xfrm>
            <a:off x="2652356" y="2161347"/>
            <a:ext cx="909126" cy="619405"/>
            <a:chOff x="5071695" y="2976268"/>
            <a:chExt cx="909126" cy="619405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2B1806DB-3100-D14A-A031-6022E4A0AC6A}"/>
                </a:ext>
              </a:extLst>
            </p:cNvPr>
            <p:cNvGrpSpPr/>
            <p:nvPr/>
          </p:nvGrpSpPr>
          <p:grpSpPr>
            <a:xfrm>
              <a:off x="5071695" y="2976268"/>
              <a:ext cx="334731" cy="619405"/>
              <a:chOff x="3960746" y="1890040"/>
              <a:chExt cx="334731" cy="619405"/>
            </a:xfrm>
          </p:grpSpPr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E909645E-16F3-5F4E-867B-A9CA4D43C23F}"/>
                  </a:ext>
                </a:extLst>
              </p:cNvPr>
              <p:cNvSpPr txBox="1"/>
              <p:nvPr/>
            </p:nvSpPr>
            <p:spPr>
              <a:xfrm>
                <a:off x="3960746" y="189004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8D25DEC9-D6FE-FA47-AEA7-5A7879B930B5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29A472DB-18A3-C745-A324-A17763D1BB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051" y="2192377"/>
                <a:ext cx="2091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6B95F3CA-DD1A-B24F-8A2F-CE6D2239115C}"/>
                </a:ext>
              </a:extLst>
            </p:cNvPr>
            <p:cNvSpPr txBox="1"/>
            <p:nvPr/>
          </p:nvSpPr>
          <p:spPr>
            <a:xfrm>
              <a:off x="5465936" y="3081316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0,2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3BDF00EB-4125-0441-965A-CD7FCB8DB9B3}"/>
                </a:ext>
              </a:extLst>
            </p:cNvPr>
            <p:cNvSpPr/>
            <p:nvPr/>
          </p:nvSpPr>
          <p:spPr>
            <a:xfrm>
              <a:off x="5305292" y="30813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28B07B81-A5A1-CA42-975F-52C83341CA9A}"/>
              </a:ext>
            </a:extLst>
          </p:cNvPr>
          <p:cNvSpPr/>
          <p:nvPr/>
        </p:nvSpPr>
        <p:spPr>
          <a:xfrm>
            <a:off x="3055697" y="3093983"/>
            <a:ext cx="377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</a:t>
            </a:r>
            <a:endParaRPr lang="sv-SE" sz="2000" dirty="0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9FF3791F-2F3A-0F40-9296-185F6E511428}"/>
              </a:ext>
            </a:extLst>
          </p:cNvPr>
          <p:cNvGrpSpPr/>
          <p:nvPr/>
        </p:nvGrpSpPr>
        <p:grpSpPr>
          <a:xfrm>
            <a:off x="3456362" y="2970196"/>
            <a:ext cx="326204" cy="675019"/>
            <a:chOff x="1257714" y="1378439"/>
            <a:chExt cx="326204" cy="675019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AD31A1C1-54EE-494C-AE6E-A796A5825CBB}"/>
                </a:ext>
              </a:extLst>
            </p:cNvPr>
            <p:cNvSpPr/>
            <p:nvPr/>
          </p:nvSpPr>
          <p:spPr>
            <a:xfrm>
              <a:off x="1257714" y="1378439"/>
              <a:ext cx="3093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F6B307FA-18FD-C14A-825E-C83112A894BA}"/>
                </a:ext>
              </a:extLst>
            </p:cNvPr>
            <p:cNvSpPr/>
            <p:nvPr/>
          </p:nvSpPr>
          <p:spPr>
            <a:xfrm>
              <a:off x="1274579" y="1653348"/>
              <a:ext cx="3093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46B383D3-C9FE-F948-91B5-02382DEC3433}"/>
                </a:ext>
              </a:extLst>
            </p:cNvPr>
            <p:cNvCxnSpPr>
              <a:cxnSpLocks/>
            </p:cNvCxnSpPr>
            <p:nvPr/>
          </p:nvCxnSpPr>
          <p:spPr>
            <a:xfrm>
              <a:off x="1316029" y="1709505"/>
              <a:ext cx="2206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5AB69416-5095-F644-8114-513FFC0969B2}"/>
              </a:ext>
            </a:extLst>
          </p:cNvPr>
          <p:cNvSpPr/>
          <p:nvPr/>
        </p:nvSpPr>
        <p:spPr>
          <a:xfrm>
            <a:off x="3722214" y="3098232"/>
            <a:ext cx="309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– 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8EC5AB8A-51A2-3843-A707-40C16819FC50}"/>
              </a:ext>
            </a:extLst>
          </p:cNvPr>
          <p:cNvGrpSpPr/>
          <p:nvPr/>
        </p:nvGrpSpPr>
        <p:grpSpPr>
          <a:xfrm>
            <a:off x="3973934" y="2971873"/>
            <a:ext cx="587900" cy="670975"/>
            <a:chOff x="1257243" y="1373672"/>
            <a:chExt cx="587900" cy="670975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2EB9B7BE-35B4-2941-9EB2-417471D08876}"/>
                </a:ext>
              </a:extLst>
            </p:cNvPr>
            <p:cNvSpPr/>
            <p:nvPr/>
          </p:nvSpPr>
          <p:spPr>
            <a:xfrm>
              <a:off x="1279111" y="1373672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8EB760F0-FE58-844B-B94A-4D5C0862DD37}"/>
                </a:ext>
              </a:extLst>
            </p:cNvPr>
            <p:cNvSpPr/>
            <p:nvPr/>
          </p:nvSpPr>
          <p:spPr>
            <a:xfrm>
              <a:off x="1257243" y="1644537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A7EEA4EA-646D-E84A-9145-15905B5BD3E7}"/>
                </a:ext>
              </a:extLst>
            </p:cNvPr>
            <p:cNvCxnSpPr>
              <a:cxnSpLocks/>
            </p:cNvCxnSpPr>
            <p:nvPr/>
          </p:nvCxnSpPr>
          <p:spPr>
            <a:xfrm>
              <a:off x="1316029" y="1709505"/>
              <a:ext cx="2351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E9A53A8F-B4A8-BC49-8755-3EC2244427FC}"/>
              </a:ext>
            </a:extLst>
          </p:cNvPr>
          <p:cNvSpPr/>
          <p:nvPr/>
        </p:nvSpPr>
        <p:spPr>
          <a:xfrm>
            <a:off x="4318292" y="3089823"/>
            <a:ext cx="309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=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BD66740-CB30-C349-A934-266696BA1277}"/>
              </a:ext>
            </a:extLst>
          </p:cNvPr>
          <p:cNvSpPr/>
          <p:nvPr/>
        </p:nvSpPr>
        <p:spPr>
          <a:xfrm>
            <a:off x="4541386" y="3089823"/>
            <a:ext cx="2086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–</a:t>
            </a:r>
            <a:r>
              <a:rPr lang="sv-SE" sz="2000" dirty="0">
                <a:latin typeface="Bradley Hand" pitchFamily="2" charset="77"/>
              </a:rPr>
              <a:t> 0,75 </a:t>
            </a:r>
            <a:r>
              <a:rPr lang="sv-SE" sz="2000" dirty="0">
                <a:latin typeface="+mn-lt"/>
              </a:rPr>
              <a:t>– </a:t>
            </a:r>
            <a:r>
              <a:rPr lang="sv-SE" sz="2000" dirty="0">
                <a:latin typeface="Bradley Hand" pitchFamily="2" charset="77"/>
              </a:rPr>
              <a:t>0,2 </a:t>
            </a:r>
            <a:r>
              <a:rPr lang="sv-SE" sz="2000" dirty="0"/>
              <a:t>=</a:t>
            </a:r>
            <a:r>
              <a:rPr lang="sv-SE" sz="2000" dirty="0">
                <a:latin typeface="Bradley Hand" pitchFamily="2" charset="77"/>
              </a:rPr>
              <a:t> 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9255AB6D-966E-0640-AB36-57478CB0E976}"/>
              </a:ext>
            </a:extLst>
          </p:cNvPr>
          <p:cNvSpPr/>
          <p:nvPr/>
        </p:nvSpPr>
        <p:spPr>
          <a:xfrm>
            <a:off x="6361479" y="3078594"/>
            <a:ext cx="813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0,05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460C1EA-0A9E-9640-83CE-D2B9603F63F1}"/>
              </a:ext>
            </a:extLst>
          </p:cNvPr>
          <p:cNvSpPr/>
          <p:nvPr/>
        </p:nvSpPr>
        <p:spPr>
          <a:xfrm>
            <a:off x="1669507" y="3129529"/>
            <a:ext cx="1487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Andelen vit </a:t>
            </a:r>
            <a:r>
              <a:rPr lang="sv-SE" dirty="0">
                <a:latin typeface="+mn-lt"/>
              </a:rPr>
              <a:t>: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E6C355C-4D66-8E40-AB58-27468C113B71}"/>
              </a:ext>
            </a:extLst>
          </p:cNvPr>
          <p:cNvSpPr/>
          <p:nvPr/>
        </p:nvSpPr>
        <p:spPr>
          <a:xfrm>
            <a:off x="3230477" y="3087585"/>
            <a:ext cx="309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– 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5985036-52DF-9E42-A5AE-649CB70A6834}"/>
              </a:ext>
            </a:extLst>
          </p:cNvPr>
          <p:cNvSpPr/>
          <p:nvPr/>
        </p:nvSpPr>
        <p:spPr>
          <a:xfrm>
            <a:off x="2959715" y="3802161"/>
            <a:ext cx="969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0,05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36FAFD8C-4200-A24B-AA6C-39E9A13E5513}"/>
              </a:ext>
            </a:extLst>
          </p:cNvPr>
          <p:cNvGrpSpPr/>
          <p:nvPr/>
        </p:nvGrpSpPr>
        <p:grpSpPr>
          <a:xfrm>
            <a:off x="3728009" y="3705206"/>
            <a:ext cx="751244" cy="641353"/>
            <a:chOff x="5077490" y="2985098"/>
            <a:chExt cx="751244" cy="641353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D3AA3204-30FC-7D4A-9C78-54B0D8C0AA45}"/>
                </a:ext>
              </a:extLst>
            </p:cNvPr>
            <p:cNvGrpSpPr/>
            <p:nvPr/>
          </p:nvGrpSpPr>
          <p:grpSpPr>
            <a:xfrm>
              <a:off x="5077490" y="2985098"/>
              <a:ext cx="598241" cy="641353"/>
              <a:chOff x="3966541" y="1898870"/>
              <a:chExt cx="598241" cy="641353"/>
            </a:xfrm>
          </p:grpSpPr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EC944C00-A3A1-4A48-B50C-24E7FB61E8F3}"/>
                  </a:ext>
                </a:extLst>
              </p:cNvPr>
              <p:cNvSpPr txBox="1"/>
              <p:nvPr/>
            </p:nvSpPr>
            <p:spPr>
              <a:xfrm>
                <a:off x="4059233" y="1898870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BA0A148B-18BD-474B-ABD5-1C3BDC57701D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27558B74-20C9-3F4A-9550-5881A2C48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051" y="2192377"/>
                <a:ext cx="362783" cy="350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D8CDDEBF-0586-8E46-AA2B-76CC2DCBB0A7}"/>
                </a:ext>
              </a:extLst>
            </p:cNvPr>
            <p:cNvSpPr/>
            <p:nvPr/>
          </p:nvSpPr>
          <p:spPr>
            <a:xfrm>
              <a:off x="5515828" y="307461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EA8C9C01-970F-F64C-9EE3-EC15FE6135E9}"/>
              </a:ext>
            </a:extLst>
          </p:cNvPr>
          <p:cNvGrpSpPr/>
          <p:nvPr/>
        </p:nvGrpSpPr>
        <p:grpSpPr>
          <a:xfrm>
            <a:off x="5336697" y="3705206"/>
            <a:ext cx="484428" cy="638946"/>
            <a:chOff x="3841894" y="1900212"/>
            <a:chExt cx="484428" cy="638946"/>
          </a:xfrm>
        </p:grpSpPr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9DDA6270-2FDE-4D47-BED7-96A95012E7D0}"/>
                </a:ext>
              </a:extLst>
            </p:cNvPr>
            <p:cNvSpPr txBox="1"/>
            <p:nvPr/>
          </p:nvSpPr>
          <p:spPr>
            <a:xfrm>
              <a:off x="3891121" y="1900212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  <a:cs typeface="Bradley Hand Bold"/>
                </a:rPr>
                <a:t>1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50778E27-442B-604C-AE6C-AC59A7ADC90B}"/>
                </a:ext>
              </a:extLst>
            </p:cNvPr>
            <p:cNvSpPr txBox="1"/>
            <p:nvPr/>
          </p:nvSpPr>
          <p:spPr>
            <a:xfrm>
              <a:off x="3841894" y="2139048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  <a:cs typeface="Bradley Hand Bold"/>
                </a:rPr>
                <a:t>20</a:t>
              </a:r>
            </a:p>
          </p:txBody>
        </p:sp>
        <p:cxnSp>
          <p:nvCxnSpPr>
            <p:cNvPr id="49" name="Rak 48">
              <a:extLst>
                <a:ext uri="{FF2B5EF4-FFF2-40B4-BE49-F238E27FC236}">
                  <a16:creationId xmlns:a16="http://schemas.microsoft.com/office/drawing/2014/main" id="{6058E403-02AA-CF4E-BAEC-706FB88E811F}"/>
                </a:ext>
              </a:extLst>
            </p:cNvPr>
            <p:cNvCxnSpPr>
              <a:cxnSpLocks/>
            </p:cNvCxnSpPr>
            <p:nvPr/>
          </p:nvCxnSpPr>
          <p:spPr>
            <a:xfrm>
              <a:off x="3917753" y="2207169"/>
              <a:ext cx="260554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9B5BAF6B-6760-6243-9E39-8610D77C2A14}"/>
              </a:ext>
            </a:extLst>
          </p:cNvPr>
          <p:cNvGrpSpPr/>
          <p:nvPr/>
        </p:nvGrpSpPr>
        <p:grpSpPr>
          <a:xfrm>
            <a:off x="4374744" y="3713121"/>
            <a:ext cx="979790" cy="670128"/>
            <a:chOff x="6207959" y="1046073"/>
            <a:chExt cx="979790" cy="670128"/>
          </a:xfrm>
        </p:grpSpPr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876336C7-199D-C340-A175-A9ACF7415BE9}"/>
                </a:ext>
              </a:extLst>
            </p:cNvPr>
            <p:cNvGrpSpPr/>
            <p:nvPr/>
          </p:nvGrpSpPr>
          <p:grpSpPr>
            <a:xfrm>
              <a:off x="6207959" y="1046073"/>
              <a:ext cx="864339" cy="670128"/>
              <a:chOff x="3882320" y="1901436"/>
              <a:chExt cx="864339" cy="670128"/>
            </a:xfrm>
          </p:grpSpPr>
          <p:sp>
            <p:nvSpPr>
              <p:cNvPr id="53" name="textruta 52">
                <a:extLst>
                  <a:ext uri="{FF2B5EF4-FFF2-40B4-BE49-F238E27FC236}">
                    <a16:creationId xmlns:a16="http://schemas.microsoft.com/office/drawing/2014/main" id="{8983492A-C2A1-F14F-905D-FF19E492EF78}"/>
                  </a:ext>
                </a:extLst>
              </p:cNvPr>
              <p:cNvSpPr txBox="1"/>
              <p:nvPr/>
            </p:nvSpPr>
            <p:spPr>
              <a:xfrm>
                <a:off x="4044261" y="1901436"/>
                <a:ext cx="6062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  <a:cs typeface="Bradley Hand Bold"/>
                  </a:rPr>
                  <a:t>5</a:t>
                </a:r>
                <a:r>
                  <a:rPr lang="sv-SE" sz="2000" dirty="0">
                    <a:solidFill>
                      <a:srgbClr val="9A0002"/>
                    </a:solidFill>
                    <a:latin typeface="Bradley Hand" pitchFamily="2" charset="77"/>
                    <a:cs typeface="Bradley Hand Bold"/>
                  </a:rPr>
                  <a:t>/5</a:t>
                </a:r>
              </a:p>
            </p:txBody>
          </p:sp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9EB9D83E-13F1-F941-8BCF-1EFE86C8506B}"/>
                  </a:ext>
                </a:extLst>
              </p:cNvPr>
              <p:cNvSpPr txBox="1"/>
              <p:nvPr/>
            </p:nvSpPr>
            <p:spPr>
              <a:xfrm>
                <a:off x="3882320" y="2171454"/>
                <a:ext cx="8643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  <a:cs typeface="Bradley Hand Bold"/>
                  </a:rPr>
                  <a:t>100</a:t>
                </a:r>
                <a:r>
                  <a:rPr lang="sv-SE" sz="2000" dirty="0">
                    <a:solidFill>
                      <a:srgbClr val="9A0002"/>
                    </a:solidFill>
                    <a:latin typeface="Bradley Hand" pitchFamily="2" charset="77"/>
                    <a:cs typeface="Bradley Hand Bold"/>
                  </a:rPr>
                  <a:t>/5</a:t>
                </a:r>
              </a:p>
            </p:txBody>
          </p:sp>
          <p:cxnSp>
            <p:nvCxnSpPr>
              <p:cNvPr id="55" name="Rak 54">
                <a:extLst>
                  <a:ext uri="{FF2B5EF4-FFF2-40B4-BE49-F238E27FC236}">
                    <a16:creationId xmlns:a16="http://schemas.microsoft.com/office/drawing/2014/main" id="{92D29062-F12A-D742-BC56-69BCE5900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3316" y="2200478"/>
                <a:ext cx="606139" cy="255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FA6FF9E4-38DB-B94A-80BB-4949CB784592}"/>
                </a:ext>
              </a:extLst>
            </p:cNvPr>
            <p:cNvSpPr txBox="1"/>
            <p:nvPr/>
          </p:nvSpPr>
          <p:spPr>
            <a:xfrm>
              <a:off x="6921049" y="1135113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D4A711C5-AC94-3541-9A3F-6676BF805CDC}"/>
              </a:ext>
            </a:extLst>
          </p:cNvPr>
          <p:cNvGrpSpPr/>
          <p:nvPr/>
        </p:nvGrpSpPr>
        <p:grpSpPr>
          <a:xfrm>
            <a:off x="2479639" y="4970978"/>
            <a:ext cx="4295986" cy="626072"/>
            <a:chOff x="3016742" y="5529394"/>
            <a:chExt cx="4295986" cy="626072"/>
          </a:xfrm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83D56E09-AD05-C84E-B91B-DB618780898D}"/>
                </a:ext>
              </a:extLst>
            </p:cNvPr>
            <p:cNvSpPr/>
            <p:nvPr/>
          </p:nvSpPr>
          <p:spPr>
            <a:xfrm>
              <a:off x="3016742" y="5603625"/>
              <a:ext cx="42959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        av rektangeln är vit. </a:t>
              </a: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CE7D420C-4583-F043-BA21-375CEE26217D}"/>
                </a:ext>
              </a:extLst>
            </p:cNvPr>
            <p:cNvSpPr txBox="1"/>
            <p:nvPr/>
          </p:nvSpPr>
          <p:spPr>
            <a:xfrm>
              <a:off x="3808553" y="5529394"/>
              <a:ext cx="450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57BF3963-08DB-2F48-BFA2-EBCC12C8049F}"/>
                </a:ext>
              </a:extLst>
            </p:cNvPr>
            <p:cNvSpPr txBox="1"/>
            <p:nvPr/>
          </p:nvSpPr>
          <p:spPr>
            <a:xfrm>
              <a:off x="3744102" y="5755356"/>
              <a:ext cx="579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20</a:t>
              </a:r>
            </a:p>
          </p:txBody>
        </p:sp>
        <p:cxnSp>
          <p:nvCxnSpPr>
            <p:cNvPr id="64" name="Rak 63">
              <a:extLst>
                <a:ext uri="{FF2B5EF4-FFF2-40B4-BE49-F238E27FC236}">
                  <a16:creationId xmlns:a16="http://schemas.microsoft.com/office/drawing/2014/main" id="{0999B695-6EE4-3045-A75D-7B11EEE9D6B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475" y="5823588"/>
              <a:ext cx="329903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4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3" grpId="0"/>
      <p:bldP spid="28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19733</TotalTime>
  <Words>609</Words>
  <Application>Microsoft Macintosh PowerPoint</Application>
  <PresentationFormat>Bildspel på skärmen (4:3)</PresentationFormat>
  <Paragraphs>291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174</cp:revision>
  <dcterms:created xsi:type="dcterms:W3CDTF">2017-04-10T07:17:33Z</dcterms:created>
  <dcterms:modified xsi:type="dcterms:W3CDTF">2021-06-06T10:53:26Z</dcterms:modified>
</cp:coreProperties>
</file>