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8" r:id="rId2"/>
    <p:sldId id="265" r:id="rId3"/>
    <p:sldId id="270" r:id="rId4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Format med tema 1 - dekorfärg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104" autoAdjust="0"/>
    <p:restoredTop sz="99798" autoAdjust="0"/>
  </p:normalViewPr>
  <p:slideViewPr>
    <p:cSldViewPr snapToGrid="0" snapToObjects="1">
      <p:cViewPr>
        <p:scale>
          <a:sx n="112" d="100"/>
          <a:sy n="112" d="100"/>
        </p:scale>
        <p:origin x="288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8685-97AF-A24C-8BA0-13F35216F0F3}" type="datetimeFigureOut">
              <a:rPr lang="sv-SE" smtClean="0"/>
              <a:t>2021-03-31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33C6-EA9B-FF47-ACEC-1C015B6E4A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79391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8685-97AF-A24C-8BA0-13F35216F0F3}" type="datetimeFigureOut">
              <a:rPr lang="sv-SE" smtClean="0"/>
              <a:t>2021-03-31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33C6-EA9B-FF47-ACEC-1C015B6E4A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40685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8685-97AF-A24C-8BA0-13F35216F0F3}" type="datetimeFigureOut">
              <a:rPr lang="sv-SE" smtClean="0"/>
              <a:t>2021-03-31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33C6-EA9B-FF47-ACEC-1C015B6E4A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5010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8685-97AF-A24C-8BA0-13F35216F0F3}" type="datetimeFigureOut">
              <a:rPr lang="sv-SE" smtClean="0"/>
              <a:t>2021-03-31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33C6-EA9B-FF47-ACEC-1C015B6E4A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35621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8685-97AF-A24C-8BA0-13F35216F0F3}" type="datetimeFigureOut">
              <a:rPr lang="sv-SE" smtClean="0"/>
              <a:t>2021-03-31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33C6-EA9B-FF47-ACEC-1C015B6E4A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93754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8685-97AF-A24C-8BA0-13F35216F0F3}" type="datetimeFigureOut">
              <a:rPr lang="sv-SE" smtClean="0"/>
              <a:t>2021-03-31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33C6-EA9B-FF47-ACEC-1C015B6E4A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0213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8685-97AF-A24C-8BA0-13F35216F0F3}" type="datetimeFigureOut">
              <a:rPr lang="sv-SE" smtClean="0"/>
              <a:t>2021-03-31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33C6-EA9B-FF47-ACEC-1C015B6E4A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97384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8685-97AF-A24C-8BA0-13F35216F0F3}" type="datetimeFigureOut">
              <a:rPr lang="sv-SE" smtClean="0"/>
              <a:t>2021-03-31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33C6-EA9B-FF47-ACEC-1C015B6E4A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35128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8685-97AF-A24C-8BA0-13F35216F0F3}" type="datetimeFigureOut">
              <a:rPr lang="sv-SE" smtClean="0"/>
              <a:t>2021-03-31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33C6-EA9B-FF47-ACEC-1C015B6E4A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0055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8685-97AF-A24C-8BA0-13F35216F0F3}" type="datetimeFigureOut">
              <a:rPr lang="sv-SE" smtClean="0"/>
              <a:t>2021-03-31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33C6-EA9B-FF47-ACEC-1C015B6E4A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1825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78685-97AF-A24C-8BA0-13F35216F0F3}" type="datetimeFigureOut">
              <a:rPr lang="sv-SE" smtClean="0"/>
              <a:t>2021-03-31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333C6-EA9B-FF47-ACEC-1C015B6E4A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0475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78685-97AF-A24C-8BA0-13F35216F0F3}" type="datetimeFigureOut">
              <a:rPr lang="sv-SE" smtClean="0"/>
              <a:t>2021-03-31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333C6-EA9B-FF47-ACEC-1C015B6E4A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145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146367" y="152492"/>
            <a:ext cx="88929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dirty="0"/>
              <a:t>  5.3				   		      Lägesmått</a:t>
            </a:r>
          </a:p>
        </p:txBody>
      </p:sp>
      <p:sp>
        <p:nvSpPr>
          <p:cNvPr id="3" name="Rektangel 2"/>
          <p:cNvSpPr/>
          <p:nvPr/>
        </p:nvSpPr>
        <p:spPr>
          <a:xfrm>
            <a:off x="1310884" y="947124"/>
            <a:ext cx="69144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För att beskriva ett statistiskt material använder vi oss av </a:t>
            </a:r>
            <a:r>
              <a:rPr lang="sv-SE" b="1" i="1" dirty="0">
                <a:solidFill>
                  <a:srgbClr val="800000"/>
                </a:solidFill>
              </a:rPr>
              <a:t>lägesmått</a:t>
            </a:r>
            <a:r>
              <a:rPr lang="sv-SE" dirty="0"/>
              <a:t>.</a:t>
            </a:r>
          </a:p>
        </p:txBody>
      </p:sp>
      <p:sp>
        <p:nvSpPr>
          <p:cNvPr id="4" name="Rektangel 3"/>
          <p:cNvSpPr/>
          <p:nvPr/>
        </p:nvSpPr>
        <p:spPr>
          <a:xfrm>
            <a:off x="1361346" y="1248337"/>
            <a:ext cx="73979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De vanligaste lägesmåtten är </a:t>
            </a:r>
            <a:r>
              <a:rPr lang="sv-SE" b="1" i="1" dirty="0">
                <a:solidFill>
                  <a:srgbClr val="800000"/>
                </a:solidFill>
              </a:rPr>
              <a:t>medelvärde, median </a:t>
            </a:r>
            <a:r>
              <a:rPr lang="sv-SE" dirty="0"/>
              <a:t>och</a:t>
            </a:r>
            <a:r>
              <a:rPr lang="sv-SE" b="1" i="1" dirty="0">
                <a:solidFill>
                  <a:srgbClr val="800000"/>
                </a:solidFill>
              </a:rPr>
              <a:t> typvärde</a:t>
            </a:r>
            <a:r>
              <a:rPr lang="sv-SE" dirty="0"/>
              <a:t>.</a:t>
            </a:r>
          </a:p>
        </p:txBody>
      </p:sp>
      <p:sp>
        <p:nvSpPr>
          <p:cNvPr id="5" name="Rektangel 4"/>
          <p:cNvSpPr/>
          <p:nvPr/>
        </p:nvSpPr>
        <p:spPr>
          <a:xfrm>
            <a:off x="530774" y="3414135"/>
            <a:ext cx="10823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>
                <a:solidFill>
                  <a:srgbClr val="800000"/>
                </a:solidFill>
              </a:rPr>
              <a:t>Typvärde</a:t>
            </a:r>
          </a:p>
        </p:txBody>
      </p:sp>
      <p:sp>
        <p:nvSpPr>
          <p:cNvPr id="6" name="Rektangel 5"/>
          <p:cNvSpPr/>
          <p:nvPr/>
        </p:nvSpPr>
        <p:spPr>
          <a:xfrm>
            <a:off x="1613122" y="1982562"/>
            <a:ext cx="73645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Under en vårvecka i Gävle uppmättes följande temperaturer:</a:t>
            </a: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4109" y="2351894"/>
            <a:ext cx="5633756" cy="591298"/>
          </a:xfrm>
          <a:prstGeom prst="rect">
            <a:avLst/>
          </a:prstGeom>
        </p:spPr>
      </p:pic>
      <p:sp>
        <p:nvSpPr>
          <p:cNvPr id="8" name="Rektangel 7"/>
          <p:cNvSpPr/>
          <p:nvPr/>
        </p:nvSpPr>
        <p:spPr>
          <a:xfrm>
            <a:off x="60039" y="3968789"/>
            <a:ext cx="250169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Typvärdet är det värde som är vanligast i en  statistisk undersökning.</a:t>
            </a:r>
          </a:p>
        </p:txBody>
      </p:sp>
      <p:sp>
        <p:nvSpPr>
          <p:cNvPr id="9" name="Rektangel 8"/>
          <p:cNvSpPr/>
          <p:nvPr/>
        </p:nvSpPr>
        <p:spPr>
          <a:xfrm>
            <a:off x="3797027" y="3451561"/>
            <a:ext cx="13446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>
                <a:solidFill>
                  <a:srgbClr val="800000"/>
                </a:solidFill>
              </a:rPr>
              <a:t>Medelvärde</a:t>
            </a:r>
          </a:p>
        </p:txBody>
      </p:sp>
      <p:sp>
        <p:nvSpPr>
          <p:cNvPr id="10" name="Rektangel 9"/>
          <p:cNvSpPr/>
          <p:nvPr/>
        </p:nvSpPr>
        <p:spPr>
          <a:xfrm>
            <a:off x="3111287" y="3968789"/>
            <a:ext cx="292306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Om vi </a:t>
            </a:r>
            <a:r>
              <a:rPr lang="sv-SE" b="1" dirty="0">
                <a:solidFill>
                  <a:srgbClr val="800000"/>
                </a:solidFill>
              </a:rPr>
              <a:t>adderar</a:t>
            </a:r>
            <a:r>
              <a:rPr lang="sv-SE" dirty="0"/>
              <a:t> alla temperaturer och sen </a:t>
            </a:r>
            <a:r>
              <a:rPr lang="sv-SE" b="1" dirty="0">
                <a:solidFill>
                  <a:srgbClr val="800000"/>
                </a:solidFill>
              </a:rPr>
              <a:t>dividerar med antalet </a:t>
            </a:r>
            <a:r>
              <a:rPr lang="sv-SE" dirty="0"/>
              <a:t>dagar får vi medelvärdet.</a:t>
            </a:r>
          </a:p>
        </p:txBody>
      </p:sp>
      <p:sp>
        <p:nvSpPr>
          <p:cNvPr id="11" name="textruta 10"/>
          <p:cNvSpPr txBox="1"/>
          <p:nvPr/>
        </p:nvSpPr>
        <p:spPr>
          <a:xfrm>
            <a:off x="3553685" y="5966934"/>
            <a:ext cx="2125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cs typeface="Bradley Hand Bold"/>
              </a:rPr>
              <a:t>Medelvärde = </a:t>
            </a:r>
            <a:r>
              <a:rPr lang="sv-SE" b="1" dirty="0">
                <a:solidFill>
                  <a:srgbClr val="800000"/>
                </a:solidFill>
                <a:cs typeface="Bradley Hand Bold"/>
              </a:rPr>
              <a:t>10 °C</a:t>
            </a:r>
          </a:p>
        </p:txBody>
      </p:sp>
      <p:grpSp>
        <p:nvGrpSpPr>
          <p:cNvPr id="34" name="Grupp 33"/>
          <p:cNvGrpSpPr/>
          <p:nvPr/>
        </p:nvGrpSpPr>
        <p:grpSpPr>
          <a:xfrm>
            <a:off x="2798547" y="5169118"/>
            <a:ext cx="3571880" cy="784475"/>
            <a:chOff x="2754284" y="5185646"/>
            <a:chExt cx="3571880" cy="784475"/>
          </a:xfrm>
        </p:grpSpPr>
        <p:grpSp>
          <p:nvGrpSpPr>
            <p:cNvPr id="12" name="Grupp 11"/>
            <p:cNvGrpSpPr/>
            <p:nvPr/>
          </p:nvGrpSpPr>
          <p:grpSpPr>
            <a:xfrm>
              <a:off x="2754284" y="5185646"/>
              <a:ext cx="3133188" cy="784475"/>
              <a:chOff x="1664856" y="5063225"/>
              <a:chExt cx="3133188" cy="784475"/>
            </a:xfrm>
          </p:grpSpPr>
          <p:grpSp>
            <p:nvGrpSpPr>
              <p:cNvPr id="13" name="Grupp 12"/>
              <p:cNvGrpSpPr/>
              <p:nvPr/>
            </p:nvGrpSpPr>
            <p:grpSpPr>
              <a:xfrm>
                <a:off x="1664856" y="5063225"/>
                <a:ext cx="2932558" cy="738667"/>
                <a:chOff x="2448095" y="3377078"/>
                <a:chExt cx="2932558" cy="738667"/>
              </a:xfrm>
            </p:grpSpPr>
            <p:grpSp>
              <p:nvGrpSpPr>
                <p:cNvPr id="15" name="Grupp 14"/>
                <p:cNvGrpSpPr>
                  <a:grpSpLocks/>
                </p:cNvGrpSpPr>
                <p:nvPr/>
              </p:nvGrpSpPr>
              <p:grpSpPr bwMode="auto">
                <a:xfrm>
                  <a:off x="2448095" y="3377078"/>
                  <a:ext cx="2670623" cy="738667"/>
                  <a:chOff x="3852825" y="1834614"/>
                  <a:chExt cx="2669381" cy="738874"/>
                </a:xfrm>
              </p:grpSpPr>
              <p:sp>
                <p:nvSpPr>
                  <p:cNvPr id="17" name="textruta 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52825" y="1834614"/>
                    <a:ext cx="2669381" cy="36943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9pPr>
                  </a:lstStyle>
                  <a:p>
                    <a:pPr eaLnBrk="1" hangingPunct="1"/>
                    <a:r>
                      <a:rPr lang="de-DE" sz="1800" dirty="0"/>
                      <a:t>7 + 7 + 12 + 13 + 15 + 9 + 7</a:t>
                    </a:r>
                    <a:endParaRPr lang="sv-SE" sz="1800" dirty="0">
                      <a:latin typeface="+mn-lt"/>
                      <a:cs typeface="Bradley Hand Bold"/>
                    </a:endParaRPr>
                  </a:p>
                </p:txBody>
              </p:sp>
              <p:sp>
                <p:nvSpPr>
                  <p:cNvPr id="18" name="textruta 3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33427" y="2204051"/>
                    <a:ext cx="301520" cy="36943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9pPr>
                  </a:lstStyle>
                  <a:p>
                    <a:pPr eaLnBrk="1" hangingPunct="1"/>
                    <a:r>
                      <a:rPr lang="sv-SE" sz="1800" dirty="0">
                        <a:latin typeface="+mn-lt"/>
                        <a:cs typeface="Bradley Hand Bold"/>
                      </a:rPr>
                      <a:t>7</a:t>
                    </a:r>
                  </a:p>
                </p:txBody>
              </p:sp>
              <p:cxnSp>
                <p:nvCxnSpPr>
                  <p:cNvPr id="19" name="Rak 18"/>
                  <p:cNvCxnSpPr/>
                  <p:nvPr/>
                </p:nvCxnSpPr>
                <p:spPr>
                  <a:xfrm>
                    <a:off x="3980917" y="2203748"/>
                    <a:ext cx="2317797" cy="302"/>
                  </a:xfrm>
                  <a:prstGeom prst="line">
                    <a:avLst/>
                  </a:prstGeom>
                  <a:ln w="19050" cmpd="sng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6" name="textruta 15"/>
                <p:cNvSpPr txBox="1"/>
                <p:nvPr/>
              </p:nvSpPr>
              <p:spPr>
                <a:xfrm>
                  <a:off x="5125183" y="3515222"/>
                  <a:ext cx="25547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sv-SE" dirty="0"/>
                </a:p>
              </p:txBody>
            </p:sp>
          </p:grpSp>
          <p:sp>
            <p:nvSpPr>
              <p:cNvPr id="14" name="textruta 13"/>
              <p:cNvSpPr txBox="1"/>
              <p:nvPr/>
            </p:nvSpPr>
            <p:spPr>
              <a:xfrm>
                <a:off x="4152305" y="5201369"/>
                <a:ext cx="64573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>
                    <a:cs typeface="Bradley Hand Bold"/>
                  </a:rPr>
                  <a:t>°C </a:t>
                </a:r>
                <a:r>
                  <a:rPr lang="sv-SE" dirty="0"/>
                  <a:t>=</a:t>
                </a:r>
              </a:p>
              <a:p>
                <a:r>
                  <a:rPr lang="sv-SE" dirty="0">
                    <a:cs typeface="Bradley Hand Bold"/>
                  </a:rPr>
                  <a:t> </a:t>
                </a:r>
              </a:p>
            </p:txBody>
          </p:sp>
        </p:grpSp>
        <p:sp>
          <p:nvSpPr>
            <p:cNvPr id="25" name="Rektangel 24"/>
            <p:cNvSpPr/>
            <p:nvPr/>
          </p:nvSpPr>
          <p:spPr>
            <a:xfrm>
              <a:off x="5654022" y="5333542"/>
              <a:ext cx="67214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b="1" dirty="0">
                  <a:solidFill>
                    <a:srgbClr val="800000"/>
                  </a:solidFill>
                  <a:cs typeface="Bradley Hand Bold"/>
                </a:rPr>
                <a:t>10 °C</a:t>
              </a:r>
            </a:p>
          </p:txBody>
        </p:sp>
      </p:grpSp>
      <p:sp>
        <p:nvSpPr>
          <p:cNvPr id="26" name="Rektangel 25"/>
          <p:cNvSpPr/>
          <p:nvPr/>
        </p:nvSpPr>
        <p:spPr>
          <a:xfrm>
            <a:off x="7304320" y="3451561"/>
            <a:ext cx="9210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>
                <a:solidFill>
                  <a:srgbClr val="800000"/>
                </a:solidFill>
              </a:rPr>
              <a:t>Median</a:t>
            </a:r>
          </a:p>
        </p:txBody>
      </p:sp>
      <p:sp>
        <p:nvSpPr>
          <p:cNvPr id="27" name="Rektangel 26"/>
          <p:cNvSpPr/>
          <p:nvPr/>
        </p:nvSpPr>
        <p:spPr>
          <a:xfrm>
            <a:off x="6619501" y="3968789"/>
            <a:ext cx="268128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Vi skriver först värdena i storleksordning.</a:t>
            </a:r>
          </a:p>
          <a:p>
            <a:r>
              <a:rPr lang="sv-SE" dirty="0"/>
              <a:t>Det tal som </a:t>
            </a:r>
            <a:r>
              <a:rPr lang="sv-SE" b="1" dirty="0">
                <a:solidFill>
                  <a:srgbClr val="800000"/>
                </a:solidFill>
              </a:rPr>
              <a:t>står i mitten </a:t>
            </a:r>
            <a:r>
              <a:rPr lang="sv-SE" dirty="0"/>
              <a:t>är medianen.</a:t>
            </a:r>
          </a:p>
        </p:txBody>
      </p:sp>
      <p:sp>
        <p:nvSpPr>
          <p:cNvPr id="28" name="Rektangel 27"/>
          <p:cNvSpPr/>
          <p:nvPr/>
        </p:nvSpPr>
        <p:spPr>
          <a:xfrm>
            <a:off x="6676855" y="5307514"/>
            <a:ext cx="24291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/>
              <a:t>7    7   7   9   12   13   15</a:t>
            </a:r>
            <a:endParaRPr lang="sv-SE" dirty="0">
              <a:cs typeface="Bradley Hand Bold"/>
            </a:endParaRPr>
          </a:p>
        </p:txBody>
      </p:sp>
      <p:sp>
        <p:nvSpPr>
          <p:cNvPr id="29" name="Ellips 28"/>
          <p:cNvSpPr/>
          <p:nvPr/>
        </p:nvSpPr>
        <p:spPr>
          <a:xfrm>
            <a:off x="7535815" y="5337738"/>
            <a:ext cx="304276" cy="309311"/>
          </a:xfrm>
          <a:prstGeom prst="ellipse">
            <a:avLst/>
          </a:prstGeom>
          <a:solidFill>
            <a:schemeClr val="lt1">
              <a:alpha val="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32" name="Grupp 31"/>
          <p:cNvGrpSpPr/>
          <p:nvPr/>
        </p:nvGrpSpPr>
        <p:grpSpPr>
          <a:xfrm>
            <a:off x="6969948" y="5966252"/>
            <a:ext cx="1789370" cy="370014"/>
            <a:chOff x="6525282" y="5973371"/>
            <a:chExt cx="1789370" cy="370014"/>
          </a:xfrm>
        </p:grpSpPr>
        <p:sp>
          <p:nvSpPr>
            <p:cNvPr id="30" name="textruta 29"/>
            <p:cNvSpPr txBox="1"/>
            <p:nvPr/>
          </p:nvSpPr>
          <p:spPr>
            <a:xfrm>
              <a:off x="6525282" y="5973371"/>
              <a:ext cx="133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>
                  <a:cs typeface="Bradley Hand Bold"/>
                </a:rPr>
                <a:t>Medianen =</a:t>
              </a:r>
            </a:p>
          </p:txBody>
        </p:sp>
        <p:sp>
          <p:nvSpPr>
            <p:cNvPr id="31" name="Rektangel 30"/>
            <p:cNvSpPr/>
            <p:nvPr/>
          </p:nvSpPr>
          <p:spPr>
            <a:xfrm>
              <a:off x="7759617" y="5974053"/>
              <a:ext cx="55503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b="1" dirty="0">
                  <a:solidFill>
                    <a:srgbClr val="800000"/>
                  </a:solidFill>
                  <a:cs typeface="Bradley Hand Bold"/>
                </a:rPr>
                <a:t>9 °C</a:t>
              </a:r>
            </a:p>
          </p:txBody>
        </p:sp>
      </p:grpSp>
      <p:sp>
        <p:nvSpPr>
          <p:cNvPr id="33" name="Rektangel 32"/>
          <p:cNvSpPr/>
          <p:nvPr/>
        </p:nvSpPr>
        <p:spPr>
          <a:xfrm>
            <a:off x="316954" y="5966934"/>
            <a:ext cx="17796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/>
              <a:t>Typvärdet = </a:t>
            </a:r>
            <a:r>
              <a:rPr lang="sv-SE" b="1" dirty="0">
                <a:solidFill>
                  <a:srgbClr val="800000"/>
                </a:solidFill>
              </a:rPr>
              <a:t>7 °C</a:t>
            </a:r>
            <a:r>
              <a:rPr lang="sv-S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58881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8" grpId="0"/>
      <p:bldP spid="9" grpId="0"/>
      <p:bldP spid="10" grpId="0"/>
      <p:bldP spid="11" grpId="0"/>
      <p:bldP spid="26" grpId="0"/>
      <p:bldP spid="27" grpId="0"/>
      <p:bldP spid="28" grpId="0"/>
      <p:bldP spid="29" grpId="0" animBg="1"/>
      <p:bldP spid="3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470410"/>
              </p:ext>
            </p:extLst>
          </p:nvPr>
        </p:nvGraphicFramePr>
        <p:xfrm>
          <a:off x="500599" y="973220"/>
          <a:ext cx="6095999" cy="7366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{775DCB02-9BB8-47FD-8907-85C794F793BA}</a:tableStyleId>
              </a:tblPr>
              <a:tblGrid>
                <a:gridCol w="8708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2818">
                <a:tc>
                  <a:txBody>
                    <a:bodyPr/>
                    <a:lstStyle/>
                    <a:p>
                      <a:r>
                        <a:rPr lang="sv-SE" dirty="0"/>
                        <a:t> Mån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Tis</a:t>
                      </a:r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Ons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Tor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Fre</a:t>
                      </a:r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Lör</a:t>
                      </a:r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Sön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8 mm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3 mm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</a:t>
                      </a:r>
                      <a:r>
                        <a:rPr lang="sv-SE" baseline="0" dirty="0"/>
                        <a:t> mm</a:t>
                      </a:r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0</a:t>
                      </a:r>
                      <a:r>
                        <a:rPr lang="sv-SE" baseline="0" dirty="0"/>
                        <a:t> mm </a:t>
                      </a:r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0 mm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baseline="0" dirty="0"/>
                        <a:t>7 mm</a:t>
                      </a:r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36</a:t>
                      </a:r>
                      <a:r>
                        <a:rPr lang="sv-SE" baseline="0" dirty="0"/>
                        <a:t> mm</a:t>
                      </a:r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2" name="Grupp 1">
            <a:extLst>
              <a:ext uri="{FF2B5EF4-FFF2-40B4-BE49-F238E27FC236}">
                <a16:creationId xmlns:a16="http://schemas.microsoft.com/office/drawing/2014/main" id="{F7AF277E-EEC7-6C4F-9933-312A3DEC2733}"/>
              </a:ext>
            </a:extLst>
          </p:cNvPr>
          <p:cNvGrpSpPr/>
          <p:nvPr/>
        </p:nvGrpSpPr>
        <p:grpSpPr>
          <a:xfrm>
            <a:off x="500599" y="464445"/>
            <a:ext cx="8503903" cy="1864565"/>
            <a:chOff x="444389" y="235075"/>
            <a:chExt cx="8503903" cy="1864565"/>
          </a:xfrm>
        </p:grpSpPr>
        <p:sp>
          <p:nvSpPr>
            <p:cNvPr id="5" name="textruta 4"/>
            <p:cNvSpPr txBox="1"/>
            <p:nvPr/>
          </p:nvSpPr>
          <p:spPr>
            <a:xfrm>
              <a:off x="663737" y="359388"/>
              <a:ext cx="60038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Tabellen visar nederbörden under en vecka i Göteborg.</a:t>
              </a:r>
            </a:p>
          </p:txBody>
        </p:sp>
        <p:sp>
          <p:nvSpPr>
            <p:cNvPr id="6" name="textruta 5"/>
            <p:cNvSpPr txBox="1"/>
            <p:nvPr/>
          </p:nvSpPr>
          <p:spPr>
            <a:xfrm>
              <a:off x="444389" y="1730308"/>
              <a:ext cx="26867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a)  Vilket är typvärdet?</a:t>
              </a:r>
            </a:p>
          </p:txBody>
        </p:sp>
        <p:sp>
          <p:nvSpPr>
            <p:cNvPr id="7" name="textruta 6"/>
            <p:cNvSpPr txBox="1"/>
            <p:nvPr/>
          </p:nvSpPr>
          <p:spPr>
            <a:xfrm>
              <a:off x="2972779" y="1719915"/>
              <a:ext cx="27727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b)  Beräkna medelvärdet.</a:t>
              </a:r>
            </a:p>
          </p:txBody>
        </p:sp>
        <p:sp>
          <p:nvSpPr>
            <p:cNvPr id="9" name="textruta 8"/>
            <p:cNvSpPr txBox="1"/>
            <p:nvPr/>
          </p:nvSpPr>
          <p:spPr>
            <a:xfrm>
              <a:off x="5745493" y="1723852"/>
              <a:ext cx="28210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c)  Beräkna medianen.</a:t>
              </a:r>
            </a:p>
          </p:txBody>
        </p:sp>
        <p:pic>
          <p:nvPicPr>
            <p:cNvPr id="10" name="Bildobjekt 9"/>
            <p:cNvPicPr>
              <a:picLocks noChangeAspect="1"/>
            </p:cNvPicPr>
            <p:nvPr/>
          </p:nvPicPr>
          <p:blipFill rotWithShape="1">
            <a:blip r:embed="rId2"/>
            <a:srcRect t="11261" b="13836"/>
            <a:stretch/>
          </p:blipFill>
          <p:spPr>
            <a:xfrm>
              <a:off x="6667635" y="235075"/>
              <a:ext cx="2280657" cy="1279548"/>
            </a:xfrm>
            <a:prstGeom prst="rect">
              <a:avLst/>
            </a:prstGeom>
          </p:spPr>
        </p:pic>
      </p:grpSp>
      <p:sp>
        <p:nvSpPr>
          <p:cNvPr id="12" name="textruta 11"/>
          <p:cNvSpPr txBox="1"/>
          <p:nvPr/>
        </p:nvSpPr>
        <p:spPr>
          <a:xfrm>
            <a:off x="817404" y="2678133"/>
            <a:ext cx="3128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a)  </a:t>
            </a:r>
            <a:r>
              <a:rPr lang="sv-SE" dirty="0">
                <a:latin typeface="Bradley Hand Bold"/>
                <a:cs typeface="Bradley Hand Bold"/>
              </a:rPr>
              <a:t>Typvärdet är 0 mm.</a:t>
            </a:r>
          </a:p>
        </p:txBody>
      </p:sp>
      <p:sp>
        <p:nvSpPr>
          <p:cNvPr id="13" name="textruta 12"/>
          <p:cNvSpPr txBox="1"/>
          <p:nvPr/>
        </p:nvSpPr>
        <p:spPr>
          <a:xfrm>
            <a:off x="817404" y="3566919"/>
            <a:ext cx="21708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b)  </a:t>
            </a:r>
            <a:r>
              <a:rPr lang="sv-SE" dirty="0">
                <a:latin typeface="Bradley Hand Bold"/>
                <a:cs typeface="Bradley Hand Bold"/>
              </a:rPr>
              <a:t>Total nederbörd :</a:t>
            </a:r>
          </a:p>
        </p:txBody>
      </p:sp>
      <p:sp>
        <p:nvSpPr>
          <p:cNvPr id="14" name="Rektangel 13"/>
          <p:cNvSpPr/>
          <p:nvPr/>
        </p:nvSpPr>
        <p:spPr>
          <a:xfrm>
            <a:off x="2881383" y="3566919"/>
            <a:ext cx="28809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(8 </a:t>
            </a:r>
            <a:r>
              <a:rPr lang="sv-SE" dirty="0">
                <a:cs typeface="Bradley Hand Bold"/>
              </a:rPr>
              <a:t>+</a:t>
            </a:r>
            <a:r>
              <a:rPr lang="sv-SE" dirty="0">
                <a:latin typeface="Bradley Hand Bold"/>
                <a:cs typeface="Bradley Hand Bold"/>
              </a:rPr>
              <a:t> 3 </a:t>
            </a:r>
            <a:r>
              <a:rPr lang="sv-SE" dirty="0">
                <a:cs typeface="Bradley Hand Bold"/>
              </a:rPr>
              <a:t>+</a:t>
            </a:r>
            <a:r>
              <a:rPr lang="sv-SE" dirty="0">
                <a:latin typeface="Bradley Hand Bold"/>
                <a:cs typeface="Bradley Hand Bold"/>
              </a:rPr>
              <a:t> 2 </a:t>
            </a:r>
            <a:r>
              <a:rPr lang="sv-SE" dirty="0">
                <a:cs typeface="Bradley Hand Bold"/>
              </a:rPr>
              <a:t>+</a:t>
            </a:r>
            <a:r>
              <a:rPr lang="sv-SE" dirty="0">
                <a:latin typeface="Bradley Hand Bold"/>
                <a:cs typeface="Bradley Hand Bold"/>
              </a:rPr>
              <a:t> 7 </a:t>
            </a:r>
            <a:r>
              <a:rPr lang="sv-SE" dirty="0">
                <a:cs typeface="Bradley Hand Bold"/>
              </a:rPr>
              <a:t>+</a:t>
            </a:r>
            <a:r>
              <a:rPr lang="sv-SE" dirty="0">
                <a:latin typeface="Bradley Hand Bold"/>
                <a:cs typeface="Bradley Hand Bold"/>
              </a:rPr>
              <a:t> 36) mm</a:t>
            </a:r>
            <a:r>
              <a:rPr lang="is-IS" dirty="0">
                <a:latin typeface="Bradley Hand Bold"/>
                <a:cs typeface="Bradley Hand Bold"/>
              </a:rPr>
              <a:t> </a:t>
            </a:r>
            <a:r>
              <a:rPr lang="is-IS" dirty="0">
                <a:cs typeface="Bradley Hand Bold"/>
              </a:rPr>
              <a:t>=</a:t>
            </a:r>
            <a:r>
              <a:rPr lang="is-IS" dirty="0">
                <a:latin typeface="Bradley Hand Bold"/>
                <a:cs typeface="Bradley Hand Bold"/>
              </a:rPr>
              <a:t> </a:t>
            </a:r>
            <a:endParaRPr lang="sv-SE" dirty="0"/>
          </a:p>
        </p:txBody>
      </p:sp>
      <p:sp>
        <p:nvSpPr>
          <p:cNvPr id="15" name="Rektangel 14"/>
          <p:cNvSpPr/>
          <p:nvPr/>
        </p:nvSpPr>
        <p:spPr>
          <a:xfrm>
            <a:off x="5639962" y="3570238"/>
            <a:ext cx="9468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s-IS" dirty="0">
                <a:latin typeface="Bradley Hand Bold"/>
                <a:cs typeface="Bradley Hand Bold"/>
              </a:rPr>
              <a:t>56 mm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16" name="textruta 15"/>
          <p:cNvSpPr txBox="1"/>
          <p:nvPr/>
        </p:nvSpPr>
        <p:spPr>
          <a:xfrm>
            <a:off x="1452323" y="3968768"/>
            <a:ext cx="2878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Antal dagar :  7 dagar</a:t>
            </a:r>
          </a:p>
        </p:txBody>
      </p:sp>
      <p:sp>
        <p:nvSpPr>
          <p:cNvPr id="17" name="textruta 16"/>
          <p:cNvSpPr txBox="1"/>
          <p:nvPr/>
        </p:nvSpPr>
        <p:spPr>
          <a:xfrm>
            <a:off x="1571740" y="4436755"/>
            <a:ext cx="1457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Medelvärde :</a:t>
            </a:r>
          </a:p>
        </p:txBody>
      </p:sp>
      <p:grpSp>
        <p:nvGrpSpPr>
          <p:cNvPr id="18" name="Grupp 17"/>
          <p:cNvGrpSpPr/>
          <p:nvPr/>
        </p:nvGrpSpPr>
        <p:grpSpPr>
          <a:xfrm>
            <a:off x="2995717" y="4307432"/>
            <a:ext cx="1202630" cy="649391"/>
            <a:chOff x="1929815" y="5075065"/>
            <a:chExt cx="1202630" cy="649391"/>
          </a:xfrm>
        </p:grpSpPr>
        <p:grpSp>
          <p:nvGrpSpPr>
            <p:cNvPr id="19" name="Grupp 18"/>
            <p:cNvGrpSpPr/>
            <p:nvPr/>
          </p:nvGrpSpPr>
          <p:grpSpPr>
            <a:xfrm>
              <a:off x="1929815" y="5075065"/>
              <a:ext cx="1202630" cy="649391"/>
              <a:chOff x="2713054" y="3388918"/>
              <a:chExt cx="1202630" cy="649391"/>
            </a:xfrm>
          </p:grpSpPr>
          <p:grpSp>
            <p:nvGrpSpPr>
              <p:cNvPr id="21" name="Grupp 20"/>
              <p:cNvGrpSpPr>
                <a:grpSpLocks/>
              </p:cNvGrpSpPr>
              <p:nvPr/>
            </p:nvGrpSpPr>
            <p:grpSpPr bwMode="auto">
              <a:xfrm>
                <a:off x="2713054" y="3388918"/>
                <a:ext cx="474275" cy="649391"/>
                <a:chOff x="4117659" y="1846460"/>
                <a:chExt cx="474054" cy="649574"/>
              </a:xfrm>
            </p:grpSpPr>
            <p:sp>
              <p:nvSpPr>
                <p:cNvPr id="23" name="textruta 29"/>
                <p:cNvSpPr txBox="1">
                  <a:spLocks noChangeArrowheads="1"/>
                </p:cNvSpPr>
                <p:nvPr/>
              </p:nvSpPr>
              <p:spPr bwMode="auto">
                <a:xfrm>
                  <a:off x="4119886" y="1846460"/>
                  <a:ext cx="471827" cy="3694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1800" dirty="0">
                      <a:latin typeface="Bradley Hand Bold"/>
                      <a:cs typeface="Bradley Hand Bold"/>
                    </a:rPr>
                    <a:t>56</a:t>
                  </a:r>
                </a:p>
              </p:txBody>
            </p:sp>
            <p:sp>
              <p:nvSpPr>
                <p:cNvPr id="24" name="textruta 30"/>
                <p:cNvSpPr txBox="1">
                  <a:spLocks noChangeArrowheads="1"/>
                </p:cNvSpPr>
                <p:nvPr/>
              </p:nvSpPr>
              <p:spPr bwMode="auto">
                <a:xfrm>
                  <a:off x="4191524" y="2126598"/>
                  <a:ext cx="364032" cy="3694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1800" dirty="0">
                      <a:latin typeface="Bradley Hand Bold"/>
                      <a:cs typeface="Bradley Hand Bold"/>
                    </a:rPr>
                    <a:t>7</a:t>
                  </a:r>
                </a:p>
              </p:txBody>
            </p:sp>
            <p:cxnSp>
              <p:nvCxnSpPr>
                <p:cNvPr id="25" name="Rak 24"/>
                <p:cNvCxnSpPr/>
                <p:nvPr/>
              </p:nvCxnSpPr>
              <p:spPr>
                <a:xfrm>
                  <a:off x="4117659" y="2163196"/>
                  <a:ext cx="471827" cy="0"/>
                </a:xfrm>
                <a:prstGeom prst="line">
                  <a:avLst/>
                </a:prstGeom>
                <a:ln w="12700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2" name="textruta 21"/>
              <p:cNvSpPr txBox="1"/>
              <p:nvPr/>
            </p:nvSpPr>
            <p:spPr>
              <a:xfrm>
                <a:off x="3660214" y="3526113"/>
                <a:ext cx="25547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v-SE" dirty="0"/>
                  <a:t>=</a:t>
                </a:r>
              </a:p>
            </p:txBody>
          </p:sp>
        </p:grpSp>
        <p:sp>
          <p:nvSpPr>
            <p:cNvPr id="20" name="textruta 19"/>
            <p:cNvSpPr txBox="1"/>
            <p:nvPr/>
          </p:nvSpPr>
          <p:spPr>
            <a:xfrm>
              <a:off x="2404091" y="5212260"/>
              <a:ext cx="6006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s-IS" dirty="0">
                  <a:latin typeface="Bradley Hand Bold"/>
                  <a:cs typeface="Bradley Hand Bold"/>
                </a:rPr>
                <a:t>mm </a:t>
              </a:r>
              <a:endParaRPr lang="sv-SE" dirty="0"/>
            </a:p>
          </p:txBody>
        </p:sp>
      </p:grpSp>
      <p:sp>
        <p:nvSpPr>
          <p:cNvPr id="34" name="Rektangel 33"/>
          <p:cNvSpPr/>
          <p:nvPr/>
        </p:nvSpPr>
        <p:spPr>
          <a:xfrm>
            <a:off x="4138166" y="4444627"/>
            <a:ext cx="7898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s-IS" dirty="0">
                <a:latin typeface="Bradley Hand Bold"/>
                <a:cs typeface="Bradley Hand Bold"/>
              </a:rPr>
              <a:t>8 mm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35" name="textruta 34"/>
          <p:cNvSpPr txBox="1"/>
          <p:nvPr/>
        </p:nvSpPr>
        <p:spPr>
          <a:xfrm>
            <a:off x="856351" y="5204391"/>
            <a:ext cx="3509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c)  Nederbörd i storleksordning :</a:t>
            </a:r>
          </a:p>
        </p:txBody>
      </p:sp>
      <p:sp>
        <p:nvSpPr>
          <p:cNvPr id="36" name="Rektangel 35"/>
          <p:cNvSpPr/>
          <p:nvPr/>
        </p:nvSpPr>
        <p:spPr>
          <a:xfrm>
            <a:off x="4216193" y="5204391"/>
            <a:ext cx="28271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 0  0  2   3   7   8   36  mm</a:t>
            </a:r>
            <a:endParaRPr lang="sv-SE" dirty="0"/>
          </a:p>
        </p:txBody>
      </p:sp>
      <p:sp>
        <p:nvSpPr>
          <p:cNvPr id="37" name="textruta 36"/>
          <p:cNvSpPr txBox="1"/>
          <p:nvPr/>
        </p:nvSpPr>
        <p:spPr>
          <a:xfrm>
            <a:off x="3197270" y="5562421"/>
            <a:ext cx="126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Median :</a:t>
            </a:r>
          </a:p>
        </p:txBody>
      </p:sp>
      <p:sp>
        <p:nvSpPr>
          <p:cNvPr id="38" name="Rektangel 37"/>
          <p:cNvSpPr/>
          <p:nvPr/>
        </p:nvSpPr>
        <p:spPr>
          <a:xfrm>
            <a:off x="4156012" y="5573723"/>
            <a:ext cx="8002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s-IS" dirty="0">
                <a:latin typeface="Bradley Hand Bold"/>
                <a:cs typeface="Bradley Hand Bold"/>
              </a:rPr>
              <a:t>3 mm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41" name="textruta 40"/>
          <p:cNvSpPr txBox="1"/>
          <p:nvPr/>
        </p:nvSpPr>
        <p:spPr>
          <a:xfrm>
            <a:off x="898216" y="6228264"/>
            <a:ext cx="758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u="sng" dirty="0">
                <a:latin typeface="Bradley Hand Bold"/>
                <a:cs typeface="Bradley Hand Bold"/>
              </a:rPr>
              <a:t>Svar</a:t>
            </a:r>
            <a:r>
              <a:rPr lang="sv-SE" dirty="0">
                <a:latin typeface="Bradley Hand Bold"/>
                <a:cs typeface="Bradley Hand Bold"/>
              </a:rPr>
              <a:t>:  Typvärdet är 0 mm, medelvärdet 8 mm och medianen 3mm.</a:t>
            </a:r>
          </a:p>
        </p:txBody>
      </p:sp>
      <p:sp>
        <p:nvSpPr>
          <p:cNvPr id="42" name="Ellips 41"/>
          <p:cNvSpPr/>
          <p:nvPr/>
        </p:nvSpPr>
        <p:spPr>
          <a:xfrm>
            <a:off x="5070626" y="5264412"/>
            <a:ext cx="304276" cy="309311"/>
          </a:xfrm>
          <a:prstGeom prst="ellipse">
            <a:avLst/>
          </a:prstGeom>
          <a:solidFill>
            <a:schemeClr val="lt1">
              <a:alpha val="0"/>
            </a:schemeClr>
          </a:solidFill>
          <a:ln w="9525" cmpd="sng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1" name="Rektangel 30">
            <a:extLst>
              <a:ext uri="{FF2B5EF4-FFF2-40B4-BE49-F238E27FC236}">
                <a16:creationId xmlns:a16="http://schemas.microsoft.com/office/drawing/2014/main" id="{B5F957B0-D2A7-9445-91BB-FAF210B597D3}"/>
              </a:ext>
            </a:extLst>
          </p:cNvPr>
          <p:cNvSpPr/>
          <p:nvPr/>
        </p:nvSpPr>
        <p:spPr>
          <a:xfrm>
            <a:off x="358811" y="160690"/>
            <a:ext cx="9950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>
                <a:solidFill>
                  <a:srgbClr val="800000"/>
                </a:solidFill>
              </a:rPr>
              <a:t>Exempel</a:t>
            </a:r>
          </a:p>
        </p:txBody>
      </p:sp>
    </p:spTree>
    <p:extLst>
      <p:ext uri="{BB962C8B-B14F-4D97-AF65-F5344CB8AC3E}">
        <p14:creationId xmlns:p14="http://schemas.microsoft.com/office/powerpoint/2010/main" val="4173656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34" grpId="0"/>
      <p:bldP spid="35" grpId="0"/>
      <p:bldP spid="36" grpId="0"/>
      <p:bldP spid="37" grpId="0"/>
      <p:bldP spid="38" grpId="0"/>
      <p:bldP spid="41" grpId="0"/>
      <p:bldP spid="42" grpId="0" animBg="1"/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345F2897-7B4A-2B43-B5C0-DEC64E1C4666}"/>
              </a:ext>
            </a:extLst>
          </p:cNvPr>
          <p:cNvSpPr/>
          <p:nvPr/>
        </p:nvSpPr>
        <p:spPr>
          <a:xfrm>
            <a:off x="334313" y="45432"/>
            <a:ext cx="9950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>
                <a:solidFill>
                  <a:srgbClr val="800000"/>
                </a:solidFill>
              </a:rPr>
              <a:t>Exempel</a:t>
            </a:r>
          </a:p>
        </p:txBody>
      </p:sp>
      <p:grpSp>
        <p:nvGrpSpPr>
          <p:cNvPr id="5" name="Grupp 4">
            <a:extLst>
              <a:ext uri="{FF2B5EF4-FFF2-40B4-BE49-F238E27FC236}">
                <a16:creationId xmlns:a16="http://schemas.microsoft.com/office/drawing/2014/main" id="{F4116A2B-460C-0348-9D66-3D7A1A60AE32}"/>
              </a:ext>
            </a:extLst>
          </p:cNvPr>
          <p:cNvGrpSpPr/>
          <p:nvPr/>
        </p:nvGrpSpPr>
        <p:grpSpPr>
          <a:xfrm>
            <a:off x="1623780" y="13048"/>
            <a:ext cx="6680515" cy="1701702"/>
            <a:chOff x="1648278" y="128306"/>
            <a:chExt cx="6680515" cy="1701702"/>
          </a:xfrm>
        </p:grpSpPr>
        <p:sp>
          <p:nvSpPr>
            <p:cNvPr id="3" name="Rektangel 2">
              <a:extLst>
                <a:ext uri="{FF2B5EF4-FFF2-40B4-BE49-F238E27FC236}">
                  <a16:creationId xmlns:a16="http://schemas.microsoft.com/office/drawing/2014/main" id="{F553FA68-18B3-914A-8459-2214204B5EAE}"/>
                </a:ext>
              </a:extLst>
            </p:cNvPr>
            <p:cNvSpPr/>
            <p:nvPr/>
          </p:nvSpPr>
          <p:spPr>
            <a:xfrm>
              <a:off x="1648278" y="195250"/>
              <a:ext cx="45720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dirty="0"/>
                <a:t>Jessica köper några lotter varje vecka. Det senaste året har hon vunnit följande summor.</a:t>
              </a:r>
            </a:p>
          </p:txBody>
        </p:sp>
        <p:pic>
          <p:nvPicPr>
            <p:cNvPr id="4" name="Bildobjekt 3">
              <a:extLst>
                <a:ext uri="{FF2B5EF4-FFF2-40B4-BE49-F238E27FC236}">
                  <a16:creationId xmlns:a16="http://schemas.microsoft.com/office/drawing/2014/main" id="{33D82F9F-2667-1542-AAA5-2BED463B5B8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330234" y="128306"/>
              <a:ext cx="1998559" cy="1701702"/>
            </a:xfrm>
            <a:prstGeom prst="rect">
              <a:avLst/>
            </a:prstGeom>
          </p:spPr>
        </p:pic>
      </p:grpSp>
      <p:sp>
        <p:nvSpPr>
          <p:cNvPr id="6" name="Rektangel 5">
            <a:extLst>
              <a:ext uri="{FF2B5EF4-FFF2-40B4-BE49-F238E27FC236}">
                <a16:creationId xmlns:a16="http://schemas.microsoft.com/office/drawing/2014/main" id="{2D31A3B1-B355-0540-AFCC-8D49C797E910}"/>
              </a:ext>
            </a:extLst>
          </p:cNvPr>
          <p:cNvSpPr/>
          <p:nvPr/>
        </p:nvSpPr>
        <p:spPr>
          <a:xfrm>
            <a:off x="1972419" y="772356"/>
            <a:ext cx="3407602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dirty="0"/>
              <a:t>100 kr, 25 kr, 25 kr, 50 kr, 1 000 kr,</a:t>
            </a:r>
          </a:p>
          <a:p>
            <a:r>
              <a:rPr lang="sv-SE" dirty="0"/>
              <a:t>25 kr, 100 kr, 100 kr, 200 kr, 25 kr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C0701F5F-D886-214B-93F4-AB17F7E1D3C3}"/>
              </a:ext>
            </a:extLst>
          </p:cNvPr>
          <p:cNvSpPr/>
          <p:nvPr/>
        </p:nvSpPr>
        <p:spPr>
          <a:xfrm>
            <a:off x="1648212" y="1538656"/>
            <a:ext cx="14085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Ta reda på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3B06AD9D-96AF-7F4E-883A-0B4173CEF2BF}"/>
              </a:ext>
            </a:extLst>
          </p:cNvPr>
          <p:cNvSpPr/>
          <p:nvPr/>
        </p:nvSpPr>
        <p:spPr>
          <a:xfrm>
            <a:off x="2794009" y="1538656"/>
            <a:ext cx="606846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/>
              <a:t>a) typvärdet</a:t>
            </a:r>
          </a:p>
          <a:p>
            <a:r>
              <a:rPr lang="sv-SE" dirty="0"/>
              <a:t>b) medelvärdet</a:t>
            </a:r>
          </a:p>
          <a:p>
            <a:r>
              <a:rPr lang="sv-SE" dirty="0"/>
              <a:t>c) medianen</a:t>
            </a:r>
          </a:p>
          <a:p>
            <a:r>
              <a:rPr lang="sv-SE" dirty="0"/>
              <a:t>d) Vilket lägesmått ger bäst bild av Jessicas vinster?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2CE9FF88-D0FB-3642-836B-8C3B4E3EB810}"/>
              </a:ext>
            </a:extLst>
          </p:cNvPr>
          <p:cNvSpPr txBox="1"/>
          <p:nvPr/>
        </p:nvSpPr>
        <p:spPr>
          <a:xfrm>
            <a:off x="242018" y="2887411"/>
            <a:ext cx="3128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a)  </a:t>
            </a:r>
            <a:r>
              <a:rPr lang="sv-SE" dirty="0">
                <a:latin typeface="Bradley Hand Bold"/>
                <a:cs typeface="Bradley Hand Bold"/>
              </a:rPr>
              <a:t>Typvärdet är 25 kr.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69438600-4B53-5941-9158-232F928B1BEB}"/>
              </a:ext>
            </a:extLst>
          </p:cNvPr>
          <p:cNvSpPr txBox="1"/>
          <p:nvPr/>
        </p:nvSpPr>
        <p:spPr>
          <a:xfrm>
            <a:off x="242018" y="3522655"/>
            <a:ext cx="21708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b)  </a:t>
            </a:r>
            <a:r>
              <a:rPr lang="sv-SE" dirty="0">
                <a:latin typeface="Bradley Hand Bold"/>
                <a:cs typeface="Bradley Hand Bold"/>
              </a:rPr>
              <a:t>Total vinst :</a:t>
            </a: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0A7C493A-F3D0-1943-A73E-D0890841623C}"/>
              </a:ext>
            </a:extLst>
          </p:cNvPr>
          <p:cNvSpPr/>
          <p:nvPr/>
        </p:nvSpPr>
        <p:spPr>
          <a:xfrm>
            <a:off x="1806140" y="3533742"/>
            <a:ext cx="65211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(</a:t>
            </a:r>
            <a:r>
              <a:rPr lang="sv-SE" dirty="0">
                <a:latin typeface="Bradley Hand" pitchFamily="2" charset="77"/>
              </a:rPr>
              <a:t>100 </a:t>
            </a:r>
            <a:r>
              <a:rPr lang="sv-SE" dirty="0"/>
              <a:t>+</a:t>
            </a:r>
            <a:r>
              <a:rPr lang="sv-SE" dirty="0">
                <a:latin typeface="Bradley Hand" pitchFamily="2" charset="77"/>
              </a:rPr>
              <a:t> 25 </a:t>
            </a:r>
            <a:r>
              <a:rPr lang="sv-SE" dirty="0"/>
              <a:t>+ </a:t>
            </a:r>
            <a:r>
              <a:rPr lang="sv-SE" dirty="0">
                <a:latin typeface="Bradley Hand" pitchFamily="2" charset="77"/>
              </a:rPr>
              <a:t>25 </a:t>
            </a:r>
            <a:r>
              <a:rPr lang="sv-SE" dirty="0"/>
              <a:t>+ </a:t>
            </a:r>
            <a:r>
              <a:rPr lang="sv-SE" dirty="0">
                <a:latin typeface="Bradley Hand" pitchFamily="2" charset="77"/>
              </a:rPr>
              <a:t>50 </a:t>
            </a:r>
            <a:r>
              <a:rPr lang="sv-SE" dirty="0"/>
              <a:t>+ </a:t>
            </a:r>
            <a:r>
              <a:rPr lang="sv-SE" dirty="0">
                <a:latin typeface="Bradley Hand" pitchFamily="2" charset="77"/>
              </a:rPr>
              <a:t>1 000 </a:t>
            </a:r>
            <a:r>
              <a:rPr lang="sv-SE" dirty="0"/>
              <a:t>+ </a:t>
            </a:r>
            <a:r>
              <a:rPr lang="sv-SE" dirty="0">
                <a:latin typeface="Bradley Hand" pitchFamily="2" charset="77"/>
              </a:rPr>
              <a:t>25 </a:t>
            </a:r>
            <a:r>
              <a:rPr lang="sv-SE" dirty="0"/>
              <a:t>+ </a:t>
            </a:r>
            <a:r>
              <a:rPr lang="sv-SE" dirty="0">
                <a:latin typeface="Bradley Hand" pitchFamily="2" charset="77"/>
              </a:rPr>
              <a:t>100 </a:t>
            </a:r>
            <a:r>
              <a:rPr lang="sv-SE" dirty="0"/>
              <a:t>+ </a:t>
            </a:r>
            <a:r>
              <a:rPr lang="sv-SE" dirty="0">
                <a:latin typeface="Bradley Hand" pitchFamily="2" charset="77"/>
              </a:rPr>
              <a:t>100 </a:t>
            </a:r>
            <a:r>
              <a:rPr lang="sv-SE" dirty="0"/>
              <a:t>+</a:t>
            </a:r>
            <a:r>
              <a:rPr lang="sv-SE" dirty="0">
                <a:latin typeface="Bradley Hand" pitchFamily="2" charset="77"/>
              </a:rPr>
              <a:t> 200 </a:t>
            </a:r>
            <a:r>
              <a:rPr lang="sv-SE" dirty="0"/>
              <a:t>+</a:t>
            </a:r>
            <a:r>
              <a:rPr lang="sv-SE" dirty="0">
                <a:latin typeface="Bradley Hand" pitchFamily="2" charset="77"/>
              </a:rPr>
              <a:t> 25</a:t>
            </a:r>
            <a:r>
              <a:rPr lang="sv-SE" dirty="0">
                <a:latin typeface="Bradley Hand Bold"/>
                <a:cs typeface="Bradley Hand Bold"/>
              </a:rPr>
              <a:t>) kr</a:t>
            </a:r>
            <a:r>
              <a:rPr lang="is-IS" dirty="0">
                <a:latin typeface="Bradley Hand Bold"/>
                <a:cs typeface="Bradley Hand Bold"/>
              </a:rPr>
              <a:t> </a:t>
            </a:r>
            <a:r>
              <a:rPr lang="is-IS" dirty="0">
                <a:cs typeface="Bradley Hand Bold"/>
              </a:rPr>
              <a:t>=</a:t>
            </a:r>
            <a:r>
              <a:rPr lang="is-IS" dirty="0">
                <a:latin typeface="Bradley Hand Bold"/>
                <a:cs typeface="Bradley Hand Bold"/>
              </a:rPr>
              <a:t> </a:t>
            </a:r>
            <a:endParaRPr lang="sv-SE" dirty="0"/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81C56FC2-38CD-4245-A062-D4F1F50D0855}"/>
              </a:ext>
            </a:extLst>
          </p:cNvPr>
          <p:cNvSpPr/>
          <p:nvPr/>
        </p:nvSpPr>
        <p:spPr>
          <a:xfrm>
            <a:off x="8063256" y="3522655"/>
            <a:ext cx="1072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s-IS" dirty="0">
                <a:latin typeface="Bradley Hand Bold"/>
                <a:cs typeface="Bradley Hand Bold"/>
              </a:rPr>
              <a:t>1 650 kr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52355276-6A3F-0D4D-88ED-C8432D4E47D9}"/>
              </a:ext>
            </a:extLst>
          </p:cNvPr>
          <p:cNvSpPr txBox="1"/>
          <p:nvPr/>
        </p:nvSpPr>
        <p:spPr>
          <a:xfrm>
            <a:off x="612272" y="4081031"/>
            <a:ext cx="1457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Medelvärde :</a:t>
            </a:r>
          </a:p>
        </p:txBody>
      </p:sp>
      <p:grpSp>
        <p:nvGrpSpPr>
          <p:cNvPr id="15" name="Grupp 14">
            <a:extLst>
              <a:ext uri="{FF2B5EF4-FFF2-40B4-BE49-F238E27FC236}">
                <a16:creationId xmlns:a16="http://schemas.microsoft.com/office/drawing/2014/main" id="{ED11B71D-2F7E-8143-B673-3C1E810043B0}"/>
              </a:ext>
            </a:extLst>
          </p:cNvPr>
          <p:cNvGrpSpPr/>
          <p:nvPr/>
        </p:nvGrpSpPr>
        <p:grpSpPr>
          <a:xfrm>
            <a:off x="2014628" y="3984317"/>
            <a:ext cx="1327413" cy="743967"/>
            <a:chOff x="1908194" y="5107674"/>
            <a:chExt cx="1327413" cy="743967"/>
          </a:xfrm>
        </p:grpSpPr>
        <p:grpSp>
          <p:nvGrpSpPr>
            <p:cNvPr id="18" name="Grupp 17">
              <a:extLst>
                <a:ext uri="{FF2B5EF4-FFF2-40B4-BE49-F238E27FC236}">
                  <a16:creationId xmlns:a16="http://schemas.microsoft.com/office/drawing/2014/main" id="{3091FFBB-7D13-B64C-9C55-3F390224FBD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08194" y="5107674"/>
              <a:ext cx="779381" cy="585429"/>
              <a:chOff x="4096049" y="1879082"/>
              <a:chExt cx="779018" cy="585595"/>
            </a:xfrm>
          </p:grpSpPr>
          <p:sp>
            <p:nvSpPr>
              <p:cNvPr id="20" name="textruta 29">
                <a:extLst>
                  <a:ext uri="{FF2B5EF4-FFF2-40B4-BE49-F238E27FC236}">
                    <a16:creationId xmlns:a16="http://schemas.microsoft.com/office/drawing/2014/main" id="{BD2DB56A-6A49-7C4B-B6D0-56623E8C3E9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96049" y="1879082"/>
                <a:ext cx="779018" cy="369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>
                    <a:latin typeface="Bradley Hand Bold"/>
                    <a:cs typeface="Bradley Hand Bold"/>
                  </a:rPr>
                  <a:t>1 650</a:t>
                </a:r>
              </a:p>
            </p:txBody>
          </p:sp>
          <p:sp>
            <p:nvSpPr>
              <p:cNvPr id="21" name="textruta 30">
                <a:extLst>
                  <a:ext uri="{FF2B5EF4-FFF2-40B4-BE49-F238E27FC236}">
                    <a16:creationId xmlns:a16="http://schemas.microsoft.com/office/drawing/2014/main" id="{B02E8C7B-3E10-F148-94F7-D4A8113B9B2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56030" y="2095241"/>
                <a:ext cx="431327" cy="369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>
                    <a:latin typeface="Bradley Hand Bold"/>
                    <a:cs typeface="Bradley Hand Bold"/>
                  </a:rPr>
                  <a:t>10</a:t>
                </a:r>
              </a:p>
            </p:txBody>
          </p:sp>
          <p:cxnSp>
            <p:nvCxnSpPr>
              <p:cNvPr id="22" name="Rak 21">
                <a:extLst>
                  <a:ext uri="{FF2B5EF4-FFF2-40B4-BE49-F238E27FC236}">
                    <a16:creationId xmlns:a16="http://schemas.microsoft.com/office/drawing/2014/main" id="{B129E7C4-6242-E349-9BBD-3DF31469694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134190" y="2171249"/>
                <a:ext cx="671665" cy="959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textruta 16">
              <a:extLst>
                <a:ext uri="{FF2B5EF4-FFF2-40B4-BE49-F238E27FC236}">
                  <a16:creationId xmlns:a16="http://schemas.microsoft.com/office/drawing/2014/main" id="{131B1AB8-3699-2B48-8DF7-8CE3D8097DA2}"/>
                </a:ext>
              </a:extLst>
            </p:cNvPr>
            <p:cNvSpPr txBox="1"/>
            <p:nvPr/>
          </p:nvSpPr>
          <p:spPr>
            <a:xfrm>
              <a:off x="2601793" y="5205310"/>
              <a:ext cx="63381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s-IS" dirty="0">
                  <a:latin typeface="Bradley Hand Bold"/>
                  <a:cs typeface="Bradley Hand Bold"/>
                </a:rPr>
                <a:t>kr </a:t>
              </a:r>
              <a:r>
                <a:rPr lang="sv-SE" dirty="0"/>
                <a:t>=</a:t>
              </a:r>
            </a:p>
            <a:p>
              <a:endParaRPr lang="sv-SE" dirty="0"/>
            </a:p>
          </p:txBody>
        </p:sp>
      </p:grpSp>
      <p:sp>
        <p:nvSpPr>
          <p:cNvPr id="23" name="Rektangel 22">
            <a:extLst>
              <a:ext uri="{FF2B5EF4-FFF2-40B4-BE49-F238E27FC236}">
                <a16:creationId xmlns:a16="http://schemas.microsoft.com/office/drawing/2014/main" id="{BD9C6506-D576-8248-A78C-928503C212A9}"/>
              </a:ext>
            </a:extLst>
          </p:cNvPr>
          <p:cNvSpPr/>
          <p:nvPr/>
        </p:nvSpPr>
        <p:spPr>
          <a:xfrm>
            <a:off x="3178698" y="4088903"/>
            <a:ext cx="8883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s-IS" dirty="0">
                <a:latin typeface="Bradley Hand Bold"/>
                <a:cs typeface="Bradley Hand Bold"/>
              </a:rPr>
              <a:t>165 kr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25" name="textruta 24">
            <a:extLst>
              <a:ext uri="{FF2B5EF4-FFF2-40B4-BE49-F238E27FC236}">
                <a16:creationId xmlns:a16="http://schemas.microsoft.com/office/drawing/2014/main" id="{3C01E0DD-B1EE-084C-8571-047AA3CCFF66}"/>
              </a:ext>
            </a:extLst>
          </p:cNvPr>
          <p:cNvSpPr txBox="1"/>
          <p:nvPr/>
        </p:nvSpPr>
        <p:spPr>
          <a:xfrm>
            <a:off x="281337" y="4835660"/>
            <a:ext cx="3509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c)  Vinster i storleksordning :</a:t>
            </a:r>
          </a:p>
        </p:txBody>
      </p:sp>
      <p:sp>
        <p:nvSpPr>
          <p:cNvPr id="26" name="Rektangel 25">
            <a:extLst>
              <a:ext uri="{FF2B5EF4-FFF2-40B4-BE49-F238E27FC236}">
                <a16:creationId xmlns:a16="http://schemas.microsoft.com/office/drawing/2014/main" id="{97DDD913-6303-DB4E-8E81-DCB86B6973BD}"/>
              </a:ext>
            </a:extLst>
          </p:cNvPr>
          <p:cNvSpPr/>
          <p:nvPr/>
        </p:nvSpPr>
        <p:spPr>
          <a:xfrm>
            <a:off x="3342041" y="4835660"/>
            <a:ext cx="58019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 </a:t>
            </a:r>
            <a:r>
              <a:rPr lang="sv-SE" dirty="0">
                <a:latin typeface="Bradley Hand" pitchFamily="2" charset="77"/>
              </a:rPr>
              <a:t>25   25   25   25   50   100   100   100   200   1000 </a:t>
            </a:r>
            <a:r>
              <a:rPr lang="sv-SE" dirty="0">
                <a:latin typeface="Bradley Hand Bold"/>
              </a:rPr>
              <a:t>kr</a:t>
            </a:r>
            <a:endParaRPr lang="sv-SE" dirty="0"/>
          </a:p>
        </p:txBody>
      </p:sp>
      <p:sp>
        <p:nvSpPr>
          <p:cNvPr id="27" name="textruta 26">
            <a:extLst>
              <a:ext uri="{FF2B5EF4-FFF2-40B4-BE49-F238E27FC236}">
                <a16:creationId xmlns:a16="http://schemas.microsoft.com/office/drawing/2014/main" id="{3D37D952-38D5-D34A-8D90-CAFC01E584E6}"/>
              </a:ext>
            </a:extLst>
          </p:cNvPr>
          <p:cNvSpPr txBox="1"/>
          <p:nvPr/>
        </p:nvSpPr>
        <p:spPr>
          <a:xfrm>
            <a:off x="2352526" y="5180581"/>
            <a:ext cx="1261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Median :</a:t>
            </a:r>
          </a:p>
        </p:txBody>
      </p:sp>
      <p:sp>
        <p:nvSpPr>
          <p:cNvPr id="29" name="Ellips 28">
            <a:extLst>
              <a:ext uri="{FF2B5EF4-FFF2-40B4-BE49-F238E27FC236}">
                <a16:creationId xmlns:a16="http://schemas.microsoft.com/office/drawing/2014/main" id="{082AEF14-34C4-6F47-924F-A1485B29A9D1}"/>
              </a:ext>
            </a:extLst>
          </p:cNvPr>
          <p:cNvSpPr/>
          <p:nvPr/>
        </p:nvSpPr>
        <p:spPr>
          <a:xfrm>
            <a:off x="5237563" y="4865670"/>
            <a:ext cx="958217" cy="309311"/>
          </a:xfrm>
          <a:prstGeom prst="ellipse">
            <a:avLst/>
          </a:prstGeom>
          <a:solidFill>
            <a:schemeClr val="lt1">
              <a:alpha val="0"/>
            </a:schemeClr>
          </a:solidFill>
          <a:ln w="9525" cmpd="sng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49" name="Grupp 48">
            <a:extLst>
              <a:ext uri="{FF2B5EF4-FFF2-40B4-BE49-F238E27FC236}">
                <a16:creationId xmlns:a16="http://schemas.microsoft.com/office/drawing/2014/main" id="{8BED4D55-60BD-1D42-9009-8E47855CEA4D}"/>
              </a:ext>
            </a:extLst>
          </p:cNvPr>
          <p:cNvGrpSpPr/>
          <p:nvPr/>
        </p:nvGrpSpPr>
        <p:grpSpPr>
          <a:xfrm>
            <a:off x="3370267" y="5113150"/>
            <a:ext cx="1645282" cy="609920"/>
            <a:chOff x="1876116" y="5115771"/>
            <a:chExt cx="1645282" cy="609920"/>
          </a:xfrm>
        </p:grpSpPr>
        <p:grpSp>
          <p:nvGrpSpPr>
            <p:cNvPr id="52" name="Grupp 51">
              <a:extLst>
                <a:ext uri="{FF2B5EF4-FFF2-40B4-BE49-F238E27FC236}">
                  <a16:creationId xmlns:a16="http://schemas.microsoft.com/office/drawing/2014/main" id="{3AB62405-BD7D-884E-9387-FD1FC8C3E80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76116" y="5115771"/>
              <a:ext cx="1050288" cy="609920"/>
              <a:chOff x="4063982" y="1887181"/>
              <a:chExt cx="1049798" cy="610093"/>
            </a:xfrm>
          </p:grpSpPr>
          <p:sp>
            <p:nvSpPr>
              <p:cNvPr id="54" name="textruta 29">
                <a:extLst>
                  <a:ext uri="{FF2B5EF4-FFF2-40B4-BE49-F238E27FC236}">
                    <a16:creationId xmlns:a16="http://schemas.microsoft.com/office/drawing/2014/main" id="{82E48BE5-9422-E849-B358-0DA935FE81B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63982" y="1887181"/>
                <a:ext cx="1049798" cy="369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>
                    <a:latin typeface="Bradley Hand Bold"/>
                    <a:cs typeface="Bradley Hand Bold"/>
                  </a:rPr>
                  <a:t>50 </a:t>
                </a:r>
                <a:r>
                  <a:rPr lang="sv-SE" sz="1800" dirty="0"/>
                  <a:t>+ </a:t>
                </a:r>
                <a:r>
                  <a:rPr lang="sv-SE" sz="1800" dirty="0">
                    <a:latin typeface="Bradley Hand Bold"/>
                    <a:cs typeface="Bradley Hand Bold"/>
                  </a:rPr>
                  <a:t>100</a:t>
                </a:r>
              </a:p>
            </p:txBody>
          </p:sp>
          <p:sp>
            <p:nvSpPr>
              <p:cNvPr id="55" name="textruta 30">
                <a:extLst>
                  <a:ext uri="{FF2B5EF4-FFF2-40B4-BE49-F238E27FC236}">
                    <a16:creationId xmlns:a16="http://schemas.microsoft.com/office/drawing/2014/main" id="{4A203AD2-F58F-2349-A37A-748156C89D8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83034" y="2127838"/>
                <a:ext cx="328783" cy="3694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Calibri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sv-SE" sz="1800" dirty="0">
                    <a:latin typeface="Bradley Hand Bold"/>
                    <a:cs typeface="Bradley Hand Bold"/>
                  </a:rPr>
                  <a:t>2</a:t>
                </a:r>
              </a:p>
            </p:txBody>
          </p:sp>
          <p:cxnSp>
            <p:nvCxnSpPr>
              <p:cNvPr id="56" name="Rak 55">
                <a:extLst>
                  <a:ext uri="{FF2B5EF4-FFF2-40B4-BE49-F238E27FC236}">
                    <a16:creationId xmlns:a16="http://schemas.microsoft.com/office/drawing/2014/main" id="{CBE5EB6E-5CBC-FC43-ADB2-AFEA45F7836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174386" y="2193517"/>
                <a:ext cx="852426" cy="0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1" name="textruta 50">
              <a:extLst>
                <a:ext uri="{FF2B5EF4-FFF2-40B4-BE49-F238E27FC236}">
                  <a16:creationId xmlns:a16="http://schemas.microsoft.com/office/drawing/2014/main" id="{A28432C6-A398-334F-A0B4-C4ABD7B87D3D}"/>
                </a:ext>
              </a:extLst>
            </p:cNvPr>
            <p:cNvSpPr txBox="1"/>
            <p:nvPr/>
          </p:nvSpPr>
          <p:spPr>
            <a:xfrm>
              <a:off x="2868655" y="5232115"/>
              <a:ext cx="6527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s-IS" dirty="0">
                  <a:latin typeface="Bradley Hand Bold"/>
                  <a:cs typeface="Bradley Hand Bold"/>
                </a:rPr>
                <a:t>kr </a:t>
              </a:r>
              <a:r>
                <a:rPr lang="sv-SE" dirty="0"/>
                <a:t>=</a:t>
              </a:r>
              <a:r>
                <a:rPr lang="is-IS" dirty="0">
                  <a:latin typeface="Bradley Hand Bold"/>
                  <a:cs typeface="Bradley Hand Bold"/>
                </a:rPr>
                <a:t> </a:t>
              </a:r>
              <a:endParaRPr lang="sv-SE" dirty="0"/>
            </a:p>
          </p:txBody>
        </p:sp>
      </p:grpSp>
      <p:sp>
        <p:nvSpPr>
          <p:cNvPr id="57" name="Rektangel 56">
            <a:extLst>
              <a:ext uri="{FF2B5EF4-FFF2-40B4-BE49-F238E27FC236}">
                <a16:creationId xmlns:a16="http://schemas.microsoft.com/office/drawing/2014/main" id="{8E06692B-720E-7C4F-BD60-10BC7D57C7E4}"/>
              </a:ext>
            </a:extLst>
          </p:cNvPr>
          <p:cNvSpPr/>
          <p:nvPr/>
        </p:nvSpPr>
        <p:spPr>
          <a:xfrm>
            <a:off x="4811752" y="5217243"/>
            <a:ext cx="7761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s-IS" dirty="0">
                <a:latin typeface="Bradley Hand Bold"/>
                <a:cs typeface="Bradley Hand Bold"/>
              </a:rPr>
              <a:t>75 kr</a:t>
            </a:r>
            <a:endParaRPr lang="sv-SE" dirty="0">
              <a:latin typeface="Bradley Hand Bold"/>
              <a:cs typeface="Bradley Hand Bold"/>
            </a:endParaRPr>
          </a:p>
        </p:txBody>
      </p:sp>
      <p:sp>
        <p:nvSpPr>
          <p:cNvPr id="60" name="textruta 59">
            <a:extLst>
              <a:ext uri="{FF2B5EF4-FFF2-40B4-BE49-F238E27FC236}">
                <a16:creationId xmlns:a16="http://schemas.microsoft.com/office/drawing/2014/main" id="{53CD24E4-0A88-A846-9197-87FB42204E01}"/>
              </a:ext>
            </a:extLst>
          </p:cNvPr>
          <p:cNvSpPr txBox="1"/>
          <p:nvPr/>
        </p:nvSpPr>
        <p:spPr>
          <a:xfrm>
            <a:off x="281337" y="5779333"/>
            <a:ext cx="5584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d) Medianen ger bäst bild av Jessicas vinster. </a:t>
            </a:r>
          </a:p>
        </p:txBody>
      </p:sp>
      <p:sp>
        <p:nvSpPr>
          <p:cNvPr id="63" name="Rektangel 62">
            <a:extLst>
              <a:ext uri="{FF2B5EF4-FFF2-40B4-BE49-F238E27FC236}">
                <a16:creationId xmlns:a16="http://schemas.microsoft.com/office/drawing/2014/main" id="{2B04FCA3-BC88-E84A-8BDC-3EAAEB988DFC}"/>
              </a:ext>
            </a:extLst>
          </p:cNvPr>
          <p:cNvSpPr/>
          <p:nvPr/>
        </p:nvSpPr>
        <p:spPr>
          <a:xfrm>
            <a:off x="6387185" y="5232412"/>
            <a:ext cx="2573935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200" dirty="0"/>
              <a:t>Det är två värden i mitten. Medianen är medelvärdet av de två värdena.</a:t>
            </a:r>
          </a:p>
        </p:txBody>
      </p:sp>
      <p:sp>
        <p:nvSpPr>
          <p:cNvPr id="64" name="Rektangel 63">
            <a:extLst>
              <a:ext uri="{FF2B5EF4-FFF2-40B4-BE49-F238E27FC236}">
                <a16:creationId xmlns:a16="http://schemas.microsoft.com/office/drawing/2014/main" id="{8F3F0430-838E-3744-96B1-C952197A50D9}"/>
              </a:ext>
            </a:extLst>
          </p:cNvPr>
          <p:cNvSpPr/>
          <p:nvPr/>
        </p:nvSpPr>
        <p:spPr>
          <a:xfrm>
            <a:off x="5895354" y="5815789"/>
            <a:ext cx="2976361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200" dirty="0"/>
              <a:t>Typvärdet är det lägsta värdet och ger därför</a:t>
            </a:r>
          </a:p>
          <a:p>
            <a:r>
              <a:rPr lang="sv-SE" sz="1200" dirty="0"/>
              <a:t>inte en bra bild. Medelvärdet ger inte heller</a:t>
            </a:r>
          </a:p>
          <a:p>
            <a:r>
              <a:rPr lang="sv-SE" sz="1200" dirty="0"/>
              <a:t>en bra bild eftersom en av vinsterna avviker</a:t>
            </a:r>
          </a:p>
          <a:p>
            <a:r>
              <a:rPr lang="sv-SE" sz="1200" dirty="0"/>
              <a:t>kraftigt från de övriga (1 000 kr).</a:t>
            </a:r>
          </a:p>
        </p:txBody>
      </p:sp>
    </p:spTree>
    <p:extLst>
      <p:ext uri="{BB962C8B-B14F-4D97-AF65-F5344CB8AC3E}">
        <p14:creationId xmlns:p14="http://schemas.microsoft.com/office/powerpoint/2010/main" val="3013239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23" grpId="0"/>
      <p:bldP spid="25" grpId="0"/>
      <p:bldP spid="26" grpId="0"/>
      <p:bldP spid="27" grpId="0"/>
      <p:bldP spid="29" grpId="0" animBg="1"/>
      <p:bldP spid="57" grpId="0"/>
      <p:bldP spid="60" grpId="0"/>
      <p:bldP spid="63" grpId="0" animBg="1"/>
      <p:bldP spid="64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1040</TotalTime>
  <Words>458</Words>
  <Application>Microsoft Macintosh PowerPoint</Application>
  <PresentationFormat>Bildspel på skärmen (4:3)</PresentationFormat>
  <Paragraphs>87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8" baseType="lpstr">
      <vt:lpstr>Arial</vt:lpstr>
      <vt:lpstr>Bradley Hand</vt:lpstr>
      <vt:lpstr>Bradley Hand Bold</vt:lpstr>
      <vt:lpstr>Calibri</vt:lpstr>
      <vt:lpstr>Office-tema</vt:lpstr>
      <vt:lpstr>PowerPoint-presentation</vt:lpstr>
      <vt:lpstr>PowerPoint-presentation</vt:lpstr>
      <vt:lpstr>PowerPoint-presentation</vt:lpstr>
    </vt:vector>
  </TitlesOfParts>
  <Company>Kristina Johnson Förvaltning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Gemensamma Uppgifter (GU)</dc:title>
  <dc:creator>Kristina Johnson</dc:creator>
  <cp:lastModifiedBy>Kristina Johnson</cp:lastModifiedBy>
  <cp:revision>37</cp:revision>
  <dcterms:created xsi:type="dcterms:W3CDTF">2017-04-14T14:36:05Z</dcterms:created>
  <dcterms:modified xsi:type="dcterms:W3CDTF">2021-03-31T12:34:29Z</dcterms:modified>
</cp:coreProperties>
</file>