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  <p:sldId id="274" r:id="rId3"/>
    <p:sldId id="275" r:id="rId4"/>
    <p:sldId id="276" r:id="rId5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0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23"/>
    <p:restoredTop sz="99448" autoAdjust="0"/>
  </p:normalViewPr>
  <p:slideViewPr>
    <p:cSldViewPr snapToGrid="0" snapToObjects="1">
      <p:cViewPr>
        <p:scale>
          <a:sx n="178" d="100"/>
          <a:sy n="178" d="100"/>
        </p:scale>
        <p:origin x="-864" y="-2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2021-04-02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986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2021-04-02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7987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2021-04-02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181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2021-04-02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473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2021-04-02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1923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2021-04-02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8570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2021-04-02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3032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2021-04-02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2096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2021-04-02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626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2021-04-02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96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2021-04-02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306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79FD7-24D9-9843-BA61-DB9CEBB5A7E8}" type="datetimeFigureOut">
              <a:rPr lang="sv-SE" smtClean="0"/>
              <a:t>2021-04-02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5739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02675" y="160464"/>
            <a:ext cx="8827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noProof="1"/>
              <a:t>  4.7			              	           Ränta</a:t>
            </a:r>
          </a:p>
        </p:txBody>
      </p:sp>
      <p:grpSp>
        <p:nvGrpSpPr>
          <p:cNvPr id="18" name="Grupp 17">
            <a:extLst>
              <a:ext uri="{FF2B5EF4-FFF2-40B4-BE49-F238E27FC236}">
                <a16:creationId xmlns:a16="http://schemas.microsoft.com/office/drawing/2014/main" id="{F31A70B0-F603-7149-B5AC-30A5BD15442A}"/>
              </a:ext>
            </a:extLst>
          </p:cNvPr>
          <p:cNvGrpSpPr/>
          <p:nvPr/>
        </p:nvGrpSpPr>
        <p:grpSpPr>
          <a:xfrm>
            <a:off x="533801" y="617915"/>
            <a:ext cx="8379622" cy="1102237"/>
            <a:chOff x="533801" y="617915"/>
            <a:chExt cx="8379622" cy="1102237"/>
          </a:xfrm>
        </p:grpSpPr>
        <p:pic>
          <p:nvPicPr>
            <p:cNvPr id="13" name="Bildobjekt 12">
              <a:extLst>
                <a:ext uri="{FF2B5EF4-FFF2-40B4-BE49-F238E27FC236}">
                  <a16:creationId xmlns:a16="http://schemas.microsoft.com/office/drawing/2014/main" id="{9ECD4612-54E0-1447-9131-783C9B17F6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72462" y="737773"/>
              <a:ext cx="1040961" cy="982379"/>
            </a:xfrm>
            <a:prstGeom prst="rect">
              <a:avLst/>
            </a:prstGeom>
          </p:spPr>
        </p:pic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AAA30B2D-02F6-5940-A6D8-C1896DBB1611}"/>
                </a:ext>
              </a:extLst>
            </p:cNvPr>
            <p:cNvSpPr/>
            <p:nvPr/>
          </p:nvSpPr>
          <p:spPr>
            <a:xfrm>
              <a:off x="533801" y="617915"/>
              <a:ext cx="805751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När man lånar eller sätter in pengar på ett sparkonto kan banken använda pengarna och betalar därför för att låna dem. Det banken betalar kallas för </a:t>
              </a:r>
              <a:r>
                <a:rPr lang="sv-SE" i="1" dirty="0">
                  <a:solidFill>
                    <a:srgbClr val="9A0002"/>
                  </a:solidFill>
                </a:rPr>
                <a:t>ränta</a:t>
              </a:r>
              <a:r>
                <a:rPr lang="sv-SE" dirty="0"/>
                <a:t>. </a:t>
              </a:r>
            </a:p>
          </p:txBody>
        </p:sp>
      </p:grpSp>
      <p:sp>
        <p:nvSpPr>
          <p:cNvPr id="15" name="textruta 29">
            <a:extLst>
              <a:ext uri="{FF2B5EF4-FFF2-40B4-BE49-F238E27FC236}">
                <a16:creationId xmlns:a16="http://schemas.microsoft.com/office/drawing/2014/main" id="{4C44CBE1-268A-6C48-82E3-A41A23DEE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6304" y="3307557"/>
            <a:ext cx="37327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b="1" noProof="1">
                <a:solidFill>
                  <a:srgbClr val="800000"/>
                </a:solidFill>
              </a:rPr>
              <a:t>Delen = Andelen </a:t>
            </a:r>
            <a:r>
              <a:rPr lang="sv-SE" noProof="1">
                <a:solidFill>
                  <a:srgbClr val="9A0002"/>
                </a:solidFill>
                <a:latin typeface="Bradley Hand Bold"/>
                <a:cs typeface="Bradley Hand Bold"/>
              </a:rPr>
              <a:t>∙</a:t>
            </a:r>
            <a:r>
              <a:rPr lang="sv-SE" sz="1800" b="1" noProof="1">
                <a:solidFill>
                  <a:srgbClr val="800000"/>
                </a:solidFill>
              </a:rPr>
              <a:t> Det hela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7468A75B-41CF-E749-B59D-8DE469406228}"/>
              </a:ext>
            </a:extLst>
          </p:cNvPr>
          <p:cNvSpPr/>
          <p:nvPr/>
        </p:nvSpPr>
        <p:spPr>
          <a:xfrm>
            <a:off x="640563" y="5157442"/>
            <a:ext cx="8311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Vi antar att vi sätter in kapitalet </a:t>
            </a:r>
            <a:r>
              <a:rPr lang="sv-SE" dirty="0">
                <a:solidFill>
                  <a:srgbClr val="00B050"/>
                </a:solidFill>
              </a:rPr>
              <a:t>5 000 kr</a:t>
            </a:r>
            <a:r>
              <a:rPr lang="sv-SE" dirty="0"/>
              <a:t> på ett bankkonto i </a:t>
            </a:r>
            <a:r>
              <a:rPr lang="sv-SE" b="1" dirty="0"/>
              <a:t>ett år </a:t>
            </a:r>
            <a:r>
              <a:rPr lang="sv-SE" dirty="0"/>
              <a:t>med räntesatsen </a:t>
            </a:r>
            <a:r>
              <a:rPr lang="sv-SE" dirty="0">
                <a:solidFill>
                  <a:srgbClr val="0070C0"/>
                </a:solidFill>
              </a:rPr>
              <a:t>4 %</a:t>
            </a:r>
            <a:r>
              <a:rPr lang="sv-SE" dirty="0"/>
              <a:t>. 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E885C0CB-4601-AC47-9DBE-CE4D1B19CD67}"/>
              </a:ext>
            </a:extLst>
          </p:cNvPr>
          <p:cNvSpPr/>
          <p:nvPr/>
        </p:nvSpPr>
        <p:spPr>
          <a:xfrm>
            <a:off x="2529861" y="1384858"/>
            <a:ext cx="40653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/>
              <a:t>Hur stor räntan blir beror på tre saker: 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168653A4-5ECF-044B-A0D5-84E18FBC640F}"/>
              </a:ext>
            </a:extLst>
          </p:cNvPr>
          <p:cNvSpPr/>
          <p:nvPr/>
        </p:nvSpPr>
        <p:spPr>
          <a:xfrm>
            <a:off x="3310928" y="5570306"/>
            <a:ext cx="1067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noProof="1"/>
              <a:t>Räntan = 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77C4D34C-70F1-8646-A751-E66A12067FB6}"/>
              </a:ext>
            </a:extLst>
          </p:cNvPr>
          <p:cNvSpPr/>
          <p:nvPr/>
        </p:nvSpPr>
        <p:spPr>
          <a:xfrm>
            <a:off x="4220396" y="5569294"/>
            <a:ext cx="1789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noProof="1">
                <a:cs typeface="Bradley Hand Bold"/>
              </a:rPr>
              <a:t>0,04 ∙ 5 000 kr  = 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953A8278-85ED-BA4D-A510-984C6A1C39BB}"/>
              </a:ext>
            </a:extLst>
          </p:cNvPr>
          <p:cNvSpPr/>
          <p:nvPr/>
        </p:nvSpPr>
        <p:spPr>
          <a:xfrm>
            <a:off x="5817554" y="5569294"/>
            <a:ext cx="7729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noProof="1">
                <a:cs typeface="Bradley Hand Bold"/>
              </a:rPr>
              <a:t>200 kr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C49BAC76-1D26-E84F-B3DF-91DCC25E0A44}"/>
              </a:ext>
            </a:extLst>
          </p:cNvPr>
          <p:cNvSpPr/>
          <p:nvPr/>
        </p:nvSpPr>
        <p:spPr>
          <a:xfrm>
            <a:off x="848047" y="1693730"/>
            <a:ext cx="69038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• </a:t>
            </a:r>
            <a:r>
              <a:rPr lang="sv-SE" b="1" i="1" dirty="0">
                <a:solidFill>
                  <a:srgbClr val="9A0002"/>
                </a:solidFill>
              </a:rPr>
              <a:t>kapitalet</a:t>
            </a:r>
            <a:r>
              <a:rPr lang="sv-SE" dirty="0"/>
              <a:t>, det vill säga hur mycket pengar som satts in på kontot. 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E57EDE51-BE84-114F-AADC-802D159638CD}"/>
              </a:ext>
            </a:extLst>
          </p:cNvPr>
          <p:cNvSpPr/>
          <p:nvPr/>
        </p:nvSpPr>
        <p:spPr>
          <a:xfrm>
            <a:off x="848047" y="2372309"/>
            <a:ext cx="70244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• </a:t>
            </a:r>
            <a:r>
              <a:rPr lang="sv-SE" b="1" i="1" dirty="0">
                <a:solidFill>
                  <a:srgbClr val="9A0002"/>
                </a:solidFill>
              </a:rPr>
              <a:t>tiden</a:t>
            </a:r>
            <a:r>
              <a:rPr lang="sv-SE" dirty="0"/>
              <a:t>, det vill säga hur lång tid pengarna är insatta på kontot. 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E7650EF6-17CE-D848-9DE8-015256851E49}"/>
              </a:ext>
            </a:extLst>
          </p:cNvPr>
          <p:cNvSpPr/>
          <p:nvPr/>
        </p:nvSpPr>
        <p:spPr>
          <a:xfrm>
            <a:off x="848047" y="2056026"/>
            <a:ext cx="8114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• </a:t>
            </a:r>
            <a:r>
              <a:rPr lang="sv-SE" b="1" i="1" dirty="0">
                <a:solidFill>
                  <a:srgbClr val="9A0002"/>
                </a:solidFill>
              </a:rPr>
              <a:t>räntesatsen</a:t>
            </a:r>
            <a:r>
              <a:rPr lang="sv-SE" dirty="0"/>
              <a:t>, det vill säga hur stor andel i procent som banken kommer att betala. </a:t>
            </a: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D1354EF0-87FE-054D-952A-80374AECD8DE}"/>
              </a:ext>
            </a:extLst>
          </p:cNvPr>
          <p:cNvSpPr/>
          <p:nvPr/>
        </p:nvSpPr>
        <p:spPr>
          <a:xfrm>
            <a:off x="641054" y="3839664"/>
            <a:ext cx="79502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När det gäller beräkningar med ränta så motsvaras </a:t>
            </a:r>
            <a:r>
              <a:rPr lang="sv-SE" dirty="0">
                <a:solidFill>
                  <a:srgbClr val="9A0002"/>
                </a:solidFill>
              </a:rPr>
              <a:t>delen</a:t>
            </a:r>
            <a:r>
              <a:rPr lang="sv-SE" dirty="0"/>
              <a:t> av </a:t>
            </a:r>
            <a:r>
              <a:rPr lang="sv-SE" b="1" dirty="0">
                <a:solidFill>
                  <a:srgbClr val="9A0002"/>
                </a:solidFill>
              </a:rPr>
              <a:t>räntan</a:t>
            </a:r>
            <a:r>
              <a:rPr lang="sv-SE" dirty="0"/>
              <a:t>, </a:t>
            </a:r>
            <a:r>
              <a:rPr lang="sv-SE" dirty="0">
                <a:solidFill>
                  <a:srgbClr val="0070C0"/>
                </a:solidFill>
              </a:rPr>
              <a:t>andelen</a:t>
            </a:r>
            <a:r>
              <a:rPr lang="sv-SE" dirty="0"/>
              <a:t> av </a:t>
            </a:r>
            <a:r>
              <a:rPr lang="sv-SE" b="1" dirty="0">
                <a:solidFill>
                  <a:srgbClr val="0070C0"/>
                </a:solidFill>
              </a:rPr>
              <a:t>räntesatsen</a:t>
            </a:r>
            <a:r>
              <a:rPr lang="sv-SE" dirty="0"/>
              <a:t> och </a:t>
            </a:r>
            <a:r>
              <a:rPr lang="sv-SE" dirty="0">
                <a:solidFill>
                  <a:srgbClr val="00B050"/>
                </a:solidFill>
              </a:rPr>
              <a:t>det hela </a:t>
            </a:r>
            <a:r>
              <a:rPr lang="sv-SE" dirty="0"/>
              <a:t>av </a:t>
            </a:r>
            <a:r>
              <a:rPr lang="sv-SE" b="1" dirty="0">
                <a:solidFill>
                  <a:srgbClr val="00B050"/>
                </a:solidFill>
              </a:rPr>
              <a:t>kapitalet</a:t>
            </a:r>
            <a:r>
              <a:rPr lang="sv-SE" dirty="0"/>
              <a:t>s storlek. 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DC738187-E685-F644-9693-573301CD6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9644" y="2874564"/>
            <a:ext cx="21856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b="1" noProof="1">
                <a:solidFill>
                  <a:srgbClr val="800000"/>
                </a:solidFill>
              </a:rPr>
              <a:t>Hur beräknas ränta?</a:t>
            </a:r>
          </a:p>
        </p:txBody>
      </p:sp>
      <p:sp>
        <p:nvSpPr>
          <p:cNvPr id="32" name="textruta 29">
            <a:extLst>
              <a:ext uri="{FF2B5EF4-FFF2-40B4-BE49-F238E27FC236}">
                <a16:creationId xmlns:a16="http://schemas.microsoft.com/office/drawing/2014/main" id="{A18D53EF-BBA9-7642-A5E8-C6534F167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8645" y="4564313"/>
            <a:ext cx="36032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b="1" noProof="1">
                <a:solidFill>
                  <a:srgbClr val="800000"/>
                </a:solidFill>
              </a:rPr>
              <a:t>Räntan </a:t>
            </a:r>
            <a:r>
              <a:rPr lang="sv-SE" sz="1800" b="1" noProof="1"/>
              <a:t>= </a:t>
            </a:r>
            <a:r>
              <a:rPr lang="sv-SE" sz="1800" b="1" noProof="1">
                <a:solidFill>
                  <a:srgbClr val="0070C0"/>
                </a:solidFill>
              </a:rPr>
              <a:t>Räntesatsen </a:t>
            </a:r>
            <a:r>
              <a:rPr lang="sv-SE" noProof="1">
                <a:latin typeface="Bradley Hand Bold"/>
                <a:cs typeface="Bradley Hand Bold"/>
              </a:rPr>
              <a:t>∙</a:t>
            </a:r>
            <a:r>
              <a:rPr lang="sv-SE" sz="1800" b="1" noProof="1">
                <a:solidFill>
                  <a:srgbClr val="800000"/>
                </a:solidFill>
              </a:rPr>
              <a:t> </a:t>
            </a:r>
            <a:r>
              <a:rPr lang="sv-SE" sz="1800" b="1" noProof="1">
                <a:solidFill>
                  <a:srgbClr val="00B050"/>
                </a:solidFill>
              </a:rPr>
              <a:t>Kapitalet</a:t>
            </a:r>
          </a:p>
        </p:txBody>
      </p:sp>
      <p:sp>
        <p:nvSpPr>
          <p:cNvPr id="34" name="textruta 29">
            <a:extLst>
              <a:ext uri="{FF2B5EF4-FFF2-40B4-BE49-F238E27FC236}">
                <a16:creationId xmlns:a16="http://schemas.microsoft.com/office/drawing/2014/main" id="{E00C4D5E-7EA9-1E48-BAC8-9BE0AF3C7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5137" y="4120904"/>
            <a:ext cx="38159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noProof="1"/>
              <a:t>Om tiden är </a:t>
            </a:r>
            <a:r>
              <a:rPr lang="sv-SE" sz="1800" b="1" noProof="1"/>
              <a:t>ett år </a:t>
            </a:r>
            <a:r>
              <a:rPr lang="sv-SE" sz="1800" noProof="1"/>
              <a:t>så beräknas  räntan: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13EBF71F-916E-C84C-BD8F-42FC6265F44E}"/>
              </a:ext>
            </a:extLst>
          </p:cNvPr>
          <p:cNvSpPr/>
          <p:nvPr/>
        </p:nvSpPr>
        <p:spPr>
          <a:xfrm>
            <a:off x="1639229" y="6133888"/>
            <a:ext cx="55165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Är tiden istället </a:t>
            </a:r>
            <a:r>
              <a:rPr lang="sv-SE" b="1" dirty="0"/>
              <a:t>ett halvår </a:t>
            </a:r>
            <a:r>
              <a:rPr lang="sv-SE" dirty="0"/>
              <a:t>blir räntan 200/2 kr = 100 kr. </a:t>
            </a:r>
          </a:p>
        </p:txBody>
      </p:sp>
    </p:spTree>
    <p:extLst>
      <p:ext uri="{BB962C8B-B14F-4D97-AF65-F5344CB8AC3E}">
        <p14:creationId xmlns:p14="http://schemas.microsoft.com/office/powerpoint/2010/main" val="346874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9" grpId="0"/>
      <p:bldP spid="30" grpId="0"/>
      <p:bldP spid="34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CFDA74B7-1BF7-904E-BE70-7D28E5B21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8150" y="270261"/>
            <a:ext cx="29584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b="1" noProof="1">
                <a:solidFill>
                  <a:srgbClr val="800000"/>
                </a:solidFill>
              </a:rPr>
              <a:t>Procent - procentenheter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6B05CE83-A304-0441-8526-BB8D39F1B776}"/>
              </a:ext>
            </a:extLst>
          </p:cNvPr>
          <p:cNvSpPr/>
          <p:nvPr/>
        </p:nvSpPr>
        <p:spPr>
          <a:xfrm>
            <a:off x="2124135" y="842840"/>
            <a:ext cx="5202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Vad är det för skillnad på </a:t>
            </a:r>
            <a:r>
              <a:rPr lang="sv-SE" b="1" i="1" dirty="0">
                <a:solidFill>
                  <a:srgbClr val="9A0002"/>
                </a:solidFill>
              </a:rPr>
              <a:t>procentenhet </a:t>
            </a:r>
            <a:r>
              <a:rPr lang="sv-SE" dirty="0"/>
              <a:t>och </a:t>
            </a:r>
            <a:r>
              <a:rPr lang="sv-SE" b="1" i="1" dirty="0">
                <a:solidFill>
                  <a:srgbClr val="9A0002"/>
                </a:solidFill>
              </a:rPr>
              <a:t>procent</a:t>
            </a:r>
            <a:r>
              <a:rPr lang="sv-SE" dirty="0"/>
              <a:t>? </a:t>
            </a:r>
          </a:p>
          <a:p>
            <a:r>
              <a:rPr lang="sv-SE" dirty="0"/>
              <a:t>Och när ska man använda de olika begreppen? 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24BC859-1539-5E4E-B4F1-9E79FF9353FE}"/>
              </a:ext>
            </a:extLst>
          </p:cNvPr>
          <p:cNvSpPr/>
          <p:nvPr/>
        </p:nvSpPr>
        <p:spPr>
          <a:xfrm>
            <a:off x="2124135" y="2196935"/>
            <a:ext cx="64160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När räntesatsen är </a:t>
            </a:r>
            <a:r>
              <a:rPr lang="sv-SE" dirty="0">
                <a:solidFill>
                  <a:srgbClr val="9A0002"/>
                </a:solidFill>
              </a:rPr>
              <a:t>2 % </a:t>
            </a:r>
            <a:r>
              <a:rPr lang="sv-SE" dirty="0"/>
              <a:t>så är </a:t>
            </a:r>
            <a:r>
              <a:rPr lang="sv-SE" dirty="0">
                <a:solidFill>
                  <a:srgbClr val="9A0002"/>
                </a:solidFill>
              </a:rPr>
              <a:t>räntan</a:t>
            </a:r>
            <a:r>
              <a:rPr lang="sv-SE" dirty="0"/>
              <a:t> på ett år </a:t>
            </a:r>
            <a:r>
              <a:rPr lang="sv-SE" dirty="0">
                <a:solidFill>
                  <a:srgbClr val="9A0002"/>
                </a:solidFill>
              </a:rPr>
              <a:t>2 000 kr</a:t>
            </a:r>
            <a:r>
              <a:rPr lang="sv-SE" dirty="0"/>
              <a:t>.  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F8DCAEC1-526C-CF4B-8EEB-369D3EDB1F5C}"/>
              </a:ext>
            </a:extLst>
          </p:cNvPr>
          <p:cNvSpPr/>
          <p:nvPr/>
        </p:nvSpPr>
        <p:spPr>
          <a:xfrm>
            <a:off x="2124135" y="2585651"/>
            <a:ext cx="541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Om räntesatsen är </a:t>
            </a:r>
            <a:r>
              <a:rPr lang="sv-SE" dirty="0">
                <a:solidFill>
                  <a:srgbClr val="9A0002"/>
                </a:solidFill>
              </a:rPr>
              <a:t>3 % </a:t>
            </a:r>
            <a:r>
              <a:rPr lang="sv-SE" dirty="0"/>
              <a:t>så är </a:t>
            </a:r>
            <a:r>
              <a:rPr lang="sv-SE" dirty="0">
                <a:solidFill>
                  <a:srgbClr val="9A0002"/>
                </a:solidFill>
              </a:rPr>
              <a:t>räntan</a:t>
            </a:r>
            <a:r>
              <a:rPr lang="sv-SE" dirty="0"/>
              <a:t> på ett år </a:t>
            </a:r>
            <a:r>
              <a:rPr lang="sv-SE" dirty="0">
                <a:solidFill>
                  <a:srgbClr val="9A0002"/>
                </a:solidFill>
              </a:rPr>
              <a:t>3 000 kr</a:t>
            </a:r>
            <a:r>
              <a:rPr lang="sv-SE" dirty="0"/>
              <a:t>.  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17A15995-DD1D-0245-A999-08D9F05CB785}"/>
              </a:ext>
            </a:extLst>
          </p:cNvPr>
          <p:cNvSpPr/>
          <p:nvPr/>
        </p:nvSpPr>
        <p:spPr>
          <a:xfrm>
            <a:off x="2124135" y="2981635"/>
            <a:ext cx="30411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Räntan </a:t>
            </a:r>
            <a:r>
              <a:rPr lang="sv-SE" dirty="0">
                <a:solidFill>
                  <a:srgbClr val="9A0002"/>
                </a:solidFill>
              </a:rPr>
              <a:t>ökar med 1 000 kr</a:t>
            </a:r>
            <a:r>
              <a:rPr lang="sv-SE" dirty="0"/>
              <a:t>.  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01E8A82-F472-1940-8456-07D69F4D1D21}"/>
              </a:ext>
            </a:extLst>
          </p:cNvPr>
          <p:cNvSpPr/>
          <p:nvPr/>
        </p:nvSpPr>
        <p:spPr>
          <a:xfrm>
            <a:off x="3178363" y="3474071"/>
            <a:ext cx="3636202" cy="369332"/>
          </a:xfrm>
          <a:prstGeom prst="rect">
            <a:avLst/>
          </a:prstGeom>
          <a:ln>
            <a:solidFill>
              <a:srgbClr val="9A0002"/>
            </a:solidFill>
          </a:ln>
        </p:spPr>
        <p:txBody>
          <a:bodyPr wrap="square">
            <a:spAutoFit/>
          </a:bodyPr>
          <a:lstStyle/>
          <a:p>
            <a:r>
              <a:rPr lang="sv-SE" dirty="0"/>
              <a:t>Ökningen kan beskrivas på två sätt: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5EFF72B0-F55B-A846-A94B-FCE73E5390B6}"/>
              </a:ext>
            </a:extLst>
          </p:cNvPr>
          <p:cNvSpPr txBox="1"/>
          <p:nvPr/>
        </p:nvSpPr>
        <p:spPr>
          <a:xfrm>
            <a:off x="1060488" y="4114249"/>
            <a:ext cx="429875" cy="40011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</a:t>
            </a:r>
          </a:p>
        </p:txBody>
      </p:sp>
      <p:grpSp>
        <p:nvGrpSpPr>
          <p:cNvPr id="13" name="Grupp 12">
            <a:extLst>
              <a:ext uri="{FF2B5EF4-FFF2-40B4-BE49-F238E27FC236}">
                <a16:creationId xmlns:a16="http://schemas.microsoft.com/office/drawing/2014/main" id="{2DF48BA0-C921-3847-8436-41C9A9CECEDF}"/>
              </a:ext>
            </a:extLst>
          </p:cNvPr>
          <p:cNvGrpSpPr/>
          <p:nvPr/>
        </p:nvGrpSpPr>
        <p:grpSpPr>
          <a:xfrm>
            <a:off x="2861537" y="4028749"/>
            <a:ext cx="931861" cy="670276"/>
            <a:chOff x="6271942" y="2898003"/>
            <a:chExt cx="931861" cy="670276"/>
          </a:xfrm>
        </p:grpSpPr>
        <p:sp>
          <p:nvSpPr>
            <p:cNvPr id="14" name="textruta 13">
              <a:extLst>
                <a:ext uri="{FF2B5EF4-FFF2-40B4-BE49-F238E27FC236}">
                  <a16:creationId xmlns:a16="http://schemas.microsoft.com/office/drawing/2014/main" id="{AF148B01-5179-6E4B-A166-483859326818}"/>
                </a:ext>
              </a:extLst>
            </p:cNvPr>
            <p:cNvSpPr txBox="1"/>
            <p:nvPr/>
          </p:nvSpPr>
          <p:spPr>
            <a:xfrm>
              <a:off x="6904172" y="3047079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  <p:grpSp>
          <p:nvGrpSpPr>
            <p:cNvPr id="15" name="Grupp 14">
              <a:extLst>
                <a:ext uri="{FF2B5EF4-FFF2-40B4-BE49-F238E27FC236}">
                  <a16:creationId xmlns:a16="http://schemas.microsoft.com/office/drawing/2014/main" id="{EEDD328A-E663-B044-BEFA-8995BE0826B5}"/>
                </a:ext>
              </a:extLst>
            </p:cNvPr>
            <p:cNvGrpSpPr/>
            <p:nvPr/>
          </p:nvGrpSpPr>
          <p:grpSpPr>
            <a:xfrm>
              <a:off x="6271942" y="2898003"/>
              <a:ext cx="758541" cy="670276"/>
              <a:chOff x="3761280" y="1849920"/>
              <a:chExt cx="758541" cy="670276"/>
            </a:xfrm>
          </p:grpSpPr>
          <p:sp>
            <p:nvSpPr>
              <p:cNvPr id="16" name="textruta 15">
                <a:extLst>
                  <a:ext uri="{FF2B5EF4-FFF2-40B4-BE49-F238E27FC236}">
                    <a16:creationId xmlns:a16="http://schemas.microsoft.com/office/drawing/2014/main" id="{E0E96408-C247-BD4F-B642-6B6274A0AE7C}"/>
                  </a:ext>
                </a:extLst>
              </p:cNvPr>
              <p:cNvSpPr txBox="1"/>
              <p:nvPr/>
            </p:nvSpPr>
            <p:spPr>
              <a:xfrm>
                <a:off x="3787729" y="1849920"/>
                <a:ext cx="7056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1 000</a:t>
                </a:r>
              </a:p>
            </p:txBody>
          </p:sp>
          <p:sp>
            <p:nvSpPr>
              <p:cNvPr id="17" name="textruta 16">
                <a:extLst>
                  <a:ext uri="{FF2B5EF4-FFF2-40B4-BE49-F238E27FC236}">
                    <a16:creationId xmlns:a16="http://schemas.microsoft.com/office/drawing/2014/main" id="{139A96A4-D454-B44D-9280-8DE15A081C97}"/>
                  </a:ext>
                </a:extLst>
              </p:cNvPr>
              <p:cNvSpPr txBox="1"/>
              <p:nvPr/>
            </p:nvSpPr>
            <p:spPr>
              <a:xfrm>
                <a:off x="3761280" y="2150864"/>
                <a:ext cx="7585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 2 000</a:t>
                </a:r>
              </a:p>
            </p:txBody>
          </p:sp>
          <p:cxnSp>
            <p:nvCxnSpPr>
              <p:cNvPr id="18" name="Rak 17">
                <a:extLst>
                  <a:ext uri="{FF2B5EF4-FFF2-40B4-BE49-F238E27FC236}">
                    <a16:creationId xmlns:a16="http://schemas.microsoft.com/office/drawing/2014/main" id="{C21C6821-C02A-BC4D-8518-9000CDDD0C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77419" y="2183662"/>
                <a:ext cx="559444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9" name="textruta 18">
            <a:extLst>
              <a:ext uri="{FF2B5EF4-FFF2-40B4-BE49-F238E27FC236}">
                <a16:creationId xmlns:a16="http://schemas.microsoft.com/office/drawing/2014/main" id="{BFEB85F7-61B3-6B48-B96F-8C56EE46CFE8}"/>
              </a:ext>
            </a:extLst>
          </p:cNvPr>
          <p:cNvSpPr txBox="1"/>
          <p:nvPr/>
        </p:nvSpPr>
        <p:spPr>
          <a:xfrm>
            <a:off x="1585030" y="4158442"/>
            <a:ext cx="1431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Ökning </a:t>
            </a:r>
            <a:r>
              <a:rPr lang="sv-SE" b="1" dirty="0">
                <a:solidFill>
                  <a:srgbClr val="9A0002"/>
                </a:solidFill>
              </a:rPr>
              <a:t>(%)</a:t>
            </a:r>
            <a:r>
              <a:rPr lang="sv-SE" dirty="0"/>
              <a:t> :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7288F3A3-D52C-344E-941B-B3862222A3E8}"/>
              </a:ext>
            </a:extLst>
          </p:cNvPr>
          <p:cNvSpPr txBox="1"/>
          <p:nvPr/>
        </p:nvSpPr>
        <p:spPr>
          <a:xfrm>
            <a:off x="3696270" y="4187815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50 %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F7C44ACE-D3BD-634A-9DC6-0DFCB8701151}"/>
              </a:ext>
            </a:extLst>
          </p:cNvPr>
          <p:cNvSpPr txBox="1"/>
          <p:nvPr/>
        </p:nvSpPr>
        <p:spPr>
          <a:xfrm>
            <a:off x="1060487" y="4692093"/>
            <a:ext cx="429875" cy="40011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D0A39266-1257-BE4F-BE52-01129DA009DB}"/>
              </a:ext>
            </a:extLst>
          </p:cNvPr>
          <p:cNvSpPr txBox="1"/>
          <p:nvPr/>
        </p:nvSpPr>
        <p:spPr>
          <a:xfrm>
            <a:off x="1590958" y="4726363"/>
            <a:ext cx="2742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Ökning </a:t>
            </a:r>
            <a:r>
              <a:rPr lang="sv-SE" b="1" dirty="0">
                <a:solidFill>
                  <a:srgbClr val="9A0002"/>
                </a:solidFill>
              </a:rPr>
              <a:t>(procentenheter) </a:t>
            </a:r>
            <a:r>
              <a:rPr lang="sv-SE" dirty="0"/>
              <a:t>: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2598D3CF-049A-AB45-9BE2-1CA94B22C27F}"/>
              </a:ext>
            </a:extLst>
          </p:cNvPr>
          <p:cNvSpPr txBox="1"/>
          <p:nvPr/>
        </p:nvSpPr>
        <p:spPr>
          <a:xfrm>
            <a:off x="4093284" y="4726363"/>
            <a:ext cx="2525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(2 – 1 ) procentenheter =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45B2664D-87AD-8849-BCEC-89141CECBAB8}"/>
              </a:ext>
            </a:extLst>
          </p:cNvPr>
          <p:cNvSpPr txBox="1"/>
          <p:nvPr/>
        </p:nvSpPr>
        <p:spPr>
          <a:xfrm>
            <a:off x="6512541" y="4729413"/>
            <a:ext cx="1632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1 procentenhet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FD2F7217-822D-2B41-B22F-3CBF8C5BC933}"/>
              </a:ext>
            </a:extLst>
          </p:cNvPr>
          <p:cNvSpPr txBox="1"/>
          <p:nvPr/>
        </p:nvSpPr>
        <p:spPr>
          <a:xfrm>
            <a:off x="967877" y="5587368"/>
            <a:ext cx="44496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Ökningen i procent kan också beräknas genom att </a:t>
            </a:r>
            <a:r>
              <a:rPr lang="sv-SE" dirty="0">
                <a:solidFill>
                  <a:srgbClr val="9A0002"/>
                </a:solidFill>
              </a:rPr>
              <a:t>förändringen i procentenheter </a:t>
            </a:r>
            <a:r>
              <a:rPr lang="sv-SE" dirty="0"/>
              <a:t>divideras med </a:t>
            </a:r>
            <a:r>
              <a:rPr lang="sv-SE" dirty="0">
                <a:solidFill>
                  <a:srgbClr val="9A0002"/>
                </a:solidFill>
              </a:rPr>
              <a:t>räntesatsen från början</a:t>
            </a:r>
            <a:r>
              <a:rPr lang="sv-SE" dirty="0"/>
              <a:t>. 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18326349-3157-2641-8E48-3693710FC348}"/>
              </a:ext>
            </a:extLst>
          </p:cNvPr>
          <p:cNvSpPr txBox="1"/>
          <p:nvPr/>
        </p:nvSpPr>
        <p:spPr>
          <a:xfrm>
            <a:off x="5249443" y="5771940"/>
            <a:ext cx="1431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Ökning (%) :</a:t>
            </a:r>
          </a:p>
        </p:txBody>
      </p:sp>
      <p:grpSp>
        <p:nvGrpSpPr>
          <p:cNvPr id="27" name="Grupp 26">
            <a:extLst>
              <a:ext uri="{FF2B5EF4-FFF2-40B4-BE49-F238E27FC236}">
                <a16:creationId xmlns:a16="http://schemas.microsoft.com/office/drawing/2014/main" id="{BDCB5181-8FCF-A94A-8345-D83DAB843A63}"/>
              </a:ext>
            </a:extLst>
          </p:cNvPr>
          <p:cNvGrpSpPr/>
          <p:nvPr/>
        </p:nvGrpSpPr>
        <p:grpSpPr>
          <a:xfrm>
            <a:off x="6454508" y="5640261"/>
            <a:ext cx="624370" cy="668998"/>
            <a:chOff x="6293306" y="2897246"/>
            <a:chExt cx="624370" cy="668998"/>
          </a:xfrm>
        </p:grpSpPr>
        <p:sp>
          <p:nvSpPr>
            <p:cNvPr id="28" name="textruta 27">
              <a:extLst>
                <a:ext uri="{FF2B5EF4-FFF2-40B4-BE49-F238E27FC236}">
                  <a16:creationId xmlns:a16="http://schemas.microsoft.com/office/drawing/2014/main" id="{D84F4234-BC99-D047-8A36-C54E81076321}"/>
                </a:ext>
              </a:extLst>
            </p:cNvPr>
            <p:cNvSpPr txBox="1"/>
            <p:nvPr/>
          </p:nvSpPr>
          <p:spPr>
            <a:xfrm>
              <a:off x="6618045" y="3047079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  <p:grpSp>
          <p:nvGrpSpPr>
            <p:cNvPr id="29" name="Grupp 28">
              <a:extLst>
                <a:ext uri="{FF2B5EF4-FFF2-40B4-BE49-F238E27FC236}">
                  <a16:creationId xmlns:a16="http://schemas.microsoft.com/office/drawing/2014/main" id="{38F365DA-6467-AA47-A595-EAAAB3B950E7}"/>
                </a:ext>
              </a:extLst>
            </p:cNvPr>
            <p:cNvGrpSpPr/>
            <p:nvPr/>
          </p:nvGrpSpPr>
          <p:grpSpPr>
            <a:xfrm>
              <a:off x="6293306" y="2897246"/>
              <a:ext cx="359719" cy="668998"/>
              <a:chOff x="3782644" y="1849163"/>
              <a:chExt cx="359719" cy="668998"/>
            </a:xfrm>
          </p:grpSpPr>
          <p:sp>
            <p:nvSpPr>
              <p:cNvPr id="30" name="textruta 29">
                <a:extLst>
                  <a:ext uri="{FF2B5EF4-FFF2-40B4-BE49-F238E27FC236}">
                    <a16:creationId xmlns:a16="http://schemas.microsoft.com/office/drawing/2014/main" id="{9E43B6D1-EE26-D241-A438-9FD9B70223F8}"/>
                  </a:ext>
                </a:extLst>
              </p:cNvPr>
              <p:cNvSpPr txBox="1"/>
              <p:nvPr/>
            </p:nvSpPr>
            <p:spPr>
              <a:xfrm>
                <a:off x="3840677" y="1849163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1</a:t>
                </a:r>
              </a:p>
            </p:txBody>
          </p:sp>
          <p:sp>
            <p:nvSpPr>
              <p:cNvPr id="31" name="textruta 30">
                <a:extLst>
                  <a:ext uri="{FF2B5EF4-FFF2-40B4-BE49-F238E27FC236}">
                    <a16:creationId xmlns:a16="http://schemas.microsoft.com/office/drawing/2014/main" id="{CA4331F8-8C66-5D4A-977A-A014951448BC}"/>
                  </a:ext>
                </a:extLst>
              </p:cNvPr>
              <p:cNvSpPr txBox="1"/>
              <p:nvPr/>
            </p:nvSpPr>
            <p:spPr>
              <a:xfrm>
                <a:off x="3782644" y="2148829"/>
                <a:ext cx="3545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 2</a:t>
                </a:r>
              </a:p>
            </p:txBody>
          </p:sp>
          <p:cxnSp>
            <p:nvCxnSpPr>
              <p:cNvPr id="32" name="Rak 31">
                <a:extLst>
                  <a:ext uri="{FF2B5EF4-FFF2-40B4-BE49-F238E27FC236}">
                    <a16:creationId xmlns:a16="http://schemas.microsoft.com/office/drawing/2014/main" id="{41D60F4C-496B-8740-B0D7-89787F026F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98347" y="2183662"/>
                <a:ext cx="209036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4" name="textruta 33">
            <a:extLst>
              <a:ext uri="{FF2B5EF4-FFF2-40B4-BE49-F238E27FC236}">
                <a16:creationId xmlns:a16="http://schemas.microsoft.com/office/drawing/2014/main" id="{49A8157D-10AF-734A-B2E3-BE1B7D1DDA2F}"/>
              </a:ext>
            </a:extLst>
          </p:cNvPr>
          <p:cNvSpPr txBox="1"/>
          <p:nvPr/>
        </p:nvSpPr>
        <p:spPr>
          <a:xfrm>
            <a:off x="6944811" y="5790094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50 %</a:t>
            </a:r>
          </a:p>
        </p:txBody>
      </p:sp>
      <p:grpSp>
        <p:nvGrpSpPr>
          <p:cNvPr id="36" name="Grupp 35">
            <a:extLst>
              <a:ext uri="{FF2B5EF4-FFF2-40B4-BE49-F238E27FC236}">
                <a16:creationId xmlns:a16="http://schemas.microsoft.com/office/drawing/2014/main" id="{882CB7E3-C3F7-E64B-B7F1-355341C2FB70}"/>
              </a:ext>
            </a:extLst>
          </p:cNvPr>
          <p:cNvGrpSpPr/>
          <p:nvPr/>
        </p:nvGrpSpPr>
        <p:grpSpPr>
          <a:xfrm>
            <a:off x="1793590" y="1660746"/>
            <a:ext cx="6906356" cy="1294237"/>
            <a:chOff x="1793590" y="1660746"/>
            <a:chExt cx="6906356" cy="1294237"/>
          </a:xfrm>
        </p:grpSpPr>
        <p:sp>
          <p:nvSpPr>
            <p:cNvPr id="6" name="Rektangel 5">
              <a:extLst>
                <a:ext uri="{FF2B5EF4-FFF2-40B4-BE49-F238E27FC236}">
                  <a16:creationId xmlns:a16="http://schemas.microsoft.com/office/drawing/2014/main" id="{1DF44830-687F-454F-9267-E240F1C8833D}"/>
                </a:ext>
              </a:extLst>
            </p:cNvPr>
            <p:cNvSpPr/>
            <p:nvPr/>
          </p:nvSpPr>
          <p:spPr>
            <a:xfrm>
              <a:off x="1793590" y="1792771"/>
              <a:ext cx="641605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 err="1"/>
                <a:t>Nour</a:t>
              </a:r>
              <a:r>
                <a:rPr lang="sv-SE" dirty="0"/>
                <a:t> har lånat 100 000 kronor för att köpa en motorcykel. </a:t>
              </a:r>
            </a:p>
          </p:txBody>
        </p:sp>
        <p:pic>
          <p:nvPicPr>
            <p:cNvPr id="35" name="Bildobjekt 34">
              <a:extLst>
                <a:ext uri="{FF2B5EF4-FFF2-40B4-BE49-F238E27FC236}">
                  <a16:creationId xmlns:a16="http://schemas.microsoft.com/office/drawing/2014/main" id="{A68378F1-111F-E541-AE94-676203158BF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1" b="5748"/>
            <a:stretch/>
          </p:blipFill>
          <p:spPr>
            <a:xfrm>
              <a:off x="7326775" y="1660746"/>
              <a:ext cx="1373171" cy="1294237"/>
            </a:xfrm>
            <a:prstGeom prst="ellipse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0178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9" grpId="0"/>
      <p:bldP spid="10" grpId="0"/>
      <p:bldP spid="11" grpId="0" animBg="1"/>
      <p:bldP spid="12" grpId="0" animBg="1"/>
      <p:bldP spid="19" grpId="0"/>
      <p:bldP spid="20" grpId="0"/>
      <p:bldP spid="21" grpId="0" animBg="1"/>
      <p:bldP spid="22" grpId="0"/>
      <p:bldP spid="23" grpId="0"/>
      <p:bldP spid="24" grpId="0"/>
      <p:bldP spid="25" grpId="0"/>
      <p:bldP spid="26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1177587" y="2044840"/>
            <a:ext cx="3625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a) 			Kapital :  12 000 kr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2277870" y="2379233"/>
            <a:ext cx="1650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Räntesats :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2016163" y="2771383"/>
            <a:ext cx="1667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Ränta (1 år) :</a:t>
            </a:r>
          </a:p>
        </p:txBody>
      </p:sp>
      <p:sp>
        <p:nvSpPr>
          <p:cNvPr id="10" name="Rektangel 9"/>
          <p:cNvSpPr/>
          <p:nvPr/>
        </p:nvSpPr>
        <p:spPr>
          <a:xfrm>
            <a:off x="4155847" y="2373453"/>
            <a:ext cx="643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0,06</a:t>
            </a:r>
          </a:p>
        </p:txBody>
      </p:sp>
      <p:sp>
        <p:nvSpPr>
          <p:cNvPr id="11" name="Rektangel 10"/>
          <p:cNvSpPr/>
          <p:nvPr/>
        </p:nvSpPr>
        <p:spPr>
          <a:xfrm>
            <a:off x="3522021" y="2764705"/>
            <a:ext cx="23794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0,06 </a:t>
            </a:r>
            <a:r>
              <a:rPr lang="is-IS" dirty="0">
                <a:latin typeface="Bradley Hand Bold"/>
                <a:cs typeface="Bradley Hand Bold"/>
              </a:rPr>
              <a:t>∙ </a:t>
            </a:r>
            <a:r>
              <a:rPr lang="nb-NO" dirty="0">
                <a:latin typeface="Bradley Hand Bold"/>
                <a:cs typeface="Bradley Hand Bold"/>
              </a:rPr>
              <a:t>12 000 kr </a:t>
            </a:r>
            <a:r>
              <a:rPr lang="sv-SE" dirty="0">
                <a:cs typeface="Bradley Hand Bold"/>
              </a:rPr>
              <a:t>=</a:t>
            </a:r>
            <a:endParaRPr lang="sv-SE" dirty="0"/>
          </a:p>
        </p:txBody>
      </p:sp>
      <p:sp>
        <p:nvSpPr>
          <p:cNvPr id="13" name="Rektangel 12"/>
          <p:cNvSpPr/>
          <p:nvPr/>
        </p:nvSpPr>
        <p:spPr>
          <a:xfrm>
            <a:off x="5357284" y="2764705"/>
            <a:ext cx="904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720 kr</a:t>
            </a:r>
          </a:p>
        </p:txBody>
      </p:sp>
      <p:sp>
        <p:nvSpPr>
          <p:cNvPr id="18" name="textruta 17"/>
          <p:cNvSpPr txBox="1"/>
          <p:nvPr/>
        </p:nvSpPr>
        <p:spPr>
          <a:xfrm>
            <a:off x="2203837" y="3184462"/>
            <a:ext cx="1479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3 månader :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1733563" y="3873608"/>
            <a:ext cx="2017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Ränta (3 mån) :</a:t>
            </a:r>
          </a:p>
        </p:txBody>
      </p:sp>
      <p:sp>
        <p:nvSpPr>
          <p:cNvPr id="20" name="textruta 19"/>
          <p:cNvSpPr txBox="1"/>
          <p:nvPr/>
        </p:nvSpPr>
        <p:spPr>
          <a:xfrm>
            <a:off x="4607019" y="3895316"/>
            <a:ext cx="1667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180 kr</a:t>
            </a:r>
          </a:p>
        </p:txBody>
      </p:sp>
      <p:sp>
        <p:nvSpPr>
          <p:cNvPr id="26" name="textruta 25"/>
          <p:cNvSpPr txBox="1"/>
          <p:nvPr/>
        </p:nvSpPr>
        <p:spPr>
          <a:xfrm>
            <a:off x="1301289" y="4741977"/>
            <a:ext cx="3035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b)		  Att betala :</a:t>
            </a:r>
          </a:p>
        </p:txBody>
      </p:sp>
      <p:sp>
        <p:nvSpPr>
          <p:cNvPr id="27" name="Rektangel 26"/>
          <p:cNvSpPr/>
          <p:nvPr/>
        </p:nvSpPr>
        <p:spPr>
          <a:xfrm>
            <a:off x="3485554" y="4749100"/>
            <a:ext cx="22926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(12 000 </a:t>
            </a:r>
            <a:r>
              <a:rPr lang="sv-SE" dirty="0">
                <a:cs typeface="Bradley Hand Bold"/>
              </a:rPr>
              <a:t>+</a:t>
            </a:r>
            <a:r>
              <a:rPr lang="sv-SE" dirty="0">
                <a:latin typeface="Bradley Hand Bold"/>
                <a:cs typeface="Bradley Hand Bold"/>
              </a:rPr>
              <a:t> 180) kr</a:t>
            </a:r>
            <a:r>
              <a:rPr lang="is-IS" dirty="0">
                <a:latin typeface="Bradley Hand Bold"/>
                <a:cs typeface="Bradley Hand Bold"/>
              </a:rPr>
              <a:t> </a:t>
            </a:r>
            <a:r>
              <a:rPr lang="is-IS" dirty="0">
                <a:cs typeface="Bradley Hand Bold"/>
              </a:rPr>
              <a:t>=</a:t>
            </a:r>
            <a:r>
              <a:rPr lang="is-IS" dirty="0">
                <a:latin typeface="Bradley Hand Bold"/>
                <a:cs typeface="Bradley Hand Bold"/>
              </a:rPr>
              <a:t> </a:t>
            </a:r>
            <a:endParaRPr lang="sv-SE" dirty="0"/>
          </a:p>
        </p:txBody>
      </p:sp>
      <p:sp>
        <p:nvSpPr>
          <p:cNvPr id="28" name="Rektangel 27"/>
          <p:cNvSpPr/>
          <p:nvPr/>
        </p:nvSpPr>
        <p:spPr>
          <a:xfrm>
            <a:off x="5530347" y="4741977"/>
            <a:ext cx="1180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12 180 kr</a:t>
            </a:r>
          </a:p>
        </p:txBody>
      </p:sp>
      <p:sp>
        <p:nvSpPr>
          <p:cNvPr id="30" name="textruta 29"/>
          <p:cNvSpPr txBox="1"/>
          <p:nvPr/>
        </p:nvSpPr>
        <p:spPr>
          <a:xfrm>
            <a:off x="1480537" y="5505704"/>
            <a:ext cx="6461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>
                <a:latin typeface="Bradley Hand Bold"/>
                <a:cs typeface="Bradley Hand Bold"/>
              </a:rPr>
              <a:t>Svar</a:t>
            </a:r>
            <a:r>
              <a:rPr lang="sv-SE" dirty="0">
                <a:latin typeface="Bradley Hand Bold"/>
                <a:cs typeface="Bradley Hand Bold"/>
              </a:rPr>
              <a:t>:  a)  Räntan på 3 månader är 180 kr.</a:t>
            </a:r>
          </a:p>
          <a:p>
            <a:r>
              <a:rPr lang="sv-SE" dirty="0">
                <a:latin typeface="Bradley Hand Bold"/>
                <a:cs typeface="Bradley Hand Bold"/>
              </a:rPr>
              <a:t>	    b)  Patricia ska betala 12 180 kr sammanlagt.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07A1844F-89EF-954E-B41F-D0F562B233E1}"/>
              </a:ext>
            </a:extLst>
          </p:cNvPr>
          <p:cNvSpPr/>
          <p:nvPr/>
        </p:nvSpPr>
        <p:spPr>
          <a:xfrm>
            <a:off x="3518902" y="2371010"/>
            <a:ext cx="7248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6 </a:t>
            </a:r>
            <a:r>
              <a:rPr lang="sv-SE" dirty="0"/>
              <a:t>% =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1A6BC48E-9015-9849-850F-E61BD470906B}"/>
              </a:ext>
            </a:extLst>
          </p:cNvPr>
          <p:cNvGrpSpPr/>
          <p:nvPr/>
        </p:nvGrpSpPr>
        <p:grpSpPr>
          <a:xfrm>
            <a:off x="522468" y="689802"/>
            <a:ext cx="8794759" cy="1203879"/>
            <a:chOff x="355200" y="154543"/>
            <a:chExt cx="8794759" cy="1203879"/>
          </a:xfrm>
        </p:grpSpPr>
        <p:grpSp>
          <p:nvGrpSpPr>
            <p:cNvPr id="2" name="Grupp 1"/>
            <p:cNvGrpSpPr/>
            <p:nvPr/>
          </p:nvGrpSpPr>
          <p:grpSpPr>
            <a:xfrm>
              <a:off x="355200" y="154543"/>
              <a:ext cx="8794759" cy="1203879"/>
              <a:chOff x="349241" y="518643"/>
              <a:chExt cx="8794759" cy="1203879"/>
            </a:xfrm>
          </p:grpSpPr>
          <p:sp>
            <p:nvSpPr>
              <p:cNvPr id="3" name="Rektangel 2"/>
              <p:cNvSpPr/>
              <p:nvPr/>
            </p:nvSpPr>
            <p:spPr>
              <a:xfrm>
                <a:off x="762000" y="522193"/>
                <a:ext cx="8382000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dirty="0"/>
                  <a:t>Patricia lånar 12 000 kr för att köpa en elbas. Räntesatsen är 6 %. </a:t>
                </a:r>
              </a:p>
              <a:p>
                <a:r>
                  <a:rPr lang="sv-SE" dirty="0"/>
                  <a:t>Hon betalar tillbaka lånet efter tre månader.</a:t>
                </a:r>
              </a:p>
              <a:p>
                <a:r>
                  <a:rPr lang="sv-SE" dirty="0"/>
                  <a:t>a) Hur stor blir räntan? </a:t>
                </a:r>
              </a:p>
              <a:p>
                <a:r>
                  <a:rPr lang="sv-SE" dirty="0"/>
                  <a:t>b) Hur mycket ska Patricia betala tillbaka sammanlagt?  </a:t>
                </a:r>
              </a:p>
            </p:txBody>
          </p:sp>
          <p:pic>
            <p:nvPicPr>
              <p:cNvPr id="15" name="Bildobjekt 1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49241" y="518643"/>
                <a:ext cx="419100" cy="520700"/>
              </a:xfrm>
              <a:prstGeom prst="rect">
                <a:avLst/>
              </a:prstGeom>
            </p:spPr>
          </p:pic>
        </p:grpSp>
        <p:pic>
          <p:nvPicPr>
            <p:cNvPr id="9" name="Bildobjekt 8">
              <a:extLst>
                <a:ext uri="{FF2B5EF4-FFF2-40B4-BE49-F238E27FC236}">
                  <a16:creationId xmlns:a16="http://schemas.microsoft.com/office/drawing/2014/main" id="{6100E589-FCF2-374D-B1FD-5AFA863E6AA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82205" y="242179"/>
              <a:ext cx="1264766" cy="831002"/>
            </a:xfrm>
            <a:prstGeom prst="rect">
              <a:avLst/>
            </a:prstGeom>
          </p:spPr>
        </p:pic>
      </p:grpSp>
      <p:grpSp>
        <p:nvGrpSpPr>
          <p:cNvPr id="34" name="Grupp 33">
            <a:extLst>
              <a:ext uri="{FF2B5EF4-FFF2-40B4-BE49-F238E27FC236}">
                <a16:creationId xmlns:a16="http://schemas.microsoft.com/office/drawing/2014/main" id="{BAED3693-89EE-664B-B516-1552ECE30452}"/>
              </a:ext>
            </a:extLst>
          </p:cNvPr>
          <p:cNvGrpSpPr/>
          <p:nvPr/>
        </p:nvGrpSpPr>
        <p:grpSpPr>
          <a:xfrm>
            <a:off x="3541999" y="3093359"/>
            <a:ext cx="953755" cy="583572"/>
            <a:chOff x="6232074" y="2933901"/>
            <a:chExt cx="953755" cy="583572"/>
          </a:xfrm>
        </p:grpSpPr>
        <p:sp>
          <p:nvSpPr>
            <p:cNvPr id="35" name="textruta 34">
              <a:extLst>
                <a:ext uri="{FF2B5EF4-FFF2-40B4-BE49-F238E27FC236}">
                  <a16:creationId xmlns:a16="http://schemas.microsoft.com/office/drawing/2014/main" id="{98040A61-3906-2E43-A14F-BBB5D541E1A3}"/>
                </a:ext>
              </a:extLst>
            </p:cNvPr>
            <p:cNvSpPr txBox="1"/>
            <p:nvPr/>
          </p:nvSpPr>
          <p:spPr>
            <a:xfrm>
              <a:off x="6618045" y="3047079"/>
              <a:ext cx="567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år </a:t>
              </a:r>
              <a:r>
                <a:rPr lang="sv-SE" dirty="0"/>
                <a:t>=</a:t>
              </a:r>
            </a:p>
          </p:txBody>
        </p:sp>
        <p:grpSp>
          <p:nvGrpSpPr>
            <p:cNvPr id="38" name="Grupp 37">
              <a:extLst>
                <a:ext uri="{FF2B5EF4-FFF2-40B4-BE49-F238E27FC236}">
                  <a16:creationId xmlns:a16="http://schemas.microsoft.com/office/drawing/2014/main" id="{434E28B5-3F21-EE4F-B403-8DD98DFDB17A}"/>
                </a:ext>
              </a:extLst>
            </p:cNvPr>
            <p:cNvGrpSpPr/>
            <p:nvPr/>
          </p:nvGrpSpPr>
          <p:grpSpPr>
            <a:xfrm>
              <a:off x="6232074" y="2933901"/>
              <a:ext cx="510076" cy="583572"/>
              <a:chOff x="3721412" y="1885818"/>
              <a:chExt cx="510076" cy="583572"/>
            </a:xfrm>
          </p:grpSpPr>
          <p:sp>
            <p:nvSpPr>
              <p:cNvPr id="39" name="textruta 38">
                <a:extLst>
                  <a:ext uri="{FF2B5EF4-FFF2-40B4-BE49-F238E27FC236}">
                    <a16:creationId xmlns:a16="http://schemas.microsoft.com/office/drawing/2014/main" id="{33F403DA-3CF6-304F-B6FB-CEDB6460F734}"/>
                  </a:ext>
                </a:extLst>
              </p:cNvPr>
              <p:cNvSpPr txBox="1"/>
              <p:nvPr/>
            </p:nvSpPr>
            <p:spPr>
              <a:xfrm>
                <a:off x="3840551" y="1885818"/>
                <a:ext cx="3241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3</a:t>
                </a:r>
              </a:p>
            </p:txBody>
          </p:sp>
          <p:sp>
            <p:nvSpPr>
              <p:cNvPr id="40" name="textruta 39">
                <a:extLst>
                  <a:ext uri="{FF2B5EF4-FFF2-40B4-BE49-F238E27FC236}">
                    <a16:creationId xmlns:a16="http://schemas.microsoft.com/office/drawing/2014/main" id="{C3087162-688C-D349-A0F7-E1D04E8C2BFC}"/>
                  </a:ext>
                </a:extLst>
              </p:cNvPr>
              <p:cNvSpPr txBox="1"/>
              <p:nvPr/>
            </p:nvSpPr>
            <p:spPr>
              <a:xfrm>
                <a:off x="3721412" y="2100058"/>
                <a:ext cx="5100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 12</a:t>
                </a:r>
              </a:p>
            </p:txBody>
          </p:sp>
          <p:cxnSp>
            <p:nvCxnSpPr>
              <p:cNvPr id="41" name="Rak 40">
                <a:extLst>
                  <a:ext uri="{FF2B5EF4-FFF2-40B4-BE49-F238E27FC236}">
                    <a16:creationId xmlns:a16="http://schemas.microsoft.com/office/drawing/2014/main" id="{74DE8C28-4853-EB4A-934D-392CBF8138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59845" y="2184834"/>
                <a:ext cx="266832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2" name="Grupp 41">
            <a:extLst>
              <a:ext uri="{FF2B5EF4-FFF2-40B4-BE49-F238E27FC236}">
                <a16:creationId xmlns:a16="http://schemas.microsoft.com/office/drawing/2014/main" id="{6A19C7FD-3C90-D049-AB92-B540C70176CE}"/>
              </a:ext>
            </a:extLst>
          </p:cNvPr>
          <p:cNvGrpSpPr/>
          <p:nvPr/>
        </p:nvGrpSpPr>
        <p:grpSpPr>
          <a:xfrm>
            <a:off x="4323494" y="3112860"/>
            <a:ext cx="687402" cy="567869"/>
            <a:chOff x="6277715" y="2945731"/>
            <a:chExt cx="687402" cy="567869"/>
          </a:xfrm>
        </p:grpSpPr>
        <p:sp>
          <p:nvSpPr>
            <p:cNvPr id="43" name="textruta 42">
              <a:extLst>
                <a:ext uri="{FF2B5EF4-FFF2-40B4-BE49-F238E27FC236}">
                  <a16:creationId xmlns:a16="http://schemas.microsoft.com/office/drawing/2014/main" id="{BE47F007-B4F9-764A-955B-4C737133BA7E}"/>
                </a:ext>
              </a:extLst>
            </p:cNvPr>
            <p:cNvSpPr txBox="1"/>
            <p:nvPr/>
          </p:nvSpPr>
          <p:spPr>
            <a:xfrm>
              <a:off x="6572061" y="3051066"/>
              <a:ext cx="3930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år</a:t>
              </a:r>
            </a:p>
          </p:txBody>
        </p:sp>
        <p:grpSp>
          <p:nvGrpSpPr>
            <p:cNvPr id="44" name="Grupp 43">
              <a:extLst>
                <a:ext uri="{FF2B5EF4-FFF2-40B4-BE49-F238E27FC236}">
                  <a16:creationId xmlns:a16="http://schemas.microsoft.com/office/drawing/2014/main" id="{C85F5652-5E66-9949-BFDE-3DE847E12C75}"/>
                </a:ext>
              </a:extLst>
            </p:cNvPr>
            <p:cNvGrpSpPr/>
            <p:nvPr/>
          </p:nvGrpSpPr>
          <p:grpSpPr>
            <a:xfrm>
              <a:off x="6277715" y="2945731"/>
              <a:ext cx="402541" cy="567869"/>
              <a:chOff x="3767053" y="1897648"/>
              <a:chExt cx="402541" cy="567869"/>
            </a:xfrm>
          </p:grpSpPr>
          <p:sp>
            <p:nvSpPr>
              <p:cNvPr id="45" name="textruta 44">
                <a:extLst>
                  <a:ext uri="{FF2B5EF4-FFF2-40B4-BE49-F238E27FC236}">
                    <a16:creationId xmlns:a16="http://schemas.microsoft.com/office/drawing/2014/main" id="{E04CD21B-F76D-754F-A364-9CE9AF4625D2}"/>
                  </a:ext>
                </a:extLst>
              </p:cNvPr>
              <p:cNvSpPr txBox="1"/>
              <p:nvPr/>
            </p:nvSpPr>
            <p:spPr>
              <a:xfrm>
                <a:off x="3863100" y="1897648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1</a:t>
                </a:r>
              </a:p>
            </p:txBody>
          </p:sp>
          <p:sp>
            <p:nvSpPr>
              <p:cNvPr id="46" name="textruta 45">
                <a:extLst>
                  <a:ext uri="{FF2B5EF4-FFF2-40B4-BE49-F238E27FC236}">
                    <a16:creationId xmlns:a16="http://schemas.microsoft.com/office/drawing/2014/main" id="{A95E93FF-C348-A645-9482-CDC49D3D89A3}"/>
                  </a:ext>
                </a:extLst>
              </p:cNvPr>
              <p:cNvSpPr txBox="1"/>
              <p:nvPr/>
            </p:nvSpPr>
            <p:spPr>
              <a:xfrm>
                <a:off x="3767053" y="2096185"/>
                <a:ext cx="3882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 4</a:t>
                </a:r>
              </a:p>
            </p:txBody>
          </p:sp>
          <p:cxnSp>
            <p:nvCxnSpPr>
              <p:cNvPr id="47" name="Rak 46">
                <a:extLst>
                  <a:ext uri="{FF2B5EF4-FFF2-40B4-BE49-F238E27FC236}">
                    <a16:creationId xmlns:a16="http://schemas.microsoft.com/office/drawing/2014/main" id="{DBD5D40C-5CB0-6449-BF98-9932CA22D8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20969" y="2173063"/>
                <a:ext cx="175534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4" name="Grupp 53">
            <a:extLst>
              <a:ext uri="{FF2B5EF4-FFF2-40B4-BE49-F238E27FC236}">
                <a16:creationId xmlns:a16="http://schemas.microsoft.com/office/drawing/2014/main" id="{C47DF899-6164-E54F-9169-8B1EF4C3751C}"/>
              </a:ext>
            </a:extLst>
          </p:cNvPr>
          <p:cNvGrpSpPr/>
          <p:nvPr/>
        </p:nvGrpSpPr>
        <p:grpSpPr>
          <a:xfrm>
            <a:off x="3594419" y="3755980"/>
            <a:ext cx="1146116" cy="630564"/>
            <a:chOff x="6397268" y="2911389"/>
            <a:chExt cx="1069951" cy="630564"/>
          </a:xfrm>
        </p:grpSpPr>
        <p:sp>
          <p:nvSpPr>
            <p:cNvPr id="55" name="textruta 54">
              <a:extLst>
                <a:ext uri="{FF2B5EF4-FFF2-40B4-BE49-F238E27FC236}">
                  <a16:creationId xmlns:a16="http://schemas.microsoft.com/office/drawing/2014/main" id="{28C84BD5-4120-9043-A1C5-09B2C40748B7}"/>
                </a:ext>
              </a:extLst>
            </p:cNvPr>
            <p:cNvSpPr txBox="1"/>
            <p:nvPr/>
          </p:nvSpPr>
          <p:spPr>
            <a:xfrm>
              <a:off x="6873787" y="3047079"/>
              <a:ext cx="5934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kr </a:t>
              </a:r>
              <a:r>
                <a:rPr lang="sv-SE" dirty="0"/>
                <a:t>=</a:t>
              </a:r>
            </a:p>
          </p:txBody>
        </p:sp>
        <p:grpSp>
          <p:nvGrpSpPr>
            <p:cNvPr id="56" name="Grupp 55">
              <a:extLst>
                <a:ext uri="{FF2B5EF4-FFF2-40B4-BE49-F238E27FC236}">
                  <a16:creationId xmlns:a16="http://schemas.microsoft.com/office/drawing/2014/main" id="{98F20D8D-62A2-5A43-B549-32B7641C4421}"/>
                </a:ext>
              </a:extLst>
            </p:cNvPr>
            <p:cNvGrpSpPr/>
            <p:nvPr/>
          </p:nvGrpSpPr>
          <p:grpSpPr>
            <a:xfrm>
              <a:off x="6397268" y="2911389"/>
              <a:ext cx="570456" cy="630564"/>
              <a:chOff x="3886606" y="1863306"/>
              <a:chExt cx="570456" cy="630564"/>
            </a:xfrm>
          </p:grpSpPr>
          <p:sp>
            <p:nvSpPr>
              <p:cNvPr id="57" name="textruta 56">
                <a:extLst>
                  <a:ext uri="{FF2B5EF4-FFF2-40B4-BE49-F238E27FC236}">
                    <a16:creationId xmlns:a16="http://schemas.microsoft.com/office/drawing/2014/main" id="{69E1FBFF-49E1-4C4F-9DF1-00D87D7B23EB}"/>
                  </a:ext>
                </a:extLst>
              </p:cNvPr>
              <p:cNvSpPr txBox="1"/>
              <p:nvPr/>
            </p:nvSpPr>
            <p:spPr>
              <a:xfrm>
                <a:off x="3886606" y="1863306"/>
                <a:ext cx="5704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720</a:t>
                </a:r>
              </a:p>
            </p:txBody>
          </p:sp>
          <p:sp>
            <p:nvSpPr>
              <p:cNvPr id="58" name="textruta 57">
                <a:extLst>
                  <a:ext uri="{FF2B5EF4-FFF2-40B4-BE49-F238E27FC236}">
                    <a16:creationId xmlns:a16="http://schemas.microsoft.com/office/drawing/2014/main" id="{24C5766B-820A-6646-831B-0C45F239BE57}"/>
                  </a:ext>
                </a:extLst>
              </p:cNvPr>
              <p:cNvSpPr txBox="1"/>
              <p:nvPr/>
            </p:nvSpPr>
            <p:spPr>
              <a:xfrm>
                <a:off x="3938790" y="2124538"/>
                <a:ext cx="3624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 4</a:t>
                </a:r>
              </a:p>
            </p:txBody>
          </p:sp>
          <p:cxnSp>
            <p:nvCxnSpPr>
              <p:cNvPr id="59" name="Rak 58">
                <a:extLst>
                  <a:ext uri="{FF2B5EF4-FFF2-40B4-BE49-F238E27FC236}">
                    <a16:creationId xmlns:a16="http://schemas.microsoft.com/office/drawing/2014/main" id="{C9713A9A-FA4B-6D48-BDE4-56D942BECD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98347" y="2183662"/>
                <a:ext cx="486157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8" name="Rektangel 47">
            <a:extLst>
              <a:ext uri="{FF2B5EF4-FFF2-40B4-BE49-F238E27FC236}">
                <a16:creationId xmlns:a16="http://schemas.microsoft.com/office/drawing/2014/main" id="{DF86CBB7-5635-D249-8CEB-875842EFE423}"/>
              </a:ext>
            </a:extLst>
          </p:cNvPr>
          <p:cNvSpPr/>
          <p:nvPr/>
        </p:nvSpPr>
        <p:spPr>
          <a:xfrm>
            <a:off x="389917" y="202784"/>
            <a:ext cx="10906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>
                <a:solidFill>
                  <a:srgbClr val="8E2503"/>
                </a:solidFill>
                <a:effectLst/>
                <a:latin typeface="+mj-lt"/>
              </a:rPr>
              <a:t>Exempel</a:t>
            </a:r>
          </a:p>
        </p:txBody>
      </p:sp>
    </p:spTree>
    <p:extLst>
      <p:ext uri="{BB962C8B-B14F-4D97-AF65-F5344CB8AC3E}">
        <p14:creationId xmlns:p14="http://schemas.microsoft.com/office/powerpoint/2010/main" val="165679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3" grpId="0"/>
      <p:bldP spid="18" grpId="0"/>
      <p:bldP spid="19" grpId="0"/>
      <p:bldP spid="20" grpId="0"/>
      <p:bldP spid="26" grpId="0"/>
      <p:bldP spid="27" grpId="0"/>
      <p:bldP spid="28" grpId="0"/>
      <p:bldP spid="30" grpId="0"/>
      <p:bldP spid="31" grpId="0"/>
      <p:bldP spid="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26FD49B5-DEF9-6545-932F-5908AC545319}"/>
              </a:ext>
            </a:extLst>
          </p:cNvPr>
          <p:cNvSpPr/>
          <p:nvPr/>
        </p:nvSpPr>
        <p:spPr>
          <a:xfrm>
            <a:off x="491788" y="386656"/>
            <a:ext cx="10906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>
                <a:solidFill>
                  <a:srgbClr val="8E2503"/>
                </a:solidFill>
                <a:effectLst/>
                <a:latin typeface="+mj-lt"/>
              </a:rPr>
              <a:t>Exempel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520920CD-FD50-664F-9EFF-D293DD60663D}"/>
              </a:ext>
            </a:extLst>
          </p:cNvPr>
          <p:cNvSpPr txBox="1"/>
          <p:nvPr/>
        </p:nvSpPr>
        <p:spPr>
          <a:xfrm>
            <a:off x="575151" y="2029342"/>
            <a:ext cx="4614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a) 	Räntesats från början :  4,2 </a:t>
            </a:r>
            <a:r>
              <a:rPr lang="sv-SE" dirty="0"/>
              <a:t>%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93A65DFF-8B68-DB49-AF45-E6E45D54FCC6}"/>
              </a:ext>
            </a:extLst>
          </p:cNvPr>
          <p:cNvSpPr txBox="1"/>
          <p:nvPr/>
        </p:nvSpPr>
        <p:spPr>
          <a:xfrm>
            <a:off x="1936173" y="2499167"/>
            <a:ext cx="2060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Ny räntesats :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6318DCFE-320D-8645-8CB8-8B60D7A16918}"/>
              </a:ext>
            </a:extLst>
          </p:cNvPr>
          <p:cNvSpPr txBox="1"/>
          <p:nvPr/>
        </p:nvSpPr>
        <p:spPr>
          <a:xfrm>
            <a:off x="818914" y="2928741"/>
            <a:ext cx="2912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Ökning(procentenheter) :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A00F2500-5821-7448-8A87-1C6F7ACC2470}"/>
              </a:ext>
            </a:extLst>
          </p:cNvPr>
          <p:cNvSpPr/>
          <p:nvPr/>
        </p:nvSpPr>
        <p:spPr>
          <a:xfrm>
            <a:off x="3438119" y="2919807"/>
            <a:ext cx="32508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(4,7 </a:t>
            </a:r>
            <a:r>
              <a:rPr lang="sv-SE" dirty="0">
                <a:cs typeface="Bradley Hand Bold"/>
              </a:rPr>
              <a:t>–</a:t>
            </a:r>
            <a:r>
              <a:rPr lang="sv-SE" dirty="0">
                <a:latin typeface="Bradley Hand Bold"/>
                <a:cs typeface="Bradley Hand Bold"/>
              </a:rPr>
              <a:t> 4,2) procentenheter </a:t>
            </a:r>
            <a:r>
              <a:rPr lang="sv-SE" dirty="0">
                <a:cs typeface="Bradley Hand Bold"/>
              </a:rPr>
              <a:t>=</a:t>
            </a:r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C92A2710-E0E9-474B-AE29-F25ABFC1E13E}"/>
              </a:ext>
            </a:extLst>
          </p:cNvPr>
          <p:cNvSpPr/>
          <p:nvPr/>
        </p:nvSpPr>
        <p:spPr>
          <a:xfrm>
            <a:off x="6254557" y="2915288"/>
            <a:ext cx="1996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0,5 procentenheter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F47633A3-F1E1-474F-97A0-E27699182625}"/>
              </a:ext>
            </a:extLst>
          </p:cNvPr>
          <p:cNvSpPr txBox="1"/>
          <p:nvPr/>
        </p:nvSpPr>
        <p:spPr>
          <a:xfrm>
            <a:off x="1876453" y="4920407"/>
            <a:ext cx="68776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>
                <a:latin typeface="Bradley Hand Bold"/>
                <a:cs typeface="Bradley Hand Bold"/>
              </a:rPr>
              <a:t>Svar</a:t>
            </a:r>
            <a:r>
              <a:rPr lang="sv-SE" dirty="0">
                <a:latin typeface="Bradley Hand Bold"/>
                <a:cs typeface="Bradley Hand Bold"/>
              </a:rPr>
              <a:t>:  a)  Ökningen är 0,5 procentenheter.</a:t>
            </a:r>
          </a:p>
          <a:p>
            <a:r>
              <a:rPr lang="sv-SE" dirty="0">
                <a:latin typeface="Bradley Hand Bold"/>
                <a:cs typeface="Bradley Hand Bold"/>
              </a:rPr>
              <a:t>	    b)  Ökningen är 12 </a:t>
            </a:r>
            <a:r>
              <a:rPr lang="sv-SE" dirty="0">
                <a:cs typeface="Bradley Hand Bold"/>
              </a:rPr>
              <a:t>%.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05A41B1-BCC9-DB40-9DD0-63A434295AEA}"/>
              </a:ext>
            </a:extLst>
          </p:cNvPr>
          <p:cNvSpPr/>
          <p:nvPr/>
        </p:nvSpPr>
        <p:spPr>
          <a:xfrm>
            <a:off x="3438119" y="2476736"/>
            <a:ext cx="7713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4,7 </a:t>
            </a:r>
            <a:r>
              <a:rPr lang="sv-SE" dirty="0"/>
              <a:t>%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C3B9DEC7-4478-8B49-AABA-9C3BB61DCDFD}"/>
              </a:ext>
            </a:extLst>
          </p:cNvPr>
          <p:cNvSpPr txBox="1"/>
          <p:nvPr/>
        </p:nvSpPr>
        <p:spPr>
          <a:xfrm>
            <a:off x="575151" y="3737762"/>
            <a:ext cx="3143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b)		  	  Ökning (</a:t>
            </a:r>
            <a:r>
              <a:rPr lang="sv-SE" dirty="0">
                <a:cs typeface="Bradley Hand Bold"/>
              </a:rPr>
              <a:t>%</a:t>
            </a:r>
            <a:r>
              <a:rPr lang="sv-SE" dirty="0">
                <a:latin typeface="Bradley Hand Bold"/>
                <a:cs typeface="Bradley Hand Bold"/>
              </a:rPr>
              <a:t>) :</a:t>
            </a:r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70799BFC-469F-8440-8F47-89404C27AC62}"/>
              </a:ext>
            </a:extLst>
          </p:cNvPr>
          <p:cNvGrpSpPr/>
          <p:nvPr/>
        </p:nvGrpSpPr>
        <p:grpSpPr>
          <a:xfrm>
            <a:off x="3566491" y="3653326"/>
            <a:ext cx="826185" cy="596684"/>
            <a:chOff x="6382646" y="2939100"/>
            <a:chExt cx="771281" cy="596684"/>
          </a:xfrm>
        </p:grpSpPr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67FBD912-58E7-6040-B103-26EC6C872439}"/>
                </a:ext>
              </a:extLst>
            </p:cNvPr>
            <p:cNvSpPr txBox="1"/>
            <p:nvPr/>
          </p:nvSpPr>
          <p:spPr>
            <a:xfrm>
              <a:off x="6873787" y="3047079"/>
              <a:ext cx="2801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  <p:grpSp>
          <p:nvGrpSpPr>
            <p:cNvPr id="13" name="Grupp 12">
              <a:extLst>
                <a:ext uri="{FF2B5EF4-FFF2-40B4-BE49-F238E27FC236}">
                  <a16:creationId xmlns:a16="http://schemas.microsoft.com/office/drawing/2014/main" id="{F1C7C697-4301-9A4C-B3AE-50928A39478B}"/>
                </a:ext>
              </a:extLst>
            </p:cNvPr>
            <p:cNvGrpSpPr/>
            <p:nvPr/>
          </p:nvGrpSpPr>
          <p:grpSpPr>
            <a:xfrm>
              <a:off x="6382646" y="2939100"/>
              <a:ext cx="512520" cy="596684"/>
              <a:chOff x="3871984" y="1891017"/>
              <a:chExt cx="512520" cy="596684"/>
            </a:xfrm>
          </p:grpSpPr>
          <p:sp>
            <p:nvSpPr>
              <p:cNvPr id="14" name="textruta 13">
                <a:extLst>
                  <a:ext uri="{FF2B5EF4-FFF2-40B4-BE49-F238E27FC236}">
                    <a16:creationId xmlns:a16="http://schemas.microsoft.com/office/drawing/2014/main" id="{4921BB22-2F63-BD4A-8A5F-2FFBB0B9117C}"/>
                  </a:ext>
                </a:extLst>
              </p:cNvPr>
              <p:cNvSpPr txBox="1"/>
              <p:nvPr/>
            </p:nvSpPr>
            <p:spPr>
              <a:xfrm>
                <a:off x="3882459" y="1891017"/>
                <a:ext cx="4776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0,5</a:t>
                </a:r>
              </a:p>
            </p:txBody>
          </p:sp>
          <p:sp>
            <p:nvSpPr>
              <p:cNvPr id="15" name="textruta 14">
                <a:extLst>
                  <a:ext uri="{FF2B5EF4-FFF2-40B4-BE49-F238E27FC236}">
                    <a16:creationId xmlns:a16="http://schemas.microsoft.com/office/drawing/2014/main" id="{27A6935F-DCF2-E949-BAD9-D9AD9487D37F}"/>
                  </a:ext>
                </a:extLst>
              </p:cNvPr>
              <p:cNvSpPr txBox="1"/>
              <p:nvPr/>
            </p:nvSpPr>
            <p:spPr>
              <a:xfrm>
                <a:off x="3871984" y="2118369"/>
                <a:ext cx="4986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4,2</a:t>
                </a:r>
              </a:p>
            </p:txBody>
          </p:sp>
          <p:cxnSp>
            <p:nvCxnSpPr>
              <p:cNvPr id="16" name="Rak 15">
                <a:extLst>
                  <a:ext uri="{FF2B5EF4-FFF2-40B4-BE49-F238E27FC236}">
                    <a16:creationId xmlns:a16="http://schemas.microsoft.com/office/drawing/2014/main" id="{1E265352-A3DB-DA48-9F85-5D7A0DED59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98347" y="2183662"/>
                <a:ext cx="486157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Rektangel 16">
            <a:extLst>
              <a:ext uri="{FF2B5EF4-FFF2-40B4-BE49-F238E27FC236}">
                <a16:creationId xmlns:a16="http://schemas.microsoft.com/office/drawing/2014/main" id="{B282121C-913A-C04B-836C-D7D1FD250B7A}"/>
              </a:ext>
            </a:extLst>
          </p:cNvPr>
          <p:cNvSpPr/>
          <p:nvPr/>
        </p:nvSpPr>
        <p:spPr>
          <a:xfrm>
            <a:off x="4295246" y="3761305"/>
            <a:ext cx="1104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0,119… </a:t>
            </a:r>
            <a:r>
              <a:rPr lang="sv-SE" dirty="0">
                <a:cs typeface="Bradley Hand Bold"/>
              </a:rPr>
              <a:t>≈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DA3D3CEC-6273-A943-A969-FD9F7898CF80}"/>
              </a:ext>
            </a:extLst>
          </p:cNvPr>
          <p:cNvSpPr/>
          <p:nvPr/>
        </p:nvSpPr>
        <p:spPr>
          <a:xfrm>
            <a:off x="5280289" y="3761305"/>
            <a:ext cx="805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0,12</a:t>
            </a:r>
            <a:r>
              <a:rPr lang="sv-SE" dirty="0"/>
              <a:t> =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A12A395B-80B4-D941-ACC5-71B53EAD2DC2}"/>
              </a:ext>
            </a:extLst>
          </p:cNvPr>
          <p:cNvSpPr/>
          <p:nvPr/>
        </p:nvSpPr>
        <p:spPr>
          <a:xfrm>
            <a:off x="5950056" y="3738077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12 </a:t>
            </a:r>
            <a:r>
              <a:rPr lang="sv-SE" dirty="0"/>
              <a:t>%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20" name="Grupp 19">
            <a:extLst>
              <a:ext uri="{FF2B5EF4-FFF2-40B4-BE49-F238E27FC236}">
                <a16:creationId xmlns:a16="http://schemas.microsoft.com/office/drawing/2014/main" id="{5CD44FB3-6ECB-6842-AC08-83CA416DB0CA}"/>
              </a:ext>
            </a:extLst>
          </p:cNvPr>
          <p:cNvGrpSpPr/>
          <p:nvPr/>
        </p:nvGrpSpPr>
        <p:grpSpPr>
          <a:xfrm>
            <a:off x="2146885" y="325743"/>
            <a:ext cx="8839435" cy="1207769"/>
            <a:chOff x="1151051" y="150791"/>
            <a:chExt cx="8839435" cy="1207769"/>
          </a:xfrm>
        </p:grpSpPr>
        <p:grpSp>
          <p:nvGrpSpPr>
            <p:cNvPr id="21" name="Grupp 20">
              <a:extLst>
                <a:ext uri="{FF2B5EF4-FFF2-40B4-BE49-F238E27FC236}">
                  <a16:creationId xmlns:a16="http://schemas.microsoft.com/office/drawing/2014/main" id="{BD267F5C-B3ED-514B-9046-CC9AB8141952}"/>
                </a:ext>
              </a:extLst>
            </p:cNvPr>
            <p:cNvGrpSpPr/>
            <p:nvPr/>
          </p:nvGrpSpPr>
          <p:grpSpPr>
            <a:xfrm>
              <a:off x="1151051" y="185741"/>
              <a:ext cx="8839435" cy="923330"/>
              <a:chOff x="1151051" y="488881"/>
              <a:chExt cx="8839435" cy="923330"/>
            </a:xfrm>
          </p:grpSpPr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D469116F-F0B4-764C-AE92-821CA2C51FA0}"/>
                  </a:ext>
                </a:extLst>
              </p:cNvPr>
              <p:cNvSpPr/>
              <p:nvPr/>
            </p:nvSpPr>
            <p:spPr>
              <a:xfrm>
                <a:off x="1608486" y="488881"/>
                <a:ext cx="8382000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dirty="0"/>
                  <a:t>Räntesatsen på ett lån höjs från 4,2 % till 4,7 %. </a:t>
                </a:r>
              </a:p>
              <a:p>
                <a:r>
                  <a:rPr lang="sv-SE" dirty="0"/>
                  <a:t>a) Hur stor är ökningen i procentenheter? </a:t>
                </a:r>
              </a:p>
              <a:p>
                <a:r>
                  <a:rPr lang="sv-SE" dirty="0"/>
                  <a:t>b) Hur stor är ökningen i hela procent?  </a:t>
                </a:r>
              </a:p>
            </p:txBody>
          </p:sp>
          <p:pic>
            <p:nvPicPr>
              <p:cNvPr id="24" name="Bildobjekt 23">
                <a:extLst>
                  <a:ext uri="{FF2B5EF4-FFF2-40B4-BE49-F238E27FC236}">
                    <a16:creationId xmlns:a16="http://schemas.microsoft.com/office/drawing/2014/main" id="{E3B8BF68-C38A-E54C-812D-1F974BCCECA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151051" y="553529"/>
                <a:ext cx="419100" cy="520700"/>
              </a:xfrm>
              <a:prstGeom prst="rect">
                <a:avLst/>
              </a:prstGeom>
            </p:spPr>
          </p:pic>
        </p:grpSp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FECE2DEE-9E12-4B49-91F7-B495018E166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69059" y="150791"/>
              <a:ext cx="1246024" cy="12077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8504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4466</TotalTime>
  <Words>551</Words>
  <Application>Microsoft Macintosh PowerPoint</Application>
  <PresentationFormat>Bildspel på skärmen (4:3)</PresentationFormat>
  <Paragraphs>88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9" baseType="lpstr">
      <vt:lpstr>Arial</vt:lpstr>
      <vt:lpstr>Bradley Hand</vt:lpstr>
      <vt:lpstr>Bradley Hand Bold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47</cp:revision>
  <dcterms:created xsi:type="dcterms:W3CDTF">2017-04-14T14:35:34Z</dcterms:created>
  <dcterms:modified xsi:type="dcterms:W3CDTF">2021-04-02T15:07:55Z</dcterms:modified>
</cp:coreProperties>
</file>