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6" r:id="rId2"/>
    <p:sldId id="280" r:id="rId3"/>
    <p:sldId id="281" r:id="rId4"/>
    <p:sldId id="271" r:id="rId5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0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9512" autoAdjust="0"/>
  </p:normalViewPr>
  <p:slideViewPr>
    <p:cSldViewPr snapToGrid="0" snapToObjects="1">
      <p:cViewPr>
        <p:scale>
          <a:sx n="173" d="100"/>
          <a:sy n="173" d="100"/>
        </p:scale>
        <p:origin x="-232" y="-1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2021-04-02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4592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2021-04-02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5353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2021-04-02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4440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2021-04-02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2198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2021-04-02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676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2021-04-02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0515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2021-04-02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7515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2021-04-02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468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2021-04-02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0237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2021-04-02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2096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2021-04-02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9375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9CE5C-5EEE-0B4F-A290-7E6C8B589B13}" type="datetimeFigureOut">
              <a:rPr lang="sv-SE" smtClean="0"/>
              <a:t>2021-04-02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3424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tiff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211258" y="191960"/>
            <a:ext cx="88010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/>
              <a:t>3.6				             Geometri i tre dimensioner</a:t>
            </a:r>
          </a:p>
        </p:txBody>
      </p:sp>
      <p:sp>
        <p:nvSpPr>
          <p:cNvPr id="2" name="textruta 1"/>
          <p:cNvSpPr txBox="1"/>
          <p:nvPr/>
        </p:nvSpPr>
        <p:spPr>
          <a:xfrm>
            <a:off x="3794871" y="1188181"/>
            <a:ext cx="2449812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rgbClr val="800000"/>
                </a:solidFill>
              </a:rPr>
              <a:t>Geometriska kroppar</a:t>
            </a: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65D435AC-EBA8-3343-BBFD-B7D05E7E7273}"/>
              </a:ext>
            </a:extLst>
          </p:cNvPr>
          <p:cNvSpPr txBox="1"/>
          <p:nvPr/>
        </p:nvSpPr>
        <p:spPr>
          <a:xfrm>
            <a:off x="1832729" y="1679860"/>
            <a:ext cx="6135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En </a:t>
            </a:r>
            <a:r>
              <a:rPr lang="sv-SE" i="1" dirty="0">
                <a:solidFill>
                  <a:srgbClr val="980002"/>
                </a:solidFill>
              </a:rPr>
              <a:t>kropp</a:t>
            </a:r>
            <a:r>
              <a:rPr lang="sv-SE" i="1" dirty="0"/>
              <a:t> </a:t>
            </a:r>
            <a:r>
              <a:rPr lang="sv-SE" dirty="0"/>
              <a:t>har </a:t>
            </a:r>
            <a:r>
              <a:rPr lang="sv-SE" b="1" dirty="0">
                <a:solidFill>
                  <a:srgbClr val="980002"/>
                </a:solidFill>
              </a:rPr>
              <a:t>tre </a:t>
            </a:r>
            <a:r>
              <a:rPr lang="sv-SE" i="1" dirty="0">
                <a:solidFill>
                  <a:srgbClr val="980002"/>
                </a:solidFill>
              </a:rPr>
              <a:t>dimensioner</a:t>
            </a:r>
            <a:r>
              <a:rPr lang="sv-SE" i="1" dirty="0"/>
              <a:t> </a:t>
            </a:r>
            <a:r>
              <a:rPr lang="sv-SE" dirty="0"/>
              <a:t>– den breder ut sig i tre riktningar. </a:t>
            </a: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D8E35B3E-4569-DB40-A6DA-170BEEE9BCC7}"/>
              </a:ext>
            </a:extLst>
          </p:cNvPr>
          <p:cNvSpPr txBox="1"/>
          <p:nvPr/>
        </p:nvSpPr>
        <p:spPr>
          <a:xfrm>
            <a:off x="1838894" y="1981117"/>
            <a:ext cx="203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Den har en </a:t>
            </a:r>
            <a:r>
              <a:rPr lang="sv-SE" i="1" dirty="0">
                <a:solidFill>
                  <a:srgbClr val="980002"/>
                </a:solidFill>
              </a:rPr>
              <a:t>volym</a:t>
            </a:r>
            <a:r>
              <a:rPr lang="sv-SE" dirty="0"/>
              <a:t>. </a:t>
            </a:r>
          </a:p>
        </p:txBody>
      </p:sp>
      <p:sp>
        <p:nvSpPr>
          <p:cNvPr id="29" name="textruta 28">
            <a:extLst>
              <a:ext uri="{FF2B5EF4-FFF2-40B4-BE49-F238E27FC236}">
                <a16:creationId xmlns:a16="http://schemas.microsoft.com/office/drawing/2014/main" id="{DB3002E7-E1EE-E54C-B3C7-6BC424D2BA3F}"/>
              </a:ext>
            </a:extLst>
          </p:cNvPr>
          <p:cNvSpPr txBox="1"/>
          <p:nvPr/>
        </p:nvSpPr>
        <p:spPr>
          <a:xfrm>
            <a:off x="2491182" y="2593466"/>
            <a:ext cx="4619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Några geometriska kroppar har speciella namn: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B3B04C7-AEEE-E046-AEE7-B72DC2C11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296" y="3075427"/>
            <a:ext cx="5744155" cy="361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68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/>
      <p:bldP spid="27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ildobjekt 20">
            <a:extLst>
              <a:ext uri="{FF2B5EF4-FFF2-40B4-BE49-F238E27FC236}">
                <a16:creationId xmlns:a16="http://schemas.microsoft.com/office/drawing/2014/main" id="{3E5902B7-8EAF-3943-A8A4-141243694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7545" y="4111423"/>
            <a:ext cx="1297291" cy="1050623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BE51EB96-08D2-D44E-982A-D64108B7F1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9063" y="1466268"/>
            <a:ext cx="2088103" cy="1378421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D7A59557-163D-2648-A2E0-AFDC719ED1A8}"/>
              </a:ext>
            </a:extLst>
          </p:cNvPr>
          <p:cNvSpPr/>
          <p:nvPr/>
        </p:nvSpPr>
        <p:spPr>
          <a:xfrm>
            <a:off x="211259" y="191960"/>
            <a:ext cx="8598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/>
              <a:t>								</a:t>
            </a:r>
            <a:r>
              <a:rPr lang="sv-SE" sz="2400" b="1" dirty="0">
                <a:solidFill>
                  <a:srgbClr val="800000"/>
                </a:solidFill>
              </a:rPr>
              <a:t>Rätblock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8B220A76-2DDC-E349-8DBC-B9FE48949272}"/>
              </a:ext>
            </a:extLst>
          </p:cNvPr>
          <p:cNvSpPr txBox="1"/>
          <p:nvPr/>
        </p:nvSpPr>
        <p:spPr>
          <a:xfrm>
            <a:off x="1819363" y="728124"/>
            <a:ext cx="6158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En rektangel har två dimensioner, </a:t>
            </a:r>
            <a:r>
              <a:rPr lang="sv-SE" i="1" dirty="0">
                <a:solidFill>
                  <a:srgbClr val="980002"/>
                </a:solidFill>
              </a:rPr>
              <a:t>längd </a:t>
            </a:r>
            <a:r>
              <a:rPr lang="sv-SE" dirty="0"/>
              <a:t>och </a:t>
            </a:r>
            <a:r>
              <a:rPr lang="sv-SE" i="1" dirty="0">
                <a:solidFill>
                  <a:srgbClr val="980002"/>
                </a:solidFill>
              </a:rPr>
              <a:t>bredd</a:t>
            </a:r>
            <a:r>
              <a:rPr lang="sv-SE" dirty="0"/>
              <a:t>. Om vi lägger till en tredje dimension,</a:t>
            </a:r>
            <a:r>
              <a:rPr lang="sv-SE" dirty="0">
                <a:solidFill>
                  <a:srgbClr val="980002"/>
                </a:solidFill>
              </a:rPr>
              <a:t> </a:t>
            </a:r>
            <a:r>
              <a:rPr lang="sv-SE" i="1" dirty="0">
                <a:solidFill>
                  <a:srgbClr val="980002"/>
                </a:solidFill>
              </a:rPr>
              <a:t>höjd</a:t>
            </a:r>
            <a:r>
              <a:rPr lang="sv-SE" dirty="0"/>
              <a:t>, får vi ett så kallat </a:t>
            </a:r>
            <a:r>
              <a:rPr lang="sv-SE" b="1" i="1" dirty="0">
                <a:solidFill>
                  <a:srgbClr val="980002"/>
                </a:solidFill>
              </a:rPr>
              <a:t>rätblock</a:t>
            </a:r>
            <a:r>
              <a:rPr lang="sv-SE" dirty="0"/>
              <a:t>. 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6B8AA866-8FDF-CE46-BD6B-977A83C27563}"/>
              </a:ext>
            </a:extLst>
          </p:cNvPr>
          <p:cNvSpPr txBox="1"/>
          <p:nvPr/>
        </p:nvSpPr>
        <p:spPr>
          <a:xfrm>
            <a:off x="540031" y="1446285"/>
            <a:ext cx="28420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I ett </a:t>
            </a:r>
            <a:r>
              <a:rPr lang="sv-SE" b="1" i="1" dirty="0">
                <a:solidFill>
                  <a:srgbClr val="980002"/>
                </a:solidFill>
              </a:rPr>
              <a:t>rätblock</a:t>
            </a:r>
            <a:r>
              <a:rPr lang="sv-SE" dirty="0"/>
              <a:t> är att alla vinklar mellan </a:t>
            </a:r>
            <a:r>
              <a:rPr lang="sv-SE" i="1" dirty="0">
                <a:solidFill>
                  <a:srgbClr val="980002"/>
                </a:solidFill>
              </a:rPr>
              <a:t>sidoytorna</a:t>
            </a:r>
            <a:r>
              <a:rPr lang="sv-SE" i="1" dirty="0"/>
              <a:t> </a:t>
            </a:r>
            <a:r>
              <a:rPr lang="sv-SE" dirty="0"/>
              <a:t>är räta. Den yta som rätblocket står på kallas </a:t>
            </a:r>
            <a:r>
              <a:rPr lang="sv-SE" i="1" dirty="0">
                <a:solidFill>
                  <a:srgbClr val="980002"/>
                </a:solidFill>
              </a:rPr>
              <a:t>basyta</a:t>
            </a:r>
            <a:r>
              <a:rPr lang="sv-SE" dirty="0"/>
              <a:t>.  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27F51429-A4D8-4C45-90A9-C70F1263A157}"/>
              </a:ext>
            </a:extLst>
          </p:cNvPr>
          <p:cNvSpPr txBox="1"/>
          <p:nvPr/>
        </p:nvSpPr>
        <p:spPr>
          <a:xfrm>
            <a:off x="5262048" y="2699516"/>
            <a:ext cx="34003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Om alla </a:t>
            </a:r>
            <a:r>
              <a:rPr lang="sv-SE" i="1" dirty="0">
                <a:solidFill>
                  <a:srgbClr val="980002"/>
                </a:solidFill>
              </a:rPr>
              <a:t>kanter</a:t>
            </a:r>
            <a:r>
              <a:rPr lang="sv-SE" i="1" dirty="0"/>
              <a:t> </a:t>
            </a:r>
            <a:r>
              <a:rPr lang="sv-SE" dirty="0"/>
              <a:t>i ett rätblock är </a:t>
            </a:r>
            <a:r>
              <a:rPr lang="sv-SE" dirty="0">
                <a:solidFill>
                  <a:srgbClr val="980002"/>
                </a:solidFill>
              </a:rPr>
              <a:t>lika långa </a:t>
            </a:r>
            <a:r>
              <a:rPr lang="sv-SE" dirty="0"/>
              <a:t>så är sidoytorna </a:t>
            </a:r>
            <a:r>
              <a:rPr lang="sv-SE" dirty="0">
                <a:solidFill>
                  <a:srgbClr val="980002"/>
                </a:solidFill>
              </a:rPr>
              <a:t>kvadrater</a:t>
            </a:r>
            <a:r>
              <a:rPr lang="sv-SE" dirty="0"/>
              <a:t>. Rätblocket kallas då för en </a:t>
            </a:r>
            <a:r>
              <a:rPr lang="sv-SE" b="1" i="1" dirty="0">
                <a:solidFill>
                  <a:srgbClr val="980002"/>
                </a:solidFill>
              </a:rPr>
              <a:t>kub</a:t>
            </a:r>
            <a:r>
              <a:rPr lang="sv-SE" dirty="0"/>
              <a:t>. 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F44985AA-F573-2E4C-8265-7512C333DB50}"/>
              </a:ext>
            </a:extLst>
          </p:cNvPr>
          <p:cNvSpPr txBox="1"/>
          <p:nvPr/>
        </p:nvSpPr>
        <p:spPr>
          <a:xfrm>
            <a:off x="540031" y="4415465"/>
            <a:ext cx="3539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När man beräknar en kropps volym utgår man från en kub där kanterna är 1 cm. 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E4B2B2B8-2E14-3543-8F47-E5CAB7464EFD}"/>
              </a:ext>
            </a:extLst>
          </p:cNvPr>
          <p:cNvSpPr txBox="1"/>
          <p:nvPr/>
        </p:nvSpPr>
        <p:spPr>
          <a:xfrm>
            <a:off x="5624528" y="4214068"/>
            <a:ext cx="3220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En sådan kub har volymen 1 cm</a:t>
            </a:r>
            <a:r>
              <a:rPr lang="sv-SE" baseline="30000" dirty="0"/>
              <a:t>3</a:t>
            </a:r>
            <a:r>
              <a:rPr lang="sv-SE" dirty="0"/>
              <a:t> (</a:t>
            </a:r>
            <a:r>
              <a:rPr lang="sv-SE" dirty="0">
                <a:solidFill>
                  <a:srgbClr val="980002"/>
                </a:solidFill>
              </a:rPr>
              <a:t>en </a:t>
            </a:r>
            <a:r>
              <a:rPr lang="sv-SE" i="1" dirty="0">
                <a:solidFill>
                  <a:srgbClr val="980002"/>
                </a:solidFill>
              </a:rPr>
              <a:t>kubikcentimeter</a:t>
            </a:r>
            <a:r>
              <a:rPr lang="sv-SE" dirty="0"/>
              <a:t>). </a:t>
            </a: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D70B157C-93A8-C041-8FE8-4D227C47415F}"/>
              </a:ext>
            </a:extLst>
          </p:cNvPr>
          <p:cNvSpPr txBox="1"/>
          <p:nvPr/>
        </p:nvSpPr>
        <p:spPr>
          <a:xfrm>
            <a:off x="3263872" y="3559761"/>
            <a:ext cx="2493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rgbClr val="980002"/>
                </a:solidFill>
              </a:rPr>
              <a:t>Volymen av ett rätblock</a:t>
            </a:r>
            <a:endParaRPr lang="sv-SE" dirty="0"/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2D990CC3-C22C-5742-A468-DA44DEB38A94}"/>
              </a:ext>
            </a:extLst>
          </p:cNvPr>
          <p:cNvSpPr txBox="1"/>
          <p:nvPr/>
        </p:nvSpPr>
        <p:spPr>
          <a:xfrm>
            <a:off x="85954" y="3967181"/>
            <a:ext cx="4014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Med </a:t>
            </a:r>
            <a:r>
              <a:rPr lang="sv-SE" i="1" dirty="0">
                <a:solidFill>
                  <a:srgbClr val="980002"/>
                </a:solidFill>
              </a:rPr>
              <a:t>volym</a:t>
            </a:r>
            <a:r>
              <a:rPr lang="sv-SE" i="1" dirty="0"/>
              <a:t> </a:t>
            </a:r>
            <a:r>
              <a:rPr lang="sv-SE" dirty="0"/>
              <a:t>menas hur stor en kropp är. 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F83D941-B64A-2E4B-B2C2-5B0358B206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2039" y="1521210"/>
            <a:ext cx="2309548" cy="1229577"/>
          </a:xfrm>
          <a:prstGeom prst="rect">
            <a:avLst/>
          </a:prstGeom>
        </p:spPr>
      </p:pic>
      <p:sp>
        <p:nvSpPr>
          <p:cNvPr id="24" name="textruta 23">
            <a:extLst>
              <a:ext uri="{FF2B5EF4-FFF2-40B4-BE49-F238E27FC236}">
                <a16:creationId xmlns:a16="http://schemas.microsoft.com/office/drawing/2014/main" id="{C33FA03E-0387-EC45-A63A-8886D3CE4D6E}"/>
              </a:ext>
            </a:extLst>
          </p:cNvPr>
          <p:cNvSpPr txBox="1"/>
          <p:nvPr/>
        </p:nvSpPr>
        <p:spPr>
          <a:xfrm>
            <a:off x="1222023" y="5489319"/>
            <a:ext cx="1194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Volymen =</a:t>
            </a:r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CDBABB94-179E-DC40-B42F-835063D21B20}"/>
              </a:ext>
            </a:extLst>
          </p:cNvPr>
          <p:cNvSpPr txBox="1"/>
          <p:nvPr/>
        </p:nvSpPr>
        <p:spPr>
          <a:xfrm>
            <a:off x="2304088" y="5489319"/>
            <a:ext cx="2155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1 cm </a:t>
            </a:r>
            <a:r>
              <a:rPr lang="is-IS" dirty="0">
                <a:cs typeface="Bradley Hand Bold"/>
              </a:rPr>
              <a:t>∙ 1 cm ∙ 1 cm =</a:t>
            </a:r>
            <a:endParaRPr lang="sv-SE" dirty="0"/>
          </a:p>
        </p:txBody>
      </p:sp>
      <p:sp>
        <p:nvSpPr>
          <p:cNvPr id="31" name="textruta 30">
            <a:extLst>
              <a:ext uri="{FF2B5EF4-FFF2-40B4-BE49-F238E27FC236}">
                <a16:creationId xmlns:a16="http://schemas.microsoft.com/office/drawing/2014/main" id="{EA9B3D73-D043-5F40-BF5D-B860C77C6D09}"/>
              </a:ext>
            </a:extLst>
          </p:cNvPr>
          <p:cNvSpPr txBox="1"/>
          <p:nvPr/>
        </p:nvSpPr>
        <p:spPr>
          <a:xfrm>
            <a:off x="4189671" y="5484071"/>
            <a:ext cx="2646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1 </a:t>
            </a:r>
            <a:r>
              <a:rPr lang="is-IS" dirty="0">
                <a:cs typeface="Bradley Hand Bold"/>
              </a:rPr>
              <a:t>∙ 1 ∙ 1 ∙ cm ∙ </a:t>
            </a:r>
            <a:r>
              <a:rPr lang="sv-SE" dirty="0"/>
              <a:t>cm </a:t>
            </a:r>
            <a:r>
              <a:rPr lang="is-IS" dirty="0">
                <a:cs typeface="Bradley Hand Bold"/>
              </a:rPr>
              <a:t>∙ </a:t>
            </a:r>
            <a:r>
              <a:rPr lang="sv-SE" dirty="0"/>
              <a:t>cm </a:t>
            </a:r>
            <a:r>
              <a:rPr lang="is-IS" dirty="0">
                <a:cs typeface="Bradley Hand Bold"/>
              </a:rPr>
              <a:t>=</a:t>
            </a:r>
            <a:endParaRPr lang="sv-SE" dirty="0"/>
          </a:p>
        </p:txBody>
      </p:sp>
      <p:sp>
        <p:nvSpPr>
          <p:cNvPr id="32" name="textruta 31">
            <a:extLst>
              <a:ext uri="{FF2B5EF4-FFF2-40B4-BE49-F238E27FC236}">
                <a16:creationId xmlns:a16="http://schemas.microsoft.com/office/drawing/2014/main" id="{8A651361-88C4-F141-A9B9-EE2ABEA9FF76}"/>
              </a:ext>
            </a:extLst>
          </p:cNvPr>
          <p:cNvSpPr txBox="1"/>
          <p:nvPr/>
        </p:nvSpPr>
        <p:spPr>
          <a:xfrm>
            <a:off x="6452458" y="5471098"/>
            <a:ext cx="1331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1</a:t>
            </a:r>
            <a:r>
              <a:rPr lang="sv-SE" baseline="30000" dirty="0"/>
              <a:t>3</a:t>
            </a:r>
            <a:r>
              <a:rPr lang="sv-SE" dirty="0"/>
              <a:t> cm</a:t>
            </a:r>
            <a:r>
              <a:rPr lang="sv-SE" baseline="30000" dirty="0"/>
              <a:t>3 </a:t>
            </a:r>
            <a:r>
              <a:rPr lang="sv-SE" dirty="0"/>
              <a:t>=</a:t>
            </a:r>
          </a:p>
        </p:txBody>
      </p:sp>
      <p:sp>
        <p:nvSpPr>
          <p:cNvPr id="33" name="textruta 32">
            <a:extLst>
              <a:ext uri="{FF2B5EF4-FFF2-40B4-BE49-F238E27FC236}">
                <a16:creationId xmlns:a16="http://schemas.microsoft.com/office/drawing/2014/main" id="{E4E84022-A533-6740-81F9-3EF85089687C}"/>
              </a:ext>
            </a:extLst>
          </p:cNvPr>
          <p:cNvSpPr txBox="1"/>
          <p:nvPr/>
        </p:nvSpPr>
        <p:spPr>
          <a:xfrm>
            <a:off x="7292547" y="5451621"/>
            <a:ext cx="983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>
                <a:solidFill>
                  <a:srgbClr val="980002"/>
                </a:solidFill>
              </a:rPr>
              <a:t>1 cm</a:t>
            </a:r>
            <a:r>
              <a:rPr lang="sv-SE" sz="2000" b="1" baseline="30000" dirty="0">
                <a:solidFill>
                  <a:srgbClr val="980002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62716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5" grpId="0"/>
      <p:bldP spid="16" grpId="0"/>
      <p:bldP spid="17" grpId="0"/>
      <p:bldP spid="19" grpId="0"/>
      <p:bldP spid="23" grpId="0"/>
      <p:bldP spid="24" grpId="0"/>
      <p:bldP spid="30" grpId="0"/>
      <p:bldP spid="31" grpId="0"/>
      <p:bldP spid="32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79912AB8-0871-3544-8C1B-EF13B1A14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053" y="197088"/>
            <a:ext cx="1931020" cy="1476010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D990F6F7-39C6-BD44-8785-6B2304AEB2FD}"/>
              </a:ext>
            </a:extLst>
          </p:cNvPr>
          <p:cNvSpPr txBox="1"/>
          <p:nvPr/>
        </p:nvSpPr>
        <p:spPr>
          <a:xfrm>
            <a:off x="2617973" y="750427"/>
            <a:ext cx="6158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Det här rätblocket har en </a:t>
            </a:r>
            <a:r>
              <a:rPr lang="sv-SE" i="1" dirty="0">
                <a:solidFill>
                  <a:srgbClr val="980002"/>
                </a:solidFill>
              </a:rPr>
              <a:t>basyta</a:t>
            </a:r>
            <a:r>
              <a:rPr lang="sv-SE" dirty="0"/>
              <a:t> med arean 5 · 3 cm</a:t>
            </a:r>
            <a:r>
              <a:rPr lang="sv-SE" baseline="30000" dirty="0"/>
              <a:t>2</a:t>
            </a:r>
            <a:r>
              <a:rPr lang="sv-SE" dirty="0"/>
              <a:t> = </a:t>
            </a:r>
            <a:r>
              <a:rPr lang="sv-SE" dirty="0">
                <a:solidFill>
                  <a:srgbClr val="980002"/>
                </a:solidFill>
              </a:rPr>
              <a:t>15 cm</a:t>
            </a:r>
            <a:r>
              <a:rPr lang="sv-SE" baseline="30000" dirty="0">
                <a:solidFill>
                  <a:srgbClr val="980002"/>
                </a:solidFill>
              </a:rPr>
              <a:t>2</a:t>
            </a:r>
            <a:r>
              <a:rPr lang="sv-SE" dirty="0"/>
              <a:t>. 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14B969C8-CE0C-FB42-955C-56A0A62526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464" y="1673098"/>
            <a:ext cx="2012198" cy="1618321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0B74D002-8780-0345-861E-DCA0217B1959}"/>
              </a:ext>
            </a:extLst>
          </p:cNvPr>
          <p:cNvSpPr txBox="1"/>
          <p:nvPr/>
        </p:nvSpPr>
        <p:spPr>
          <a:xfrm>
            <a:off x="2740637" y="1546075"/>
            <a:ext cx="6158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På den ytan kan vi lägga 15 kuber med volymen 1 cm</a:t>
            </a:r>
            <a:r>
              <a:rPr lang="sv-SE" baseline="30000" dirty="0"/>
              <a:t>3</a:t>
            </a:r>
            <a:r>
              <a:rPr lang="sv-SE" dirty="0"/>
              <a:t>. 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AAB3099E-BB78-4E43-8C3F-61BB51237831}"/>
              </a:ext>
            </a:extLst>
          </p:cNvPr>
          <p:cNvSpPr txBox="1"/>
          <p:nvPr/>
        </p:nvSpPr>
        <p:spPr>
          <a:xfrm>
            <a:off x="2740637" y="1950742"/>
            <a:ext cx="6158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Eftersom rätblockets höjd är 4 cm så får det sammanlagt plats: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F0026006-465A-C54E-A377-047652263AF3}"/>
              </a:ext>
            </a:extLst>
          </p:cNvPr>
          <p:cNvSpPr txBox="1"/>
          <p:nvPr/>
        </p:nvSpPr>
        <p:spPr>
          <a:xfrm>
            <a:off x="2740637" y="2390745"/>
            <a:ext cx="1731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15 · 4 kuber = 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226CF51B-C9BA-A64C-A2AB-1F894EDEB8A9}"/>
              </a:ext>
            </a:extLst>
          </p:cNvPr>
          <p:cNvSpPr txBox="1"/>
          <p:nvPr/>
        </p:nvSpPr>
        <p:spPr>
          <a:xfrm>
            <a:off x="4114800" y="2407622"/>
            <a:ext cx="3984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60 kuber med volymen 1 cm</a:t>
            </a:r>
            <a:r>
              <a:rPr lang="sv-SE" baseline="30000" dirty="0"/>
              <a:t>3</a:t>
            </a:r>
            <a:r>
              <a:rPr lang="sv-SE" dirty="0"/>
              <a:t>.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4ABD461E-3F03-E044-977C-9AD32F3A44E8}"/>
              </a:ext>
            </a:extLst>
          </p:cNvPr>
          <p:cNvSpPr txBox="1"/>
          <p:nvPr/>
        </p:nvSpPr>
        <p:spPr>
          <a:xfrm>
            <a:off x="3275894" y="2864502"/>
            <a:ext cx="4005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Rätblockets volym är alltså </a:t>
            </a:r>
            <a:r>
              <a:rPr lang="sv-SE" b="1" dirty="0">
                <a:solidFill>
                  <a:srgbClr val="980002"/>
                </a:solidFill>
              </a:rPr>
              <a:t>60 cm</a:t>
            </a:r>
            <a:r>
              <a:rPr lang="sv-SE" b="1" baseline="30000" dirty="0">
                <a:solidFill>
                  <a:srgbClr val="980002"/>
                </a:solidFill>
              </a:rPr>
              <a:t>3</a:t>
            </a:r>
            <a:r>
              <a:rPr lang="sv-SE" dirty="0"/>
              <a:t>. 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AE928DFC-11E2-124A-99DE-FA5D68615B45}"/>
              </a:ext>
            </a:extLst>
          </p:cNvPr>
          <p:cNvSpPr txBox="1"/>
          <p:nvPr/>
        </p:nvSpPr>
        <p:spPr>
          <a:xfrm>
            <a:off x="2393859" y="3853468"/>
            <a:ext cx="5151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Vi ser att vi kan räkna ut </a:t>
            </a:r>
            <a:r>
              <a:rPr lang="sv-SE" dirty="0">
                <a:solidFill>
                  <a:srgbClr val="980002"/>
                </a:solidFill>
              </a:rPr>
              <a:t>volymen (</a:t>
            </a:r>
            <a:r>
              <a:rPr lang="sv-SE" i="1" dirty="0">
                <a:solidFill>
                  <a:srgbClr val="980002"/>
                </a:solidFill>
              </a:rPr>
              <a:t>V</a:t>
            </a:r>
            <a:r>
              <a:rPr lang="sv-SE" dirty="0">
                <a:solidFill>
                  <a:srgbClr val="980002"/>
                </a:solidFill>
              </a:rPr>
              <a:t>) </a:t>
            </a:r>
            <a:r>
              <a:rPr lang="sv-SE" dirty="0"/>
              <a:t>genom att multiplicera </a:t>
            </a:r>
            <a:r>
              <a:rPr lang="sv-SE" dirty="0">
                <a:solidFill>
                  <a:srgbClr val="980002"/>
                </a:solidFill>
              </a:rPr>
              <a:t>basytans area (</a:t>
            </a:r>
            <a:r>
              <a:rPr lang="sv-SE" i="1" dirty="0">
                <a:solidFill>
                  <a:srgbClr val="980002"/>
                </a:solidFill>
              </a:rPr>
              <a:t>B</a:t>
            </a:r>
            <a:r>
              <a:rPr lang="sv-SE" dirty="0">
                <a:solidFill>
                  <a:srgbClr val="980002"/>
                </a:solidFill>
              </a:rPr>
              <a:t>) </a:t>
            </a:r>
            <a:r>
              <a:rPr lang="sv-SE" dirty="0"/>
              <a:t>med </a:t>
            </a:r>
            <a:r>
              <a:rPr lang="sv-SE" dirty="0">
                <a:solidFill>
                  <a:srgbClr val="980002"/>
                </a:solidFill>
              </a:rPr>
              <a:t>höjden (</a:t>
            </a:r>
            <a:r>
              <a:rPr lang="sv-SE" i="1" dirty="0">
                <a:solidFill>
                  <a:srgbClr val="980002"/>
                </a:solidFill>
              </a:rPr>
              <a:t>h</a:t>
            </a:r>
            <a:r>
              <a:rPr lang="sv-SE" dirty="0">
                <a:solidFill>
                  <a:srgbClr val="980002"/>
                </a:solidFill>
              </a:rPr>
              <a:t>)</a:t>
            </a:r>
            <a:r>
              <a:rPr lang="sv-SE" dirty="0"/>
              <a:t>. 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9D926B41-CABC-AF4D-90EB-AB56D0E5E8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6107" y="4767228"/>
            <a:ext cx="2005980" cy="105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58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/>
        </p:nvSpPr>
        <p:spPr>
          <a:xfrm>
            <a:off x="2299239" y="3567348"/>
            <a:ext cx="875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höjd : </a:t>
            </a:r>
          </a:p>
        </p:txBody>
      </p:sp>
      <p:sp>
        <p:nvSpPr>
          <p:cNvPr id="12" name="Rektangel 11"/>
          <p:cNvSpPr/>
          <p:nvPr/>
        </p:nvSpPr>
        <p:spPr>
          <a:xfrm>
            <a:off x="2890514" y="3036944"/>
            <a:ext cx="1399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 5 </a:t>
            </a:r>
            <a:r>
              <a:rPr lang="is-IS" dirty="0">
                <a:latin typeface="Bradley Hand Bold"/>
                <a:cs typeface="Bradley Hand Bold"/>
              </a:rPr>
              <a:t>∙ </a:t>
            </a:r>
            <a:r>
              <a:rPr lang="sv-SE" dirty="0">
                <a:latin typeface="Bradley Hand Bold"/>
                <a:cs typeface="Bradley Hand Bold"/>
              </a:rPr>
              <a:t>3 cm</a:t>
            </a:r>
            <a:r>
              <a:rPr lang="sv-SE" baseline="30000" dirty="0">
                <a:latin typeface="Bradley Hand Bold"/>
                <a:cs typeface="Bradley Hand Bold"/>
              </a:rPr>
              <a:t>2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r>
              <a:rPr lang="sv-SE" dirty="0">
                <a:cs typeface="Bradley Hand Bold"/>
              </a:rPr>
              <a:t>=</a:t>
            </a:r>
            <a:r>
              <a:rPr lang="is-IS" dirty="0">
                <a:latin typeface="Bradley Hand Bold"/>
                <a:cs typeface="Bradley Hand Bold"/>
              </a:rPr>
              <a:t> </a:t>
            </a:r>
            <a:endParaRPr lang="sv-SE" dirty="0"/>
          </a:p>
        </p:txBody>
      </p:sp>
      <p:sp>
        <p:nvSpPr>
          <p:cNvPr id="13" name="Rektangel 12"/>
          <p:cNvSpPr/>
          <p:nvPr/>
        </p:nvSpPr>
        <p:spPr>
          <a:xfrm>
            <a:off x="2896449" y="3572874"/>
            <a:ext cx="875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1,5 cm</a:t>
            </a:r>
            <a:endParaRPr lang="sv-SE" dirty="0"/>
          </a:p>
        </p:txBody>
      </p:sp>
      <p:sp>
        <p:nvSpPr>
          <p:cNvPr id="14" name="Rektangel 13"/>
          <p:cNvSpPr/>
          <p:nvPr/>
        </p:nvSpPr>
        <p:spPr>
          <a:xfrm>
            <a:off x="4127068" y="3019796"/>
            <a:ext cx="9108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15 cm</a:t>
            </a:r>
            <a:r>
              <a:rPr lang="sv-SE" baseline="30000" dirty="0">
                <a:latin typeface="Bradley Hand Bold"/>
                <a:cs typeface="Bradley Hand Bold"/>
              </a:rPr>
              <a:t>2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30" name="Rektangel 29"/>
          <p:cNvSpPr/>
          <p:nvPr/>
        </p:nvSpPr>
        <p:spPr>
          <a:xfrm>
            <a:off x="1848345" y="4114347"/>
            <a:ext cx="1229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Volymen :</a:t>
            </a:r>
          </a:p>
        </p:txBody>
      </p:sp>
      <p:sp>
        <p:nvSpPr>
          <p:cNvPr id="31" name="Rektangel 30"/>
          <p:cNvSpPr/>
          <p:nvPr/>
        </p:nvSpPr>
        <p:spPr>
          <a:xfrm>
            <a:off x="2981360" y="4125416"/>
            <a:ext cx="1847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15 </a:t>
            </a:r>
            <a:r>
              <a:rPr lang="fi-FI" dirty="0"/>
              <a:t>∙  </a:t>
            </a:r>
            <a:r>
              <a:rPr lang="fi-FI" dirty="0">
                <a:latin typeface="Bradley Hand Bold"/>
                <a:cs typeface="Bradley Hand Bold"/>
              </a:rPr>
              <a:t>1,5 cm</a:t>
            </a:r>
            <a:r>
              <a:rPr lang="fi-FI" baseline="30000" dirty="0">
                <a:latin typeface="Bradley Hand Bold"/>
                <a:cs typeface="Bradley Hand Bold"/>
              </a:rPr>
              <a:t>3</a:t>
            </a:r>
            <a:r>
              <a:rPr lang="fi-FI" dirty="0">
                <a:latin typeface="Bradley Hand Bold"/>
                <a:cs typeface="Bradley Hand Bold"/>
              </a:rPr>
              <a:t> </a:t>
            </a:r>
            <a:r>
              <a:rPr lang="sv-SE" dirty="0">
                <a:cs typeface="Bradley Hand Bold"/>
              </a:rPr>
              <a:t>=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32" name="textruta 31"/>
          <p:cNvSpPr txBox="1"/>
          <p:nvPr/>
        </p:nvSpPr>
        <p:spPr>
          <a:xfrm>
            <a:off x="4534332" y="4125416"/>
            <a:ext cx="1691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22,5 cm</a:t>
            </a:r>
            <a:r>
              <a:rPr lang="sv-SE" baseline="30000" dirty="0">
                <a:latin typeface="Bradley Hand Bold"/>
                <a:cs typeface="Bradley Hand Bold"/>
              </a:rPr>
              <a:t>3</a:t>
            </a:r>
            <a:r>
              <a:rPr lang="is-IS" dirty="0">
                <a:latin typeface="Bradley Hand Bold"/>
                <a:cs typeface="Bradley Hand Bold"/>
              </a:rPr>
              <a:t> </a:t>
            </a:r>
            <a:r>
              <a:rPr lang="is-IS" dirty="0">
                <a:cs typeface="Bradley Hand Bold"/>
              </a:rPr>
              <a:t>≈</a:t>
            </a:r>
            <a:r>
              <a:rPr lang="sv-SE" dirty="0">
                <a:latin typeface="Bradley Hand Bold"/>
                <a:cs typeface="Bradley Hand Bold"/>
              </a:rPr>
              <a:t> </a:t>
            </a:r>
          </a:p>
        </p:txBody>
      </p:sp>
      <p:sp>
        <p:nvSpPr>
          <p:cNvPr id="37" name="textruta 36"/>
          <p:cNvSpPr txBox="1"/>
          <p:nvPr/>
        </p:nvSpPr>
        <p:spPr>
          <a:xfrm>
            <a:off x="1941570" y="5235851"/>
            <a:ext cx="4268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</a:t>
            </a:r>
            <a:r>
              <a:rPr lang="sv-SE" dirty="0">
                <a:latin typeface="Bradley Hand Bold"/>
                <a:cs typeface="Bradley Hand Bold"/>
              </a:rPr>
              <a:t>:  Volymen är 23 cm</a:t>
            </a:r>
            <a:r>
              <a:rPr lang="sv-SE" baseline="30000" dirty="0">
                <a:latin typeface="Bradley Hand Bold"/>
                <a:cs typeface="Bradley Hand Bold"/>
              </a:rPr>
              <a:t>3</a:t>
            </a:r>
            <a:r>
              <a:rPr lang="sv-SE" dirty="0">
                <a:latin typeface="Bradley Hand Bold"/>
                <a:cs typeface="Bradley Hand Bold"/>
              </a:rPr>
              <a:t>.</a:t>
            </a:r>
          </a:p>
        </p:txBody>
      </p:sp>
      <p:sp>
        <p:nvSpPr>
          <p:cNvPr id="38" name="Rektangel 37"/>
          <p:cNvSpPr/>
          <p:nvPr/>
        </p:nvSpPr>
        <p:spPr>
          <a:xfrm>
            <a:off x="1831963" y="2413115"/>
            <a:ext cx="13676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V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B </a:t>
            </a:r>
            <a:r>
              <a:rPr lang="fi-FI" dirty="0"/>
              <a:t>∙</a:t>
            </a:r>
            <a:r>
              <a:rPr lang="fi-FI" dirty="0">
                <a:latin typeface="Bradley Hand Bold"/>
                <a:cs typeface="Bradley Hand Bold"/>
              </a:rPr>
              <a:t> h   </a:t>
            </a:r>
            <a:endParaRPr lang="sv-SE" dirty="0">
              <a:latin typeface="Bradley Hand Bold"/>
              <a:cs typeface="Bradley Hand Bold"/>
            </a:endParaRPr>
          </a:p>
        </p:txBody>
      </p:sp>
      <p:grpSp>
        <p:nvGrpSpPr>
          <p:cNvPr id="16" name="Grupp 15">
            <a:extLst>
              <a:ext uri="{FF2B5EF4-FFF2-40B4-BE49-F238E27FC236}">
                <a16:creationId xmlns:a16="http://schemas.microsoft.com/office/drawing/2014/main" id="{5429E358-60D2-7843-B8A7-F552C7FF97B8}"/>
              </a:ext>
            </a:extLst>
          </p:cNvPr>
          <p:cNvGrpSpPr/>
          <p:nvPr/>
        </p:nvGrpSpPr>
        <p:grpSpPr>
          <a:xfrm>
            <a:off x="2115514" y="308046"/>
            <a:ext cx="6528640" cy="1664132"/>
            <a:chOff x="2115514" y="308046"/>
            <a:chExt cx="6528640" cy="1664132"/>
          </a:xfrm>
        </p:grpSpPr>
        <p:sp>
          <p:nvSpPr>
            <p:cNvPr id="3" name="Rektangel 2"/>
            <p:cNvSpPr/>
            <p:nvPr/>
          </p:nvSpPr>
          <p:spPr>
            <a:xfrm>
              <a:off x="2618097" y="308046"/>
              <a:ext cx="341743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Hur stor volym har asken? Avrunda till hela kubikcentimeter. </a:t>
              </a:r>
            </a:p>
          </p:txBody>
        </p:sp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8C22B39B-E5C5-6648-8AFD-1CA8D662CD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68" b="98710" l="3501" r="98031">
                          <a14:foregroundMark x1="62582" y1="2903" x2="62582" y2="2903"/>
                          <a14:foregroundMark x1="65427" y1="1935" x2="65427" y2="1935"/>
                          <a14:foregroundMark x1="65427" y1="1613" x2="65427" y2="1613"/>
                          <a14:foregroundMark x1="85339" y1="19032" x2="85339" y2="19032"/>
                          <a14:foregroundMark x1="80744" y1="17097" x2="80744" y2="17097"/>
                          <a14:foregroundMark x1="67615" y1="5806" x2="67615" y2="5806"/>
                          <a14:foregroundMark x1="76368" y1="5806" x2="76368" y2="5806"/>
                          <a14:foregroundMark x1="83589" y1="12258" x2="83589" y2="12258"/>
                          <a14:foregroundMark x1="79869" y1="12258" x2="79869" y2="24516"/>
                          <a14:foregroundMark x1="79869" y1="24516" x2="89716" y2="26774"/>
                          <a14:foregroundMark x1="89716" y1="26774" x2="90591" y2="12903"/>
                          <a14:foregroundMark x1="90591" y1="12903" x2="81838" y2="11613"/>
                          <a14:foregroundMark x1="88184" y1="15484" x2="88184" y2="15484"/>
                          <a14:foregroundMark x1="88621" y1="47742" x2="96937" y2="48065"/>
                          <a14:foregroundMark x1="96937" y1="48065" x2="92560" y2="59032"/>
                          <a14:foregroundMark x1="92560" y1="59032" x2="86871" y2="59032"/>
                          <a14:foregroundMark x1="86652" y1="57419" x2="86652" y2="57419"/>
                          <a14:foregroundMark x1="87746" y1="45161" x2="87746" y2="45161"/>
                          <a14:foregroundMark x1="87746" y1="59677" x2="87746" y2="59677"/>
                          <a14:foregroundMark x1="82057" y1="69032" x2="82057" y2="69032"/>
                          <a14:foregroundMark x1="84683" y1="65161" x2="58643" y2="72903"/>
                          <a14:foregroundMark x1="58643" y1="72903" x2="40044" y2="94194"/>
                          <a14:foregroundMark x1="40044" y1="94194" x2="60394" y2="91613"/>
                          <a14:foregroundMark x1="60394" y1="91613" x2="70241" y2="92258"/>
                          <a14:foregroundMark x1="70241" y1="92258" x2="74836" y2="77742"/>
                          <a14:foregroundMark x1="74836" y1="77742" x2="80744" y2="68710"/>
                          <a14:foregroundMark x1="80744" y1="68710" x2="86214" y2="65161"/>
                          <a14:foregroundMark x1="24726" y1="95806" x2="36105" y2="95806"/>
                          <a14:foregroundMark x1="36105" y1="95806" x2="47046" y2="93226"/>
                          <a14:foregroundMark x1="63020" y1="89355" x2="61050" y2="93548"/>
                          <a14:foregroundMark x1="9409" y1="27097" x2="1532" y2="30645"/>
                          <a14:foregroundMark x1="1532" y1="30645" x2="10066" y2="75161"/>
                          <a14:foregroundMark x1="10066" y1="75161" x2="13786" y2="86452"/>
                          <a14:foregroundMark x1="13786" y1="86452" x2="19912" y2="94839"/>
                          <a14:foregroundMark x1="19912" y1="94839" x2="27133" y2="98710"/>
                          <a14:foregroundMark x1="23195" y1="94839" x2="22319" y2="70323"/>
                          <a14:foregroundMark x1="22319" y1="70323" x2="14661" y2="60968"/>
                          <a14:foregroundMark x1="14661" y1="60968" x2="7440" y2="36774"/>
                          <a14:foregroundMark x1="7440" y1="36774" x2="5908" y2="49355"/>
                          <a14:foregroundMark x1="5908" y1="49355" x2="23632" y2="95484"/>
                          <a14:foregroundMark x1="23632" y1="95484" x2="24289" y2="83548"/>
                          <a14:foregroundMark x1="24289" y1="83548" x2="17287" y2="59677"/>
                          <a14:foregroundMark x1="17287" y1="59677" x2="6346" y2="37742"/>
                          <a14:foregroundMark x1="6346" y1="37742" x2="9628" y2="50000"/>
                          <a14:foregroundMark x1="9628" y1="50000" x2="17068" y2="60645"/>
                          <a14:foregroundMark x1="17068" y1="60645" x2="12473" y2="45484"/>
                          <a14:foregroundMark x1="12473" y1="45484" x2="4814" y2="33548"/>
                          <a14:foregroundMark x1="4814" y1="33548" x2="14223" y2="66129"/>
                          <a14:foregroundMark x1="14223" y1="66129" x2="7877" y2="50000"/>
                          <a14:foregroundMark x1="7877" y1="50000" x2="12910" y2="63548"/>
                          <a14:foregroundMark x1="12910" y1="63548" x2="7002" y2="49032"/>
                          <a14:foregroundMark x1="7002" y1="49032" x2="11379" y2="67742"/>
                          <a14:foregroundMark x1="11379" y1="67742" x2="10503" y2="54516"/>
                          <a14:foregroundMark x1="10503" y1="54516" x2="17068" y2="67742"/>
                          <a14:foregroundMark x1="17068" y1="67742" x2="20131" y2="83226"/>
                          <a14:foregroundMark x1="20131" y1="83226" x2="27133" y2="75161"/>
                          <a14:foregroundMark x1="27133" y1="75161" x2="20788" y2="83548"/>
                          <a14:foregroundMark x1="20788" y1="83548" x2="17068" y2="70000"/>
                          <a14:foregroundMark x1="17068" y1="70000" x2="21225" y2="83226"/>
                          <a14:foregroundMark x1="21225" y1="83226" x2="12691" y2="61935"/>
                          <a14:foregroundMark x1="12691" y1="61935" x2="17068" y2="91613"/>
                          <a14:foregroundMark x1="17068" y1="91613" x2="15974" y2="76452"/>
                          <a14:foregroundMark x1="15974" y1="76452" x2="21225" y2="89032"/>
                          <a14:foregroundMark x1="21225" y1="89032" x2="20788" y2="71935"/>
                          <a14:foregroundMark x1="20788" y1="71935" x2="22538" y2="90645"/>
                          <a14:foregroundMark x1="22538" y1="90645" x2="22319" y2="77097"/>
                          <a14:foregroundMark x1="22319" y1="77097" x2="16411" y2="67742"/>
                          <a14:foregroundMark x1="16411" y1="67742" x2="14442" y2="54516"/>
                          <a14:foregroundMark x1="14442" y1="54516" x2="13348" y2="76452"/>
                          <a14:foregroundMark x1="13348" y1="76452" x2="10941" y2="59677"/>
                          <a14:foregroundMark x1="10941" y1="59677" x2="17505" y2="89677"/>
                          <a14:foregroundMark x1="17505" y1="89677" x2="13348" y2="48065"/>
                          <a14:foregroundMark x1="13348" y1="48065" x2="7002" y2="36452"/>
                          <a14:foregroundMark x1="7002" y1="36452" x2="6346" y2="49677"/>
                          <a14:foregroundMark x1="6346" y1="49677" x2="6346" y2="35806"/>
                          <a14:foregroundMark x1="6346" y1="35806" x2="7659" y2="57097"/>
                          <a14:foregroundMark x1="7659" y1="57097" x2="6127" y2="41935"/>
                          <a14:foregroundMark x1="6127" y1="41935" x2="7659" y2="55161"/>
                          <a14:foregroundMark x1="7659" y1="55161" x2="7659" y2="39032"/>
                          <a14:foregroundMark x1="7659" y1="39032" x2="15536" y2="25161"/>
                          <a14:foregroundMark x1="15536" y1="25161" x2="24726" y2="22581"/>
                          <a14:foregroundMark x1="24726" y1="22581" x2="9409" y2="34194"/>
                          <a14:foregroundMark x1="9409" y1="34194" x2="36324" y2="20323"/>
                          <a14:foregroundMark x1="36324" y1="20323" x2="16193" y2="27742"/>
                          <a14:foregroundMark x1="16193" y1="27742" x2="26915" y2="21613"/>
                          <a14:foregroundMark x1="26915" y1="21613" x2="6565" y2="28065"/>
                          <a14:foregroundMark x1="6565" y1="28065" x2="26039" y2="20968"/>
                          <a14:foregroundMark x1="26039" y1="20968" x2="33042" y2="12903"/>
                          <a14:foregroundMark x1="33042" y1="12903" x2="41575" y2="13226"/>
                          <a14:foregroundMark x1="41575" y1="13226" x2="60613" y2="4516"/>
                          <a14:foregroundMark x1="60613" y1="4516" x2="13129" y2="3226"/>
                          <a14:foregroundMark x1="13129" y1="3226" x2="19037" y2="11935"/>
                          <a14:foregroundMark x1="19037" y1="11935" x2="8753" y2="9355"/>
                          <a14:foregroundMark x1="8753" y1="9355" x2="17943" y2="5161"/>
                          <a14:foregroundMark x1="17943" y1="5161" x2="25602" y2="5484"/>
                          <a14:foregroundMark x1="21007" y1="9355" x2="29540" y2="6452"/>
                          <a14:foregroundMark x1="29540" y1="6452" x2="7659" y2="13871"/>
                          <a14:foregroundMark x1="7659" y1="13871" x2="11379" y2="2258"/>
                          <a14:foregroundMark x1="11379" y1="2258" x2="19256" y2="7742"/>
                          <a14:foregroundMark x1="19256" y1="7742" x2="9628" y2="13226"/>
                          <a14:foregroundMark x1="9628" y1="13226" x2="19256" y2="8065"/>
                          <a14:foregroundMark x1="19256" y1="8065" x2="7659" y2="10323"/>
                          <a14:foregroundMark x1="7659" y1="10323" x2="19037" y2="10968"/>
                          <a14:foregroundMark x1="19037" y1="10968" x2="2626" y2="28710"/>
                          <a14:foregroundMark x1="2626" y1="28710" x2="32823" y2="11613"/>
                          <a14:foregroundMark x1="32823" y1="11613" x2="17724" y2="21613"/>
                          <a14:foregroundMark x1="17724" y1="21613" x2="28446" y2="17097"/>
                          <a14:foregroundMark x1="28446" y1="17097" x2="11160" y2="24516"/>
                          <a14:foregroundMark x1="11160" y1="24516" x2="29978" y2="12903"/>
                          <a14:foregroundMark x1="29978" y1="12903" x2="19037" y2="15161"/>
                          <a14:foregroundMark x1="19037" y1="15161" x2="32385" y2="5806"/>
                          <a14:foregroundMark x1="32385" y1="5806" x2="16411" y2="23871"/>
                          <a14:foregroundMark x1="16411" y1="23871" x2="38293" y2="5161"/>
                          <a14:foregroundMark x1="38293" y1="5161" x2="5252" y2="29677"/>
                          <a14:foregroundMark x1="5252" y1="29677" x2="14442" y2="24194"/>
                          <a14:foregroundMark x1="14442" y1="24194" x2="5252" y2="22903"/>
                          <a14:foregroundMark x1="5252" y1="22903" x2="15536" y2="10645"/>
                          <a14:foregroundMark x1="15536" y1="10645" x2="7440" y2="18065"/>
                          <a14:foregroundMark x1="7440" y1="18065" x2="17724" y2="14839"/>
                          <a14:foregroundMark x1="17724" y1="14839" x2="9409" y2="20323"/>
                          <a14:foregroundMark x1="9409" y1="20323" x2="15098" y2="11290"/>
                          <a14:foregroundMark x1="15098" y1="11290" x2="24945" y2="15806"/>
                          <a14:foregroundMark x1="24945" y1="15806" x2="8753" y2="26452"/>
                          <a14:foregroundMark x1="8753" y1="26452" x2="16193" y2="18065"/>
                          <a14:foregroundMark x1="16193" y1="18065" x2="8096" y2="13226"/>
                          <a14:foregroundMark x1="8096" y1="13226" x2="8534" y2="9677"/>
                          <a14:foregroundMark x1="9190" y1="8065" x2="9190" y2="968"/>
                          <a14:foregroundMark x1="85996" y1="63548" x2="86652" y2="61613"/>
                          <a14:foregroundMark x1="86652" y1="61290" x2="85339" y2="65484"/>
                          <a14:foregroundMark x1="87309" y1="62258" x2="87965" y2="61613"/>
                          <a14:foregroundMark x1="87746" y1="63871" x2="89497" y2="60968"/>
                          <a14:foregroundMark x1="82713" y1="29032" x2="87309" y2="39677"/>
                          <a14:foregroundMark x1="87309" y1="39677" x2="88184" y2="47742"/>
                          <a14:foregroundMark x1="88184" y1="47742" x2="88184" y2="41290"/>
                          <a14:foregroundMark x1="64114" y1="2258" x2="77024" y2="18387"/>
                          <a14:foregroundMark x1="77024" y1="18387" x2="77681" y2="19677"/>
                          <a14:foregroundMark x1="77681" y1="18710" x2="68709" y2="1613"/>
                          <a14:foregroundMark x1="93654" y1="42581" x2="93654" y2="42581"/>
                          <a14:foregroundMark x1="91247" y1="47742" x2="98031" y2="55161"/>
                          <a14:foregroundMark x1="98031" y1="55161" x2="94092" y2="57742"/>
                          <a14:foregroundMark x1="95842" y1="50000" x2="91466" y2="60323"/>
                          <a14:foregroundMark x1="91466" y1="60323" x2="90810" y2="60645"/>
                          <a14:foregroundMark x1="92779" y1="61613" x2="95186" y2="57097"/>
                          <a14:foregroundMark x1="95186" y1="59355" x2="97812" y2="49355"/>
                          <a14:foregroundMark x1="97812" y1="49032" x2="95186" y2="60968"/>
                          <a14:foregroundMark x1="95186" y1="60968" x2="94748" y2="60645"/>
                          <a14:foregroundMark x1="97374" y1="56452" x2="94311" y2="61935"/>
                          <a14:foregroundMark x1="94311" y1="61613" x2="94311" y2="61613"/>
                          <a14:foregroundMark x1="3282" y1="30000" x2="3501" y2="42258"/>
                          <a14:foregroundMark x1="3501" y1="42258" x2="4376" y2="4354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209918" y="320946"/>
              <a:ext cx="2434236" cy="1651232"/>
            </a:xfrm>
            <a:prstGeom prst="rect">
              <a:avLst/>
            </a:prstGeom>
          </p:spPr>
        </p:pic>
        <p:pic>
          <p:nvPicPr>
            <p:cNvPr id="2" name="Bildobjekt 1">
              <a:extLst>
                <a:ext uri="{FF2B5EF4-FFF2-40B4-BE49-F238E27FC236}">
                  <a16:creationId xmlns:a16="http://schemas.microsoft.com/office/drawing/2014/main" id="{EB6011AF-1D77-6F4E-BACB-9682454336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15514" y="383445"/>
              <a:ext cx="344414" cy="433487"/>
            </a:xfrm>
            <a:prstGeom prst="rect">
              <a:avLst/>
            </a:prstGeom>
          </p:spPr>
        </p:pic>
      </p:grpSp>
      <p:sp>
        <p:nvSpPr>
          <p:cNvPr id="28" name="textruta 27">
            <a:extLst>
              <a:ext uri="{FF2B5EF4-FFF2-40B4-BE49-F238E27FC236}">
                <a16:creationId xmlns:a16="http://schemas.microsoft.com/office/drawing/2014/main" id="{F086F492-B45C-8C46-8B05-B69178FDBEB2}"/>
              </a:ext>
            </a:extLst>
          </p:cNvPr>
          <p:cNvSpPr txBox="1"/>
          <p:nvPr/>
        </p:nvSpPr>
        <p:spPr>
          <a:xfrm>
            <a:off x="1844144" y="3028023"/>
            <a:ext cx="1691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Basytan : </a:t>
            </a:r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B44A87EF-FC06-F542-885F-85D43FC139FF}"/>
              </a:ext>
            </a:extLst>
          </p:cNvPr>
          <p:cNvSpPr/>
          <p:nvPr/>
        </p:nvSpPr>
        <p:spPr>
          <a:xfrm>
            <a:off x="5788519" y="4103453"/>
            <a:ext cx="928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23 cm</a:t>
            </a:r>
            <a:r>
              <a:rPr lang="sv-SE" baseline="30000" dirty="0">
                <a:latin typeface="Bradley Hand Bold"/>
                <a:cs typeface="Bradley Hand Bold"/>
              </a:rPr>
              <a:t>3</a:t>
            </a:r>
            <a:endParaRPr lang="sv-SE" dirty="0"/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BF06C6A2-6CA7-564C-BBF2-EFACAD854305}"/>
              </a:ext>
            </a:extLst>
          </p:cNvPr>
          <p:cNvSpPr/>
          <p:nvPr/>
        </p:nvSpPr>
        <p:spPr>
          <a:xfrm>
            <a:off x="315861" y="338677"/>
            <a:ext cx="10804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effectLst/>
                <a:latin typeface="+mj-lt"/>
              </a:rPr>
              <a:t>Exempel</a:t>
            </a:r>
          </a:p>
        </p:txBody>
      </p:sp>
    </p:spTree>
    <p:extLst>
      <p:ext uri="{BB962C8B-B14F-4D97-AF65-F5344CB8AC3E}">
        <p14:creationId xmlns:p14="http://schemas.microsoft.com/office/powerpoint/2010/main" val="27645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4" grpId="0"/>
      <p:bldP spid="30" grpId="0"/>
      <p:bldP spid="31" grpId="0"/>
      <p:bldP spid="32" grpId="0"/>
      <p:bldP spid="37" grpId="0"/>
      <p:bldP spid="38" grpId="0"/>
      <p:bldP spid="28" grpId="0"/>
      <p:bldP spid="39" grpId="0"/>
      <p:bldP spid="29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1819</TotalTime>
  <Words>319</Words>
  <Application>Microsoft Macintosh PowerPoint</Application>
  <PresentationFormat>Bildspel på skärmen (4:3)</PresentationFormat>
  <Paragraphs>38</Paragraphs>
  <Slides>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</vt:i4>
      </vt:variant>
    </vt:vector>
  </HeadingPairs>
  <TitlesOfParts>
    <vt:vector size="8" baseType="lpstr">
      <vt:lpstr>Arial</vt:lpstr>
      <vt:lpstr>Bradley Hand Bold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48</cp:revision>
  <dcterms:created xsi:type="dcterms:W3CDTF">2017-04-14T14:34:39Z</dcterms:created>
  <dcterms:modified xsi:type="dcterms:W3CDTF">2021-04-02T07:08:49Z</dcterms:modified>
</cp:coreProperties>
</file>