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74" r:id="rId2"/>
    <p:sldId id="375" r:id="rId3"/>
    <p:sldId id="271" r:id="rId4"/>
    <p:sldId id="272" r:id="rId5"/>
    <p:sldId id="376" r:id="rId6"/>
    <p:sldId id="377" r:id="rId7"/>
    <p:sldId id="379" r:id="rId8"/>
    <p:sldId id="378" r:id="rId9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89BB"/>
    <a:srgbClr val="BEB2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9543" autoAdjust="0"/>
  </p:normalViewPr>
  <p:slideViewPr>
    <p:cSldViewPr snapToGrid="0" snapToObjects="1">
      <p:cViewPr>
        <p:scale>
          <a:sx n="89" d="100"/>
          <a:sy n="89" d="100"/>
        </p:scale>
        <p:origin x="2184" y="6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4592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5353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4440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219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676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51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7515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468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0237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2096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9375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9CE5C-5EEE-0B4F-A290-7E6C8B589B13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3424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27A1898C-B571-DE42-9869-7B28869803CE}"/>
              </a:ext>
            </a:extLst>
          </p:cNvPr>
          <p:cNvSpPr/>
          <p:nvPr/>
        </p:nvSpPr>
        <p:spPr>
          <a:xfrm>
            <a:off x="2522082" y="1481941"/>
            <a:ext cx="46045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Sträckan </a:t>
            </a:r>
            <a:r>
              <a:rPr lang="sv-SE" dirty="0">
                <a:solidFill>
                  <a:srgbClr val="C00000"/>
                </a:solidFill>
              </a:rPr>
              <a:t>från medelpunkten </a:t>
            </a:r>
            <a:r>
              <a:rPr lang="sv-SE" dirty="0"/>
              <a:t>till en punkt på cirkeln kallas </a:t>
            </a:r>
            <a:r>
              <a:rPr lang="sv-SE" b="1" i="1" dirty="0">
                <a:solidFill>
                  <a:srgbClr val="C00000"/>
                </a:solidFill>
              </a:rPr>
              <a:t>radie</a:t>
            </a:r>
            <a:r>
              <a:rPr lang="sv-SE" i="1" dirty="0"/>
              <a:t>. </a:t>
            </a:r>
            <a:r>
              <a:rPr lang="sv-SE" dirty="0"/>
              <a:t>Sträckan </a:t>
            </a:r>
            <a:r>
              <a:rPr lang="sv-SE" dirty="0">
                <a:solidFill>
                  <a:srgbClr val="C00000"/>
                </a:solidFill>
              </a:rPr>
              <a:t>tvärs över </a:t>
            </a:r>
            <a:r>
              <a:rPr lang="sv-SE" dirty="0"/>
              <a:t>cirkeln genom medelpunkten kallas </a:t>
            </a:r>
            <a:r>
              <a:rPr lang="sv-SE" b="1" i="1" dirty="0">
                <a:solidFill>
                  <a:srgbClr val="C00000"/>
                </a:solidFill>
              </a:rPr>
              <a:t>diameter</a:t>
            </a:r>
            <a:r>
              <a:rPr lang="sv-SE" dirty="0"/>
              <a:t>. 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B15E2CB-1CE9-0340-8A10-27140F369925}"/>
              </a:ext>
            </a:extLst>
          </p:cNvPr>
          <p:cNvSpPr/>
          <p:nvPr/>
        </p:nvSpPr>
        <p:spPr>
          <a:xfrm>
            <a:off x="4287885" y="943875"/>
            <a:ext cx="10729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9E2903"/>
                </a:solidFill>
                <a:latin typeface="+mn-lt"/>
              </a:rPr>
              <a:t>Cirkel</a:t>
            </a:r>
            <a:endParaRPr lang="sv-SE" sz="2000" b="1" dirty="0">
              <a:solidFill>
                <a:srgbClr val="9E2903"/>
              </a:solidFill>
              <a:effectLst/>
              <a:latin typeface="+mn-lt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06DE8DE-2BCD-FF40-8371-CF6496B941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t="14866"/>
          <a:stretch/>
        </p:blipFill>
        <p:spPr>
          <a:xfrm>
            <a:off x="2824737" y="2621263"/>
            <a:ext cx="3667224" cy="3710461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AA3A98EE-A0E1-EE44-A0DF-373DA2AEE34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82425" y="3658470"/>
            <a:ext cx="2037291" cy="304458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833DA14B-C884-F84C-B4C1-3E91E53A6C1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9612591">
            <a:off x="5215587" y="3837155"/>
            <a:ext cx="899103" cy="290837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08E9189B-1FAC-8D4B-939D-A13D4590D03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09503" y="4566008"/>
            <a:ext cx="1629737" cy="290837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06D0BF83-FEA4-B444-A4AA-C3754E9EFFC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3502642">
            <a:off x="4194469" y="3893173"/>
            <a:ext cx="552372" cy="290837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EA40F48A-9A74-1B40-B126-1C4A2A9F7441}"/>
              </a:ext>
            </a:extLst>
          </p:cNvPr>
          <p:cNvSpPr/>
          <p:nvPr/>
        </p:nvSpPr>
        <p:spPr>
          <a:xfrm>
            <a:off x="257474" y="220089"/>
            <a:ext cx="88017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3.6						                 Cirkeln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653A0128-C91E-A046-8244-8221AA78EF95}"/>
              </a:ext>
            </a:extLst>
          </p:cNvPr>
          <p:cNvSpPr txBox="1"/>
          <p:nvPr/>
        </p:nvSpPr>
        <p:spPr>
          <a:xfrm>
            <a:off x="6749983" y="3798394"/>
            <a:ext cx="2238516" cy="10310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sv-SE" sz="800" i="1" dirty="0"/>
          </a:p>
          <a:p>
            <a:r>
              <a:rPr lang="sv-SE" i="1" dirty="0"/>
              <a:t>diametern</a:t>
            </a:r>
            <a:r>
              <a:rPr lang="sv-SE" dirty="0"/>
              <a:t> = 2 · </a:t>
            </a:r>
            <a:r>
              <a:rPr lang="sv-SE" i="1" dirty="0"/>
              <a:t>radien</a:t>
            </a:r>
          </a:p>
          <a:p>
            <a:endParaRPr lang="sv-SE" sz="900" i="1" dirty="0"/>
          </a:p>
          <a:p>
            <a:r>
              <a:rPr lang="sv-SE" i="1" dirty="0"/>
              <a:t>       d</a:t>
            </a:r>
            <a:r>
              <a:rPr lang="sv-SE" dirty="0"/>
              <a:t> = 2 · </a:t>
            </a:r>
            <a:r>
              <a:rPr lang="sv-SE" i="1" dirty="0"/>
              <a:t>r</a:t>
            </a:r>
            <a:r>
              <a:rPr lang="sv-SE" dirty="0"/>
              <a:t> = 2</a:t>
            </a:r>
            <a:r>
              <a:rPr lang="sv-SE" i="1" dirty="0"/>
              <a:t>r</a:t>
            </a:r>
          </a:p>
          <a:p>
            <a:endParaRPr lang="sv-SE" sz="800" i="1" dirty="0"/>
          </a:p>
        </p:txBody>
      </p:sp>
    </p:spTree>
    <p:extLst>
      <p:ext uri="{BB962C8B-B14F-4D97-AF65-F5344CB8AC3E}">
        <p14:creationId xmlns:p14="http://schemas.microsoft.com/office/powerpoint/2010/main" val="115546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292FAB2-D9F0-3640-9848-2A087B427338}"/>
              </a:ext>
            </a:extLst>
          </p:cNvPr>
          <p:cNvSpPr/>
          <p:nvPr/>
        </p:nvSpPr>
        <p:spPr>
          <a:xfrm>
            <a:off x="1918935" y="1127367"/>
            <a:ext cx="6107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C00000"/>
                </a:solidFill>
              </a:rPr>
              <a:t>Kvoten </a:t>
            </a:r>
            <a:r>
              <a:rPr lang="sv-SE" dirty="0"/>
              <a:t>mellan en </a:t>
            </a:r>
            <a:r>
              <a:rPr lang="sv-SE" dirty="0">
                <a:solidFill>
                  <a:srgbClr val="C00000"/>
                </a:solidFill>
              </a:rPr>
              <a:t>cirkels omkrets </a:t>
            </a:r>
            <a:r>
              <a:rPr lang="sv-SE" dirty="0"/>
              <a:t>och </a:t>
            </a:r>
            <a:r>
              <a:rPr lang="sv-SE" dirty="0">
                <a:solidFill>
                  <a:srgbClr val="C00000"/>
                </a:solidFill>
              </a:rPr>
              <a:t>diameter</a:t>
            </a:r>
            <a:r>
              <a:rPr lang="sv-SE" dirty="0"/>
              <a:t> är </a:t>
            </a:r>
            <a:r>
              <a:rPr lang="sv-SE" dirty="0">
                <a:solidFill>
                  <a:srgbClr val="C00000"/>
                </a:solidFill>
              </a:rPr>
              <a:t>ungefär 3,14</a:t>
            </a:r>
            <a:r>
              <a:rPr lang="sv-SE" dirty="0"/>
              <a:t>.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E143AE33-5EAF-5A4F-9537-7B36B437D801}"/>
              </a:ext>
            </a:extLst>
          </p:cNvPr>
          <p:cNvSpPr/>
          <p:nvPr/>
        </p:nvSpPr>
        <p:spPr>
          <a:xfrm>
            <a:off x="3563167" y="373908"/>
            <a:ext cx="20176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9E2903"/>
                </a:solidFill>
                <a:latin typeface="+mn-lt"/>
              </a:rPr>
              <a:t>Cirkelns omkrets</a:t>
            </a:r>
            <a:endParaRPr lang="sv-SE" sz="2000" b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9C108FB-5032-C147-8C87-4EA2DEFA9FAC}"/>
              </a:ext>
            </a:extLst>
          </p:cNvPr>
          <p:cNvSpPr/>
          <p:nvPr/>
        </p:nvSpPr>
        <p:spPr>
          <a:xfrm>
            <a:off x="1918935" y="1615873"/>
            <a:ext cx="6107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Kvoten kan inte skrivas exakt med siffror, utan anges med den</a:t>
            </a:r>
          </a:p>
          <a:p>
            <a:r>
              <a:rPr lang="sv-SE" dirty="0"/>
              <a:t>grekiska bokstaven </a:t>
            </a:r>
            <a:r>
              <a:rPr lang="el-GR" dirty="0">
                <a:solidFill>
                  <a:srgbClr val="C00000"/>
                </a:solidFill>
              </a:rPr>
              <a:t>π (</a:t>
            </a:r>
            <a:r>
              <a:rPr lang="sv-SE" dirty="0">
                <a:solidFill>
                  <a:srgbClr val="C00000"/>
                </a:solidFill>
              </a:rPr>
              <a:t>pi)</a:t>
            </a:r>
            <a:r>
              <a:rPr lang="sv-SE" dirty="0"/>
              <a:t>.</a:t>
            </a:r>
            <a:r>
              <a:rPr lang="sv-SE" dirty="0">
                <a:solidFill>
                  <a:srgbClr val="C00000"/>
                </a:solidFill>
              </a:rPr>
              <a:t> </a:t>
            </a:r>
            <a:r>
              <a:rPr lang="sv-SE" dirty="0"/>
              <a:t>Ett bra närmevärde på </a:t>
            </a:r>
            <a:r>
              <a:rPr lang="el-GR" dirty="0"/>
              <a:t>π </a:t>
            </a:r>
            <a:r>
              <a:rPr lang="sv-SE" dirty="0"/>
              <a:t>är 3,14.</a:t>
            </a:r>
          </a:p>
        </p:txBody>
      </p:sp>
      <p:grpSp>
        <p:nvGrpSpPr>
          <p:cNvPr id="13" name="Grupp 12">
            <a:extLst>
              <a:ext uri="{FF2B5EF4-FFF2-40B4-BE49-F238E27FC236}">
                <a16:creationId xmlns:a16="http://schemas.microsoft.com/office/drawing/2014/main" id="{A461B633-94B9-304D-A80E-C087F1D771E1}"/>
              </a:ext>
            </a:extLst>
          </p:cNvPr>
          <p:cNvGrpSpPr/>
          <p:nvPr/>
        </p:nvGrpSpPr>
        <p:grpSpPr>
          <a:xfrm>
            <a:off x="3669389" y="2698827"/>
            <a:ext cx="2174344" cy="954107"/>
            <a:chOff x="3303629" y="2723211"/>
            <a:chExt cx="2174344" cy="954107"/>
          </a:xfrm>
        </p:grpSpPr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8663059D-1F8B-C542-9BC3-A7E384D8239F}"/>
                </a:ext>
              </a:extLst>
            </p:cNvPr>
            <p:cNvSpPr txBox="1"/>
            <p:nvPr/>
          </p:nvSpPr>
          <p:spPr>
            <a:xfrm>
              <a:off x="3303629" y="2723211"/>
              <a:ext cx="2060307" cy="95410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sv-SE" sz="800" i="1" dirty="0"/>
            </a:p>
            <a:p>
              <a:endParaRPr lang="sv-SE" sz="800" i="1" dirty="0"/>
            </a:p>
            <a:p>
              <a:endParaRPr lang="sv-SE" sz="800" i="1" dirty="0"/>
            </a:p>
            <a:p>
              <a:endParaRPr lang="sv-SE" sz="800" i="1" dirty="0"/>
            </a:p>
            <a:p>
              <a:endParaRPr lang="sv-SE" sz="800" i="1" dirty="0"/>
            </a:p>
            <a:p>
              <a:endParaRPr lang="sv-SE" sz="800" i="1" dirty="0"/>
            </a:p>
            <a:p>
              <a:endParaRPr lang="sv-SE" sz="800" i="1" dirty="0"/>
            </a:p>
          </p:txBody>
        </p:sp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7E1F720F-6A71-134F-BC5A-4258A6614EA0}"/>
                </a:ext>
              </a:extLst>
            </p:cNvPr>
            <p:cNvSpPr/>
            <p:nvPr/>
          </p:nvSpPr>
          <p:spPr>
            <a:xfrm>
              <a:off x="4734069" y="2991820"/>
              <a:ext cx="74390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= </a:t>
              </a:r>
              <a:r>
                <a:rPr lang="el-GR" sz="2000" dirty="0"/>
                <a:t>π</a:t>
              </a:r>
              <a:endParaRPr lang="sv-SE" sz="2000" dirty="0"/>
            </a:p>
          </p:txBody>
        </p:sp>
        <p:grpSp>
          <p:nvGrpSpPr>
            <p:cNvPr id="6" name="Grupp 5">
              <a:extLst>
                <a:ext uri="{FF2B5EF4-FFF2-40B4-BE49-F238E27FC236}">
                  <a16:creationId xmlns:a16="http://schemas.microsoft.com/office/drawing/2014/main" id="{BC7969C4-B043-5C44-AC2D-079FC93BC3A6}"/>
                </a:ext>
              </a:extLst>
            </p:cNvPr>
            <p:cNvGrpSpPr/>
            <p:nvPr/>
          </p:nvGrpSpPr>
          <p:grpSpPr>
            <a:xfrm>
              <a:off x="3477017" y="2828835"/>
              <a:ext cx="1449568" cy="705789"/>
              <a:chOff x="3960398" y="3070994"/>
              <a:chExt cx="1449568" cy="705789"/>
            </a:xfrm>
          </p:grpSpPr>
          <p:sp>
            <p:nvSpPr>
              <p:cNvPr id="7" name="Rektangel 6">
                <a:extLst>
                  <a:ext uri="{FF2B5EF4-FFF2-40B4-BE49-F238E27FC236}">
                    <a16:creationId xmlns:a16="http://schemas.microsoft.com/office/drawing/2014/main" id="{1D0DD1FF-9F95-0E4C-8601-FB7EC9EB35C0}"/>
                  </a:ext>
                </a:extLst>
              </p:cNvPr>
              <p:cNvSpPr/>
              <p:nvPr/>
            </p:nvSpPr>
            <p:spPr>
              <a:xfrm>
                <a:off x="3960398" y="3070994"/>
                <a:ext cx="135522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i="1" dirty="0"/>
                  <a:t>Omkretsen</a:t>
                </a:r>
              </a:p>
            </p:txBody>
          </p:sp>
          <p:sp>
            <p:nvSpPr>
              <p:cNvPr id="8" name="Rektangel 7">
                <a:extLst>
                  <a:ext uri="{FF2B5EF4-FFF2-40B4-BE49-F238E27FC236}">
                    <a16:creationId xmlns:a16="http://schemas.microsoft.com/office/drawing/2014/main" id="{1CE3F49B-BDFD-E145-B22F-E24EF0C9D10B}"/>
                  </a:ext>
                </a:extLst>
              </p:cNvPr>
              <p:cNvSpPr/>
              <p:nvPr/>
            </p:nvSpPr>
            <p:spPr>
              <a:xfrm>
                <a:off x="3960398" y="3376673"/>
                <a:ext cx="144956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i="1" dirty="0"/>
                  <a:t>diametern</a:t>
                </a:r>
              </a:p>
            </p:txBody>
          </p:sp>
          <p:cxnSp>
            <p:nvCxnSpPr>
              <p:cNvPr id="9" name="Rak 8">
                <a:extLst>
                  <a:ext uri="{FF2B5EF4-FFF2-40B4-BE49-F238E27FC236}">
                    <a16:creationId xmlns:a16="http://schemas.microsoft.com/office/drawing/2014/main" id="{B3BBEE5E-836D-4D42-A218-2CEAE22E45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46548" y="3442424"/>
                <a:ext cx="119661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textruta 14">
            <a:extLst>
              <a:ext uri="{FF2B5EF4-FFF2-40B4-BE49-F238E27FC236}">
                <a16:creationId xmlns:a16="http://schemas.microsoft.com/office/drawing/2014/main" id="{90A93E8A-F1C0-434B-95C6-ECF2DD23190E}"/>
              </a:ext>
            </a:extLst>
          </p:cNvPr>
          <p:cNvSpPr txBox="1"/>
          <p:nvPr/>
        </p:nvSpPr>
        <p:spPr>
          <a:xfrm>
            <a:off x="3195830" y="5126322"/>
            <a:ext cx="3007423" cy="10310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sv-SE" sz="800" i="1" dirty="0"/>
          </a:p>
          <a:p>
            <a:r>
              <a:rPr lang="sv-SE" dirty="0"/>
              <a:t>    </a:t>
            </a:r>
            <a:r>
              <a:rPr lang="sv-SE" i="1" dirty="0"/>
              <a:t>Omkretsen</a:t>
            </a:r>
            <a:r>
              <a:rPr lang="sv-SE" dirty="0"/>
              <a:t> = </a:t>
            </a:r>
            <a:r>
              <a:rPr lang="el-GR" dirty="0"/>
              <a:t>π · </a:t>
            </a:r>
            <a:r>
              <a:rPr lang="sv-SE" i="1" dirty="0"/>
              <a:t>diametern</a:t>
            </a:r>
          </a:p>
          <a:p>
            <a:endParaRPr lang="sv-SE" sz="900" i="1" dirty="0"/>
          </a:p>
          <a:p>
            <a:r>
              <a:rPr lang="sv-SE" i="1" dirty="0"/>
              <a:t>                    O</a:t>
            </a:r>
            <a:r>
              <a:rPr lang="sv-SE" dirty="0"/>
              <a:t> = </a:t>
            </a:r>
            <a:r>
              <a:rPr lang="el-GR" dirty="0"/>
              <a:t>π · </a:t>
            </a:r>
            <a:r>
              <a:rPr lang="sv-SE" i="1" dirty="0"/>
              <a:t>d</a:t>
            </a:r>
          </a:p>
          <a:p>
            <a:endParaRPr lang="sv-SE" sz="800" i="1" dirty="0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C819E13C-D452-E544-8731-E27FBEAAF90B}"/>
              </a:ext>
            </a:extLst>
          </p:cNvPr>
          <p:cNvSpPr/>
          <p:nvPr/>
        </p:nvSpPr>
        <p:spPr>
          <a:xfrm>
            <a:off x="2525592" y="4212644"/>
            <a:ext cx="40839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Det innebär att vi kan räkna ut en cirkels omkrets med en formel som ser ut så här:</a:t>
            </a:r>
          </a:p>
        </p:txBody>
      </p:sp>
    </p:spTree>
    <p:extLst>
      <p:ext uri="{BB962C8B-B14F-4D97-AF65-F5344CB8AC3E}">
        <p14:creationId xmlns:p14="http://schemas.microsoft.com/office/powerpoint/2010/main" val="222251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5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2504989" y="482484"/>
            <a:ext cx="3627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Ett runt bord har diametern 130 cm. Hur lång är omkretsen?</a:t>
            </a:r>
          </a:p>
          <a:p>
            <a:r>
              <a:rPr lang="sv-SE" dirty="0"/>
              <a:t>Avrunda till tiotal centimeter.</a:t>
            </a:r>
          </a:p>
        </p:txBody>
      </p:sp>
      <p:sp>
        <p:nvSpPr>
          <p:cNvPr id="30" name="Rektangel 29"/>
          <p:cNvSpPr/>
          <p:nvPr/>
        </p:nvSpPr>
        <p:spPr>
          <a:xfrm>
            <a:off x="4501410" y="2505460"/>
            <a:ext cx="1077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O </a:t>
            </a:r>
            <a:r>
              <a:rPr lang="is-IS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π </a:t>
            </a:r>
            <a:r>
              <a:rPr lang="fi-FI" dirty="0"/>
              <a:t>∙  </a:t>
            </a:r>
            <a:r>
              <a:rPr lang="fi-FI" dirty="0">
                <a:latin typeface="Bradley Hand Bold"/>
                <a:cs typeface="Bradley Hand Bold"/>
              </a:rPr>
              <a:t>d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31" name="Rektangel 30"/>
          <p:cNvSpPr/>
          <p:nvPr/>
        </p:nvSpPr>
        <p:spPr>
          <a:xfrm>
            <a:off x="4501410" y="2985745"/>
            <a:ext cx="1378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latin typeface="Bradley Hand Bold"/>
                <a:cs typeface="Bradley Hand Bold"/>
              </a:rPr>
              <a:t>d </a:t>
            </a:r>
            <a:r>
              <a:rPr lang="is-IS" dirty="0">
                <a:cs typeface="Bradley Hand Bold"/>
              </a:rPr>
              <a:t>=</a:t>
            </a:r>
            <a:r>
              <a:rPr lang="fi-FI" dirty="0">
                <a:latin typeface="Bradley Hand Bold"/>
                <a:cs typeface="Bradley Hand Bold"/>
              </a:rPr>
              <a:t> 130 cm 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32" name="textruta 31"/>
          <p:cNvSpPr txBox="1"/>
          <p:nvPr/>
        </p:nvSpPr>
        <p:spPr>
          <a:xfrm>
            <a:off x="2467385" y="4172559"/>
            <a:ext cx="1691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Omkretsen : </a:t>
            </a:r>
          </a:p>
        </p:txBody>
      </p:sp>
      <p:sp>
        <p:nvSpPr>
          <p:cNvPr id="33" name="Rektangel 32"/>
          <p:cNvSpPr/>
          <p:nvPr/>
        </p:nvSpPr>
        <p:spPr>
          <a:xfrm>
            <a:off x="3720055" y="4172559"/>
            <a:ext cx="1562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 </a:t>
            </a:r>
            <a:r>
              <a:rPr lang="sv-SE" dirty="0">
                <a:latin typeface="Bradley Hand Bold"/>
                <a:cs typeface="Bradley Hand Bold"/>
              </a:rPr>
              <a:t>π </a:t>
            </a:r>
            <a:r>
              <a:rPr lang="is-IS" dirty="0">
                <a:latin typeface="Bradley Hand Bold"/>
                <a:cs typeface="Bradley Hand Bold"/>
              </a:rPr>
              <a:t>∙ </a:t>
            </a:r>
            <a:r>
              <a:rPr lang="sv-SE" dirty="0">
                <a:latin typeface="Bradley Hand Bold"/>
                <a:cs typeface="Bradley Hand Bold"/>
              </a:rPr>
              <a:t>130 cm </a:t>
            </a:r>
            <a:r>
              <a:rPr lang="is-IS" dirty="0">
                <a:cs typeface="Bradley Hand Bold"/>
              </a:rPr>
              <a:t>=</a:t>
            </a:r>
            <a:r>
              <a:rPr lang="is-IS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34" name="textruta 33"/>
          <p:cNvSpPr txBox="1"/>
          <p:nvPr/>
        </p:nvSpPr>
        <p:spPr>
          <a:xfrm>
            <a:off x="5108208" y="4166358"/>
            <a:ext cx="1704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408,40... cm </a:t>
            </a:r>
            <a:r>
              <a:rPr lang="is-IS" dirty="0">
                <a:cs typeface="Bradley Hand Bold"/>
              </a:rPr>
              <a:t>≈</a:t>
            </a:r>
            <a:r>
              <a:rPr lang="sv-SE" dirty="0"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35" name="Rektangel 34"/>
          <p:cNvSpPr/>
          <p:nvPr/>
        </p:nvSpPr>
        <p:spPr>
          <a:xfrm>
            <a:off x="6626497" y="4172559"/>
            <a:ext cx="942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410 cm</a:t>
            </a:r>
          </a:p>
        </p:txBody>
      </p:sp>
      <p:sp>
        <p:nvSpPr>
          <p:cNvPr id="37" name="textruta 36"/>
          <p:cNvSpPr txBox="1"/>
          <p:nvPr/>
        </p:nvSpPr>
        <p:spPr>
          <a:xfrm>
            <a:off x="2539826" y="5749302"/>
            <a:ext cx="4268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Bordets omkrets är ca 410 cm.</a:t>
            </a:r>
          </a:p>
        </p:txBody>
      </p:sp>
      <p:pic>
        <p:nvPicPr>
          <p:cNvPr id="1026" name="Picture 2" descr="Runt bord med iläggsskiva - Sörbins">
            <a:extLst>
              <a:ext uri="{FF2B5EF4-FFF2-40B4-BE49-F238E27FC236}">
                <a16:creationId xmlns:a16="http://schemas.microsoft.com/office/drawing/2014/main" id="{DD95ED60-C161-6B41-ACB1-0D3384292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146" y="150312"/>
            <a:ext cx="1587674" cy="158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ktangel 26">
            <a:extLst>
              <a:ext uri="{FF2B5EF4-FFF2-40B4-BE49-F238E27FC236}">
                <a16:creationId xmlns:a16="http://schemas.microsoft.com/office/drawing/2014/main" id="{02F66B5F-6A15-7B4F-A9E7-B8D1BF2E557B}"/>
              </a:ext>
            </a:extLst>
          </p:cNvPr>
          <p:cNvSpPr/>
          <p:nvPr/>
        </p:nvSpPr>
        <p:spPr>
          <a:xfrm>
            <a:off x="233979" y="178405"/>
            <a:ext cx="995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E2503"/>
                </a:solidFill>
              </a:rPr>
              <a:t>Exempel</a:t>
            </a:r>
            <a:endParaRPr lang="sv-SE" dirty="0">
              <a:solidFill>
                <a:srgbClr val="8E2503"/>
              </a:solidFill>
            </a:endParaRPr>
          </a:p>
        </p:txBody>
      </p:sp>
      <p:grpSp>
        <p:nvGrpSpPr>
          <p:cNvPr id="16" name="Grupp 15">
            <a:extLst>
              <a:ext uri="{FF2B5EF4-FFF2-40B4-BE49-F238E27FC236}">
                <a16:creationId xmlns:a16="http://schemas.microsoft.com/office/drawing/2014/main" id="{5A824BB7-6B49-F14E-B056-34EE51788140}"/>
              </a:ext>
            </a:extLst>
          </p:cNvPr>
          <p:cNvGrpSpPr/>
          <p:nvPr/>
        </p:nvGrpSpPr>
        <p:grpSpPr>
          <a:xfrm>
            <a:off x="2739091" y="2070120"/>
            <a:ext cx="1562711" cy="1609344"/>
            <a:chOff x="2739091" y="2070120"/>
            <a:chExt cx="1562711" cy="1609344"/>
          </a:xfrm>
        </p:grpSpPr>
        <p:grpSp>
          <p:nvGrpSpPr>
            <p:cNvPr id="29" name="Grupp 28"/>
            <p:cNvGrpSpPr/>
            <p:nvPr/>
          </p:nvGrpSpPr>
          <p:grpSpPr>
            <a:xfrm>
              <a:off x="2739091" y="2070120"/>
              <a:ext cx="1562711" cy="1609344"/>
              <a:chOff x="3232481" y="4380149"/>
              <a:chExt cx="1111949" cy="1060293"/>
            </a:xfrm>
          </p:grpSpPr>
          <p:sp>
            <p:nvSpPr>
              <p:cNvPr id="15" name="Ellips 14"/>
              <p:cNvSpPr/>
              <p:nvPr/>
            </p:nvSpPr>
            <p:spPr>
              <a:xfrm>
                <a:off x="3232481" y="4380149"/>
                <a:ext cx="1111949" cy="1060293"/>
              </a:xfrm>
              <a:prstGeom prst="ellipse">
                <a:avLst/>
              </a:prstGeom>
              <a:ln w="6350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cxnSp>
            <p:nvCxnSpPr>
              <p:cNvPr id="17" name="Rak 16"/>
              <p:cNvCxnSpPr>
                <a:stCxn id="15" idx="2"/>
                <a:endCxn id="15" idx="6"/>
              </p:cNvCxnSpPr>
              <p:nvPr/>
            </p:nvCxnSpPr>
            <p:spPr>
              <a:xfrm>
                <a:off x="3232481" y="4910296"/>
                <a:ext cx="1111949" cy="0"/>
              </a:xfrm>
              <a:prstGeom prst="line">
                <a:avLst/>
              </a:prstGeom>
              <a:ln w="6350" cmpd="sng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3" name="textruta 22"/>
              <p:cNvSpPr txBox="1"/>
              <p:nvPr/>
            </p:nvSpPr>
            <p:spPr>
              <a:xfrm>
                <a:off x="3689350" y="4779193"/>
                <a:ext cx="240724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900" dirty="0"/>
                  <a:t>x</a:t>
                </a:r>
              </a:p>
            </p:txBody>
          </p:sp>
        </p:grpSp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82D807A9-A0FA-3C45-BA2E-36B1E124C9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75460" y="2775186"/>
              <a:ext cx="368300" cy="76200"/>
            </a:xfrm>
            <a:prstGeom prst="rect">
              <a:avLst/>
            </a:prstGeom>
          </p:spPr>
        </p:pic>
        <p:sp>
          <p:nvSpPr>
            <p:cNvPr id="39" name="Rektangel 38">
              <a:extLst>
                <a:ext uri="{FF2B5EF4-FFF2-40B4-BE49-F238E27FC236}">
                  <a16:creationId xmlns:a16="http://schemas.microsoft.com/office/drawing/2014/main" id="{7C81112F-A592-7541-8D0E-9D5520FD0DA3}"/>
                </a:ext>
              </a:extLst>
            </p:cNvPr>
            <p:cNvSpPr/>
            <p:nvPr/>
          </p:nvSpPr>
          <p:spPr>
            <a:xfrm>
              <a:off x="3404548" y="2736846"/>
              <a:ext cx="245580" cy="2616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sv-SE" sz="1100" dirty="0">
                  <a:cs typeface="Bradley Hand Bold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565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/>
      <p:bldP spid="31" grpId="0"/>
      <p:bldP spid="32" grpId="0"/>
      <p:bldP spid="33" grpId="0"/>
      <p:bldP spid="34" grpId="0"/>
      <p:bldP spid="35" grpId="0"/>
      <p:bldP spid="37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2191088" y="272397"/>
            <a:ext cx="30360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En pool har formen av en kvartscirkel med radien 3 m. </a:t>
            </a:r>
          </a:p>
          <a:p>
            <a:r>
              <a:rPr lang="sv-SE" dirty="0"/>
              <a:t>Hur lång omkrets har  poolen?</a:t>
            </a:r>
          </a:p>
          <a:p>
            <a:r>
              <a:rPr lang="sv-SE" dirty="0"/>
              <a:t>Avrunda till hela meter.</a:t>
            </a:r>
          </a:p>
        </p:txBody>
      </p:sp>
      <p:grpSp>
        <p:nvGrpSpPr>
          <p:cNvPr id="47" name="Grupp 46"/>
          <p:cNvGrpSpPr/>
          <p:nvPr/>
        </p:nvGrpSpPr>
        <p:grpSpPr>
          <a:xfrm>
            <a:off x="2258886" y="2766782"/>
            <a:ext cx="1248472" cy="1338383"/>
            <a:chOff x="2886492" y="1062322"/>
            <a:chExt cx="1248472" cy="1338383"/>
          </a:xfrm>
        </p:grpSpPr>
        <p:pic>
          <p:nvPicPr>
            <p:cNvPr id="9" name="Bildobjekt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6492" y="1069916"/>
              <a:ext cx="1248472" cy="1330789"/>
            </a:xfrm>
            <a:prstGeom prst="rect">
              <a:avLst/>
            </a:prstGeom>
          </p:spPr>
        </p:pic>
        <p:sp>
          <p:nvSpPr>
            <p:cNvPr id="3" name="textruta 2"/>
            <p:cNvSpPr txBox="1"/>
            <p:nvPr/>
          </p:nvSpPr>
          <p:spPr>
            <a:xfrm>
              <a:off x="3081426" y="1062322"/>
              <a:ext cx="811363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   3 m </a:t>
              </a:r>
            </a:p>
          </p:txBody>
        </p:sp>
      </p:grpSp>
      <p:sp>
        <p:nvSpPr>
          <p:cNvPr id="10" name="Rektangel 9"/>
          <p:cNvSpPr/>
          <p:nvPr/>
        </p:nvSpPr>
        <p:spPr>
          <a:xfrm>
            <a:off x="3935892" y="3050019"/>
            <a:ext cx="1077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O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π </a:t>
            </a:r>
            <a:r>
              <a:rPr lang="fi-FI" dirty="0"/>
              <a:t>∙  </a:t>
            </a:r>
            <a:r>
              <a:rPr lang="fi-FI" dirty="0">
                <a:latin typeface="Bradley Hand Bold"/>
                <a:cs typeface="Bradley Hand Bold"/>
              </a:rPr>
              <a:t>d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3993426" y="3419351"/>
            <a:ext cx="1034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latin typeface="Bradley Hand Bold"/>
                <a:cs typeface="Bradley Hand Bold"/>
              </a:rPr>
              <a:t>r </a:t>
            </a:r>
            <a:r>
              <a:rPr lang="sv-SE" dirty="0">
                <a:cs typeface="Bradley Hand Bold"/>
              </a:rPr>
              <a:t>=</a:t>
            </a:r>
            <a:r>
              <a:rPr lang="fi-FI" dirty="0">
                <a:latin typeface="Bradley Hand Bold"/>
                <a:cs typeface="Bradley Hand Bold"/>
              </a:rPr>
              <a:t> 3 m  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3970121" y="3779481"/>
            <a:ext cx="1039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latin typeface="Bradley Hand Bold"/>
                <a:cs typeface="Bradley Hand Bold"/>
              </a:rPr>
              <a:t>d </a:t>
            </a:r>
            <a:r>
              <a:rPr lang="sv-SE" dirty="0">
                <a:cs typeface="Bradley Hand Bold"/>
              </a:rPr>
              <a:t>=</a:t>
            </a:r>
            <a:r>
              <a:rPr lang="fi-FI" dirty="0">
                <a:latin typeface="Bradley Hand Bold"/>
                <a:cs typeface="Bradley Hand Bold"/>
              </a:rPr>
              <a:t> 6 m 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13" name="textruta 12"/>
          <p:cNvSpPr txBox="1"/>
          <p:nvPr/>
        </p:nvSpPr>
        <p:spPr>
          <a:xfrm>
            <a:off x="1517848" y="4665097"/>
            <a:ext cx="1691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Omkretsen : </a:t>
            </a:r>
          </a:p>
        </p:txBody>
      </p:sp>
      <p:grpSp>
        <p:nvGrpSpPr>
          <p:cNvPr id="30" name="Grupp 29"/>
          <p:cNvGrpSpPr/>
          <p:nvPr/>
        </p:nvGrpSpPr>
        <p:grpSpPr>
          <a:xfrm>
            <a:off x="2790837" y="4607313"/>
            <a:ext cx="2016919" cy="573683"/>
            <a:chOff x="2906047" y="2547459"/>
            <a:chExt cx="2016919" cy="573683"/>
          </a:xfrm>
        </p:grpSpPr>
        <p:grpSp>
          <p:nvGrpSpPr>
            <p:cNvPr id="20" name="Grupp 19"/>
            <p:cNvGrpSpPr/>
            <p:nvPr/>
          </p:nvGrpSpPr>
          <p:grpSpPr>
            <a:xfrm>
              <a:off x="3080805" y="2547459"/>
              <a:ext cx="1842161" cy="573683"/>
              <a:chOff x="1847936" y="5155952"/>
              <a:chExt cx="1842161" cy="573683"/>
            </a:xfrm>
          </p:grpSpPr>
          <p:grpSp>
            <p:nvGrpSpPr>
              <p:cNvPr id="21" name="Grupp 20"/>
              <p:cNvGrpSpPr/>
              <p:nvPr/>
            </p:nvGrpSpPr>
            <p:grpSpPr>
              <a:xfrm>
                <a:off x="1847936" y="5155952"/>
                <a:ext cx="1842161" cy="573683"/>
                <a:chOff x="2631175" y="3469805"/>
                <a:chExt cx="1842161" cy="573683"/>
              </a:xfrm>
            </p:grpSpPr>
            <p:grpSp>
              <p:nvGrpSpPr>
                <p:cNvPr id="23" name="Grupp 22"/>
                <p:cNvGrpSpPr>
                  <a:grpSpLocks/>
                </p:cNvGrpSpPr>
                <p:nvPr/>
              </p:nvGrpSpPr>
              <p:grpSpPr bwMode="auto">
                <a:xfrm>
                  <a:off x="2631175" y="3469805"/>
                  <a:ext cx="658925" cy="573683"/>
                  <a:chOff x="4035818" y="1927367"/>
                  <a:chExt cx="658618" cy="573844"/>
                </a:xfrm>
              </p:grpSpPr>
              <p:sp>
                <p:nvSpPr>
                  <p:cNvPr id="25" name="textruta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35818" y="1927367"/>
                    <a:ext cx="658618" cy="3694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el-GR" sz="1800" dirty="0">
                        <a:latin typeface="Bradley Hand Bold"/>
                        <a:cs typeface="Bradley Hand Bold"/>
                      </a:rPr>
                      <a:t>π</a:t>
                    </a:r>
                    <a:r>
                      <a:rPr lang="sv-SE" sz="1800" dirty="0">
                        <a:latin typeface="Bradley Hand Bold"/>
                        <a:cs typeface="Bradley Hand Bold"/>
                      </a:rPr>
                      <a:t> </a:t>
                    </a:r>
                    <a:r>
                      <a:rPr lang="is-IS" sz="1800" dirty="0">
                        <a:latin typeface="Bradley Hand Bold"/>
                        <a:cs typeface="Bradley Hand Bold"/>
                      </a:rPr>
                      <a:t>∙ </a:t>
                    </a:r>
                    <a:r>
                      <a:rPr lang="sv-SE" sz="1800" dirty="0">
                        <a:latin typeface="Bradley Hand Bold"/>
                        <a:cs typeface="Bradley Hand Bold"/>
                      </a:rPr>
                      <a:t>6</a:t>
                    </a:r>
                  </a:p>
                </p:txBody>
              </p:sp>
              <p:sp>
                <p:nvSpPr>
                  <p:cNvPr id="26" name="textruta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00391" y="2131775"/>
                    <a:ext cx="329473" cy="3694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dirty="0">
                        <a:latin typeface="Bradley Hand Bold"/>
                        <a:cs typeface="Bradley Hand Bold"/>
                      </a:rPr>
                      <a:t>4</a:t>
                    </a:r>
                  </a:p>
                </p:txBody>
              </p:sp>
              <p:cxnSp>
                <p:nvCxnSpPr>
                  <p:cNvPr id="27" name="Rak 26"/>
                  <p:cNvCxnSpPr/>
                  <p:nvPr/>
                </p:nvCxnSpPr>
                <p:spPr>
                  <a:xfrm>
                    <a:off x="4082369" y="2203748"/>
                    <a:ext cx="550448" cy="0"/>
                  </a:xfrm>
                  <a:prstGeom prst="line">
                    <a:avLst/>
                  </a:prstGeom>
                  <a:ln w="9525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4" name="textruta 23"/>
                <p:cNvSpPr txBox="1"/>
                <p:nvPr/>
              </p:nvSpPr>
              <p:spPr>
                <a:xfrm>
                  <a:off x="4217866" y="3523728"/>
                  <a:ext cx="25547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/>
                    <a:t>=</a:t>
                  </a:r>
                </a:p>
              </p:txBody>
            </p:sp>
          </p:grpSp>
          <p:sp>
            <p:nvSpPr>
              <p:cNvPr id="22" name="textruta 21"/>
              <p:cNvSpPr txBox="1"/>
              <p:nvPr/>
            </p:nvSpPr>
            <p:spPr>
              <a:xfrm>
                <a:off x="2389699" y="5221128"/>
                <a:ext cx="12325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cs typeface="Bradley Hand Bold"/>
                  </a:rPr>
                  <a:t>+</a:t>
                </a:r>
                <a:r>
                  <a:rPr lang="sv-SE" dirty="0">
                    <a:latin typeface="Bradley Hand Bold"/>
                    <a:cs typeface="Bradley Hand Bold"/>
                  </a:rPr>
                  <a:t> 2 </a:t>
                </a:r>
                <a:r>
                  <a:rPr lang="is-IS" dirty="0">
                    <a:latin typeface="Bradley Hand Bold"/>
                    <a:cs typeface="Bradley Hand Bold"/>
                  </a:rPr>
                  <a:t>∙ </a:t>
                </a:r>
                <a:r>
                  <a:rPr lang="sv-SE" dirty="0">
                    <a:latin typeface="Bradley Hand Bold"/>
                    <a:cs typeface="Bradley Hand Bold"/>
                  </a:rPr>
                  <a:t>3) m</a:t>
                </a:r>
              </a:p>
            </p:txBody>
          </p:sp>
        </p:grpSp>
        <p:sp>
          <p:nvSpPr>
            <p:cNvPr id="29" name="Rektangel 28"/>
            <p:cNvSpPr/>
            <p:nvPr/>
          </p:nvSpPr>
          <p:spPr>
            <a:xfrm>
              <a:off x="2906047" y="2604327"/>
              <a:ext cx="2872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(</a:t>
              </a:r>
            </a:p>
          </p:txBody>
        </p:sp>
      </p:grpSp>
      <p:sp>
        <p:nvSpPr>
          <p:cNvPr id="31" name="textruta 30"/>
          <p:cNvSpPr txBox="1"/>
          <p:nvPr/>
        </p:nvSpPr>
        <p:spPr>
          <a:xfrm>
            <a:off x="4807756" y="4670438"/>
            <a:ext cx="1704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10,71... m </a:t>
            </a:r>
            <a:r>
              <a:rPr lang="is-IS" dirty="0">
                <a:cs typeface="Bradley Hand Bold"/>
              </a:rPr>
              <a:t>≈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32" name="Rektangel 31"/>
          <p:cNvSpPr/>
          <p:nvPr/>
        </p:nvSpPr>
        <p:spPr>
          <a:xfrm>
            <a:off x="6084532" y="4666625"/>
            <a:ext cx="693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11 m</a:t>
            </a:r>
          </a:p>
        </p:txBody>
      </p:sp>
      <p:sp>
        <p:nvSpPr>
          <p:cNvPr id="33" name="textruta 32"/>
          <p:cNvSpPr txBox="1"/>
          <p:nvPr/>
        </p:nvSpPr>
        <p:spPr>
          <a:xfrm>
            <a:off x="2094510" y="5769232"/>
            <a:ext cx="4356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Poolens omkrets är ca 11 m.</a:t>
            </a:r>
          </a:p>
        </p:txBody>
      </p:sp>
      <p:pic>
        <p:nvPicPr>
          <p:cNvPr id="2050" name="Picture 2" descr="Is It Safe to Go to a Pool During the Coronavirus Pandemic? | Elemental">
            <a:extLst>
              <a:ext uri="{FF2B5EF4-FFF2-40B4-BE49-F238E27FC236}">
                <a16:creationId xmlns:a16="http://schemas.microsoft.com/office/drawing/2014/main" id="{2DEC1D83-777C-944B-BE26-84FADDD20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962" y="272397"/>
            <a:ext cx="2241891" cy="149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ktangel 47">
            <a:extLst>
              <a:ext uri="{FF2B5EF4-FFF2-40B4-BE49-F238E27FC236}">
                <a16:creationId xmlns:a16="http://schemas.microsoft.com/office/drawing/2014/main" id="{E46A0138-6FA4-FF44-AFAE-DB096827C07B}"/>
              </a:ext>
            </a:extLst>
          </p:cNvPr>
          <p:cNvSpPr/>
          <p:nvPr/>
        </p:nvSpPr>
        <p:spPr>
          <a:xfrm>
            <a:off x="233979" y="178405"/>
            <a:ext cx="995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E2503"/>
                </a:solidFill>
              </a:rPr>
              <a:t>Exempel</a:t>
            </a:r>
            <a:endParaRPr lang="sv-SE" dirty="0">
              <a:solidFill>
                <a:srgbClr val="8E25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34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/>
      <p:bldP spid="31" grpId="0"/>
      <p:bldP spid="32" grpId="0"/>
      <p:bldP spid="33" grpId="0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292FAB2-D9F0-3640-9848-2A087B427338}"/>
              </a:ext>
            </a:extLst>
          </p:cNvPr>
          <p:cNvSpPr/>
          <p:nvPr/>
        </p:nvSpPr>
        <p:spPr>
          <a:xfrm>
            <a:off x="1105252" y="1334307"/>
            <a:ext cx="79139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Precis som omkretsen så beräknas </a:t>
            </a:r>
            <a:r>
              <a:rPr lang="sv-SE" i="1" dirty="0">
                <a:solidFill>
                  <a:srgbClr val="C00000"/>
                </a:solidFill>
              </a:rPr>
              <a:t>arean</a:t>
            </a:r>
            <a:r>
              <a:rPr lang="sv-SE" dirty="0">
                <a:solidFill>
                  <a:srgbClr val="C00000"/>
                </a:solidFill>
              </a:rPr>
              <a:t> </a:t>
            </a:r>
            <a:r>
              <a:rPr lang="sv-SE" dirty="0"/>
              <a:t>(</a:t>
            </a:r>
            <a:r>
              <a:rPr lang="sv-SE" i="1" dirty="0">
                <a:solidFill>
                  <a:srgbClr val="C00000"/>
                </a:solidFill>
              </a:rPr>
              <a:t>A</a:t>
            </a:r>
            <a:r>
              <a:rPr lang="sv-SE" dirty="0"/>
              <a:t>) av en cirkel </a:t>
            </a:r>
            <a:r>
              <a:rPr lang="sv-SE" dirty="0">
                <a:solidFill>
                  <a:srgbClr val="C00000"/>
                </a:solidFill>
              </a:rPr>
              <a:t>med</a:t>
            </a:r>
            <a:r>
              <a:rPr lang="sv-SE" dirty="0"/>
              <a:t> hjälp av </a:t>
            </a:r>
            <a:r>
              <a:rPr lang="sv-SE" dirty="0">
                <a:solidFill>
                  <a:srgbClr val="C00000"/>
                </a:solidFill>
              </a:rPr>
              <a:t>talet </a:t>
            </a:r>
            <a:r>
              <a:rPr lang="el-GR" dirty="0">
                <a:solidFill>
                  <a:srgbClr val="C00000"/>
                </a:solidFill>
              </a:rPr>
              <a:t>π</a:t>
            </a:r>
            <a:r>
              <a:rPr lang="el-GR" dirty="0"/>
              <a:t>.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E143AE33-5EAF-5A4F-9537-7B36B437D801}"/>
              </a:ext>
            </a:extLst>
          </p:cNvPr>
          <p:cNvSpPr/>
          <p:nvPr/>
        </p:nvSpPr>
        <p:spPr>
          <a:xfrm>
            <a:off x="3747186" y="520922"/>
            <a:ext cx="15600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9E2903"/>
                </a:solidFill>
                <a:latin typeface="+mn-lt"/>
              </a:rPr>
              <a:t>Cirkelns area</a:t>
            </a:r>
            <a:endParaRPr lang="sv-SE" sz="2000" b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9C108FB-5032-C147-8C87-4EA2DEFA9FAC}"/>
              </a:ext>
            </a:extLst>
          </p:cNvPr>
          <p:cNvSpPr/>
          <p:nvPr/>
        </p:nvSpPr>
        <p:spPr>
          <a:xfrm>
            <a:off x="1917708" y="2116914"/>
            <a:ext cx="53085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Men när vi beräknar arean är det </a:t>
            </a:r>
            <a:r>
              <a:rPr lang="sv-SE" i="1" dirty="0">
                <a:solidFill>
                  <a:srgbClr val="C00000"/>
                </a:solidFill>
              </a:rPr>
              <a:t>cirkelytans storlek</a:t>
            </a:r>
            <a:r>
              <a:rPr lang="sv-SE" dirty="0"/>
              <a:t> vi vill ta reda på. Formeln för cirkelns area ser ut så här: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90A93E8A-F1C0-434B-95C6-ECF2DD23190E}"/>
              </a:ext>
            </a:extLst>
          </p:cNvPr>
          <p:cNvSpPr txBox="1"/>
          <p:nvPr/>
        </p:nvSpPr>
        <p:spPr>
          <a:xfrm>
            <a:off x="3023521" y="3176520"/>
            <a:ext cx="3007423" cy="10310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sv-SE" sz="800" i="1" dirty="0"/>
          </a:p>
          <a:p>
            <a:r>
              <a:rPr lang="sv-SE" dirty="0"/>
              <a:t>    </a:t>
            </a:r>
            <a:r>
              <a:rPr lang="sv-SE" i="1" dirty="0"/>
              <a:t>Arean</a:t>
            </a:r>
            <a:r>
              <a:rPr lang="sv-SE" dirty="0"/>
              <a:t> = </a:t>
            </a:r>
            <a:r>
              <a:rPr lang="el-GR" dirty="0"/>
              <a:t>π · </a:t>
            </a:r>
            <a:r>
              <a:rPr lang="sv-SE" i="1" dirty="0"/>
              <a:t>radien </a:t>
            </a:r>
            <a:r>
              <a:rPr lang="el-GR" dirty="0"/>
              <a:t>· </a:t>
            </a:r>
            <a:r>
              <a:rPr lang="sv-SE" i="1" dirty="0"/>
              <a:t>radien </a:t>
            </a:r>
          </a:p>
          <a:p>
            <a:endParaRPr lang="sv-SE" sz="900" i="1" dirty="0"/>
          </a:p>
          <a:p>
            <a:pPr algn="ctr"/>
            <a:r>
              <a:rPr lang="sv-SE" i="1" dirty="0"/>
              <a:t>    A</a:t>
            </a:r>
            <a:r>
              <a:rPr lang="sv-SE" dirty="0"/>
              <a:t> = </a:t>
            </a:r>
            <a:r>
              <a:rPr lang="el-GR" dirty="0"/>
              <a:t>π · </a:t>
            </a:r>
            <a:r>
              <a:rPr lang="sv-SE" i="1" dirty="0"/>
              <a:t>r </a:t>
            </a:r>
            <a:r>
              <a:rPr lang="el-GR" dirty="0"/>
              <a:t>· </a:t>
            </a:r>
            <a:r>
              <a:rPr lang="sv-SE" i="1" dirty="0"/>
              <a:t>r </a:t>
            </a:r>
            <a:r>
              <a:rPr lang="sv-SE" dirty="0"/>
              <a:t>= </a:t>
            </a:r>
            <a:r>
              <a:rPr lang="el-GR" dirty="0"/>
              <a:t>π · </a:t>
            </a:r>
            <a:r>
              <a:rPr lang="sv-SE" i="1" dirty="0"/>
              <a:t>r </a:t>
            </a:r>
            <a:r>
              <a:rPr lang="sv-SE" baseline="30000" dirty="0"/>
              <a:t>2</a:t>
            </a:r>
          </a:p>
          <a:p>
            <a:endParaRPr lang="sv-SE" sz="800" i="1" dirty="0"/>
          </a:p>
        </p:txBody>
      </p:sp>
    </p:spTree>
    <p:extLst>
      <p:ext uri="{BB962C8B-B14F-4D97-AF65-F5344CB8AC3E}">
        <p14:creationId xmlns:p14="http://schemas.microsoft.com/office/powerpoint/2010/main" val="402594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1863382" y="3590597"/>
            <a:ext cx="1691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Arean : </a:t>
            </a:r>
          </a:p>
        </p:txBody>
      </p:sp>
      <p:sp>
        <p:nvSpPr>
          <p:cNvPr id="12" name="Rektangel 11"/>
          <p:cNvSpPr/>
          <p:nvPr/>
        </p:nvSpPr>
        <p:spPr>
          <a:xfrm>
            <a:off x="2709366" y="3575556"/>
            <a:ext cx="1640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π </a:t>
            </a:r>
            <a:r>
              <a:rPr lang="fi-FI" dirty="0"/>
              <a:t>∙  </a:t>
            </a:r>
            <a:r>
              <a:rPr lang="fi-FI" dirty="0">
                <a:latin typeface="Bradley Hand Bold"/>
                <a:cs typeface="Bradley Hand Bold"/>
              </a:rPr>
              <a:t>1,3</a:t>
            </a:r>
            <a:r>
              <a:rPr lang="fi-FI" baseline="30000" dirty="0">
                <a:latin typeface="Bradley Hand Bold"/>
                <a:cs typeface="Bradley Hand Bold"/>
              </a:rPr>
              <a:t>2 </a:t>
            </a:r>
            <a:r>
              <a:rPr lang="sv-SE" dirty="0">
                <a:latin typeface="Bradley Hand Bold"/>
                <a:cs typeface="Bradley Hand Bold"/>
              </a:rPr>
              <a:t>cm</a:t>
            </a:r>
            <a:r>
              <a:rPr lang="fi-FI" baseline="30000" dirty="0">
                <a:latin typeface="Bradley Hand Bold"/>
                <a:cs typeface="Bradley Hand Bold"/>
              </a:rPr>
              <a:t>2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>
                <a:cs typeface="Bradley Hand Bold"/>
              </a:rPr>
              <a:t>=</a:t>
            </a:r>
            <a:r>
              <a:rPr lang="is-IS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13" name="Rektangel 12"/>
          <p:cNvSpPr/>
          <p:nvPr/>
        </p:nvSpPr>
        <p:spPr>
          <a:xfrm>
            <a:off x="4196367" y="3547518"/>
            <a:ext cx="1612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5,309… cm</a:t>
            </a:r>
            <a:r>
              <a:rPr lang="sv-SE" baseline="30000" dirty="0">
                <a:latin typeface="Bradley Hand Bold"/>
                <a:cs typeface="Bradley Hand Bold"/>
              </a:rPr>
              <a:t>2</a:t>
            </a:r>
            <a:r>
              <a:rPr lang="is-IS" dirty="0">
                <a:latin typeface="Bradley Hand Bold"/>
                <a:cs typeface="Bradley Hand Bold"/>
              </a:rPr>
              <a:t> </a:t>
            </a:r>
            <a:r>
              <a:rPr lang="is-IS" dirty="0">
                <a:cs typeface="Bradley Hand Bold"/>
              </a:rPr>
              <a:t>≈</a:t>
            </a:r>
            <a:endParaRPr lang="sv-SE" dirty="0"/>
          </a:p>
        </p:txBody>
      </p:sp>
      <p:sp>
        <p:nvSpPr>
          <p:cNvPr id="14" name="Rektangel 13"/>
          <p:cNvSpPr/>
          <p:nvPr/>
        </p:nvSpPr>
        <p:spPr>
          <a:xfrm>
            <a:off x="5708155" y="3547518"/>
            <a:ext cx="989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5,3 cm</a:t>
            </a:r>
            <a:r>
              <a:rPr lang="sv-SE" baseline="30000" dirty="0">
                <a:latin typeface="Bradley Hand Bold"/>
                <a:cs typeface="Bradley Hand Bold"/>
              </a:rPr>
              <a:t>2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36" name="textruta 35"/>
          <p:cNvSpPr txBox="1"/>
          <p:nvPr/>
        </p:nvSpPr>
        <p:spPr>
          <a:xfrm>
            <a:off x="2302955" y="4497805"/>
            <a:ext cx="4356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Gurkskivans area är 5,3 cm</a:t>
            </a:r>
            <a:r>
              <a:rPr lang="sv-SE" baseline="30000" dirty="0">
                <a:latin typeface="Bradley Hand Bold"/>
                <a:cs typeface="Bradley Hand Bold"/>
              </a:rPr>
              <a:t>2</a:t>
            </a:r>
            <a:r>
              <a:rPr lang="sv-SE" dirty="0">
                <a:latin typeface="Bradley Hand Bold"/>
                <a:cs typeface="Bradley Hand Bold"/>
              </a:rPr>
              <a:t>.</a:t>
            </a:r>
          </a:p>
        </p:txBody>
      </p:sp>
      <p:sp>
        <p:nvSpPr>
          <p:cNvPr id="38" name="Rektangel 37"/>
          <p:cNvSpPr/>
          <p:nvPr/>
        </p:nvSpPr>
        <p:spPr>
          <a:xfrm>
            <a:off x="2785597" y="2351177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π </a:t>
            </a:r>
            <a:r>
              <a:rPr lang="fi-FI" dirty="0"/>
              <a:t>∙  </a:t>
            </a:r>
            <a:r>
              <a:rPr lang="fi-FI" dirty="0">
                <a:latin typeface="Bradley Hand Bold"/>
                <a:cs typeface="Bradley Hand Bold"/>
              </a:rPr>
              <a:t>r</a:t>
            </a:r>
            <a:r>
              <a:rPr lang="fi-FI" baseline="30000" dirty="0">
                <a:latin typeface="Bradley Hand Bold"/>
                <a:cs typeface="Bradley Hand Bold"/>
              </a:rPr>
              <a:t>2</a:t>
            </a:r>
            <a:endParaRPr lang="sv-SE" baseline="30000" dirty="0">
              <a:latin typeface="Bradley Hand Bold"/>
              <a:cs typeface="Bradley Hand Bold"/>
            </a:endParaRPr>
          </a:p>
        </p:txBody>
      </p:sp>
      <p:grpSp>
        <p:nvGrpSpPr>
          <p:cNvPr id="20" name="Grupp 19">
            <a:extLst>
              <a:ext uri="{FF2B5EF4-FFF2-40B4-BE49-F238E27FC236}">
                <a16:creationId xmlns:a16="http://schemas.microsoft.com/office/drawing/2014/main" id="{073C03E7-DED2-F44A-A1A3-B2F55445B419}"/>
              </a:ext>
            </a:extLst>
          </p:cNvPr>
          <p:cNvGrpSpPr/>
          <p:nvPr/>
        </p:nvGrpSpPr>
        <p:grpSpPr>
          <a:xfrm>
            <a:off x="2125897" y="681338"/>
            <a:ext cx="6424011" cy="1363371"/>
            <a:chOff x="681409" y="-14580"/>
            <a:chExt cx="6424011" cy="1363371"/>
          </a:xfrm>
        </p:grpSpPr>
        <p:sp>
          <p:nvSpPr>
            <p:cNvPr id="3" name="Rektangel 2"/>
            <p:cNvSpPr/>
            <p:nvPr/>
          </p:nvSpPr>
          <p:spPr>
            <a:xfrm>
              <a:off x="681409" y="286386"/>
              <a:ext cx="61214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Vilken är gurkskivans area?</a:t>
              </a:r>
            </a:p>
            <a:p>
              <a:r>
                <a:rPr lang="sv-SE" dirty="0"/>
                <a:t>Avrunda till tiondels kvadratcentimeter.</a:t>
              </a:r>
            </a:p>
          </p:txBody>
        </p:sp>
        <p:grpSp>
          <p:nvGrpSpPr>
            <p:cNvPr id="19" name="Grupp 18">
              <a:extLst>
                <a:ext uri="{FF2B5EF4-FFF2-40B4-BE49-F238E27FC236}">
                  <a16:creationId xmlns:a16="http://schemas.microsoft.com/office/drawing/2014/main" id="{9F5DE9FE-0867-8145-9D78-7B3B4EB9DBED}"/>
                </a:ext>
              </a:extLst>
            </p:cNvPr>
            <p:cNvGrpSpPr/>
            <p:nvPr/>
          </p:nvGrpSpPr>
          <p:grpSpPr>
            <a:xfrm>
              <a:off x="5371445" y="-14580"/>
              <a:ext cx="1733975" cy="1363371"/>
              <a:chOff x="4470112" y="78185"/>
              <a:chExt cx="1733975" cy="1363371"/>
            </a:xfrm>
          </p:grpSpPr>
          <p:pic>
            <p:nvPicPr>
              <p:cNvPr id="2" name="Bildobjekt 1">
                <a:extLst>
                  <a:ext uri="{FF2B5EF4-FFF2-40B4-BE49-F238E27FC236}">
                    <a16:creationId xmlns:a16="http://schemas.microsoft.com/office/drawing/2014/main" id="{E51BAEFB-D118-6140-86C5-7455A6205CF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6534" t="7759" r="10707" b="51509"/>
              <a:stretch/>
            </p:blipFill>
            <p:spPr>
              <a:xfrm>
                <a:off x="4470112" y="103721"/>
                <a:ext cx="1326524" cy="1337835"/>
              </a:xfrm>
              <a:prstGeom prst="ellipse">
                <a:avLst/>
              </a:prstGeom>
            </p:spPr>
          </p:pic>
          <p:cxnSp>
            <p:nvCxnSpPr>
              <p:cNvPr id="16" name="Rak 15">
                <a:extLst>
                  <a:ext uri="{FF2B5EF4-FFF2-40B4-BE49-F238E27FC236}">
                    <a16:creationId xmlns:a16="http://schemas.microsoft.com/office/drawing/2014/main" id="{5A3832DA-0574-1B46-94BA-18846957F6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63424" y="772638"/>
                <a:ext cx="619736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F97CBC75-C0F3-574A-982E-CEE1A6C2BF0F}"/>
                  </a:ext>
                </a:extLst>
              </p:cNvPr>
              <p:cNvSpPr/>
              <p:nvPr/>
            </p:nvSpPr>
            <p:spPr>
              <a:xfrm>
                <a:off x="5208580" y="473053"/>
                <a:ext cx="5068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1,3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C89C2A3E-04BC-F64A-AF97-75B4573B340B}"/>
                  </a:ext>
                </a:extLst>
              </p:cNvPr>
              <p:cNvSpPr/>
              <p:nvPr/>
            </p:nvSpPr>
            <p:spPr>
              <a:xfrm>
                <a:off x="5519284" y="78185"/>
                <a:ext cx="6848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(cm)</a:t>
                </a:r>
              </a:p>
            </p:txBody>
          </p:sp>
        </p:grpSp>
      </p:grpSp>
      <p:sp>
        <p:nvSpPr>
          <p:cNvPr id="41" name="Rektangel 40">
            <a:extLst>
              <a:ext uri="{FF2B5EF4-FFF2-40B4-BE49-F238E27FC236}">
                <a16:creationId xmlns:a16="http://schemas.microsoft.com/office/drawing/2014/main" id="{6557261E-CBB9-F44D-A4F7-A6BD9A0EFB73}"/>
              </a:ext>
            </a:extLst>
          </p:cNvPr>
          <p:cNvSpPr/>
          <p:nvPr/>
        </p:nvSpPr>
        <p:spPr>
          <a:xfrm>
            <a:off x="2785597" y="2783538"/>
            <a:ext cx="1257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latin typeface="Bradley Hand Bold"/>
                <a:cs typeface="Bradley Hand Bold"/>
              </a:rPr>
              <a:t>r </a:t>
            </a:r>
            <a:r>
              <a:rPr lang="sv-SE" dirty="0">
                <a:cs typeface="Bradley Hand Bold"/>
              </a:rPr>
              <a:t>=</a:t>
            </a:r>
            <a:r>
              <a:rPr lang="fi-FI" dirty="0">
                <a:latin typeface="Bradley Hand Bold"/>
                <a:cs typeface="Bradley Hand Bold"/>
              </a:rPr>
              <a:t> 1,3 cm 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8DBD5FAA-53C3-2D48-B8C4-186A3E994994}"/>
              </a:ext>
            </a:extLst>
          </p:cNvPr>
          <p:cNvSpPr/>
          <p:nvPr/>
        </p:nvSpPr>
        <p:spPr>
          <a:xfrm>
            <a:off x="233979" y="178405"/>
            <a:ext cx="995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E2503"/>
                </a:solidFill>
              </a:rPr>
              <a:t>Exempel</a:t>
            </a:r>
            <a:endParaRPr lang="sv-SE" dirty="0">
              <a:solidFill>
                <a:srgbClr val="8E25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5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36" grpId="0"/>
      <p:bldP spid="38" grpId="0"/>
      <p:bldP spid="41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>
            <a:extLst>
              <a:ext uri="{FF2B5EF4-FFF2-40B4-BE49-F238E27FC236}">
                <a16:creationId xmlns:a16="http://schemas.microsoft.com/office/drawing/2014/main" id="{8DE73D34-3D8C-214F-AA13-5441B2EB0B6C}"/>
              </a:ext>
            </a:extLst>
          </p:cNvPr>
          <p:cNvGrpSpPr/>
          <p:nvPr/>
        </p:nvGrpSpPr>
        <p:grpSpPr>
          <a:xfrm>
            <a:off x="3496899" y="2205986"/>
            <a:ext cx="1111949" cy="1060293"/>
            <a:chOff x="3232481" y="4380149"/>
            <a:chExt cx="1111949" cy="1060293"/>
          </a:xfrm>
        </p:grpSpPr>
        <p:sp>
          <p:nvSpPr>
            <p:cNvPr id="3" name="Ellips 2">
              <a:extLst>
                <a:ext uri="{FF2B5EF4-FFF2-40B4-BE49-F238E27FC236}">
                  <a16:creationId xmlns:a16="http://schemas.microsoft.com/office/drawing/2014/main" id="{D8CD4BBE-C1AC-BA4B-A5A3-8CB01CF2999C}"/>
                </a:ext>
              </a:extLst>
            </p:cNvPr>
            <p:cNvSpPr/>
            <p:nvPr/>
          </p:nvSpPr>
          <p:spPr>
            <a:xfrm>
              <a:off x="3232481" y="4380149"/>
              <a:ext cx="1111949" cy="1060293"/>
            </a:xfrm>
            <a:prstGeom prst="ellipse">
              <a:avLst/>
            </a:prstGeom>
            <a:ln w="635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4" name="Rak 3">
              <a:extLst>
                <a:ext uri="{FF2B5EF4-FFF2-40B4-BE49-F238E27FC236}">
                  <a16:creationId xmlns:a16="http://schemas.microsoft.com/office/drawing/2014/main" id="{84E39568-C9CF-DF47-B90F-E1676CF2246D}"/>
                </a:ext>
              </a:extLst>
            </p:cNvPr>
            <p:cNvCxnSpPr>
              <a:stCxn id="3" idx="2"/>
              <a:endCxn id="3" idx="6"/>
            </p:cNvCxnSpPr>
            <p:nvPr/>
          </p:nvCxnSpPr>
          <p:spPr>
            <a:xfrm>
              <a:off x="3232481" y="4910296"/>
              <a:ext cx="1111949" cy="0"/>
            </a:xfrm>
            <a:prstGeom prst="line">
              <a:avLst/>
            </a:prstGeom>
            <a:ln w="635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DE218C96-C28C-144E-AFEC-A103884666E8}"/>
                </a:ext>
              </a:extLst>
            </p:cNvPr>
            <p:cNvSpPr txBox="1"/>
            <p:nvPr/>
          </p:nvSpPr>
          <p:spPr>
            <a:xfrm>
              <a:off x="3689350" y="4779193"/>
              <a:ext cx="2407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900" dirty="0"/>
                <a:t>x</a:t>
              </a:r>
            </a:p>
          </p:txBody>
        </p:sp>
      </p:grpSp>
      <p:sp>
        <p:nvSpPr>
          <p:cNvPr id="6" name="Rektangel 5">
            <a:extLst>
              <a:ext uri="{FF2B5EF4-FFF2-40B4-BE49-F238E27FC236}">
                <a16:creationId xmlns:a16="http://schemas.microsoft.com/office/drawing/2014/main" id="{8CCD040C-A6AA-8C40-9569-18127B0A50B9}"/>
              </a:ext>
            </a:extLst>
          </p:cNvPr>
          <p:cNvSpPr/>
          <p:nvPr/>
        </p:nvSpPr>
        <p:spPr>
          <a:xfrm>
            <a:off x="4745039" y="2243275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 </a:t>
            </a:r>
            <a:r>
              <a:rPr lang="is-IS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π </a:t>
            </a:r>
            <a:r>
              <a:rPr lang="fi-FI" dirty="0"/>
              <a:t>∙  </a:t>
            </a:r>
            <a:r>
              <a:rPr lang="fi-FI" dirty="0">
                <a:latin typeface="Bradley Hand Bold"/>
                <a:cs typeface="Bradley Hand Bold"/>
              </a:rPr>
              <a:t>r</a:t>
            </a:r>
            <a:r>
              <a:rPr lang="fi-FI" baseline="30000" dirty="0">
                <a:latin typeface="Bradley Hand Bold"/>
                <a:cs typeface="Bradley Hand Bold"/>
              </a:rPr>
              <a:t>2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0AC1393E-A456-FC4A-B1AB-8DA76EA490AC}"/>
              </a:ext>
            </a:extLst>
          </p:cNvPr>
          <p:cNvSpPr/>
          <p:nvPr/>
        </p:nvSpPr>
        <p:spPr>
          <a:xfrm>
            <a:off x="4745039" y="2658869"/>
            <a:ext cx="1361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latin typeface="Bradley Hand Bold"/>
                <a:cs typeface="Bradley Hand Bold"/>
              </a:rPr>
              <a:t>d </a:t>
            </a:r>
            <a:r>
              <a:rPr lang="is-IS" dirty="0">
                <a:cs typeface="Bradley Hand Bold"/>
              </a:rPr>
              <a:t>=</a:t>
            </a:r>
            <a:r>
              <a:rPr lang="fi-FI" dirty="0">
                <a:latin typeface="Bradley Hand Bold"/>
                <a:cs typeface="Bradley Hand Bold"/>
              </a:rPr>
              <a:t> 4,6 dm 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2A062302-93FB-AD4A-943D-E7B20FBA79B2}"/>
              </a:ext>
            </a:extLst>
          </p:cNvPr>
          <p:cNvSpPr txBox="1"/>
          <p:nvPr/>
        </p:nvSpPr>
        <p:spPr>
          <a:xfrm>
            <a:off x="2603645" y="3922116"/>
            <a:ext cx="1691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Arean : 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078562FC-F1DB-BF4E-92E7-B5BE5A7B4C97}"/>
              </a:ext>
            </a:extLst>
          </p:cNvPr>
          <p:cNvSpPr/>
          <p:nvPr/>
        </p:nvSpPr>
        <p:spPr>
          <a:xfrm>
            <a:off x="3323504" y="3915145"/>
            <a:ext cx="1729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 </a:t>
            </a:r>
            <a:r>
              <a:rPr lang="sv-SE" dirty="0">
                <a:latin typeface="Bradley Hand Bold"/>
                <a:cs typeface="Bradley Hand Bold"/>
              </a:rPr>
              <a:t>π </a:t>
            </a:r>
            <a:r>
              <a:rPr lang="is-IS" dirty="0">
                <a:latin typeface="Bradley Hand Bold"/>
                <a:cs typeface="Bradley Hand Bold"/>
              </a:rPr>
              <a:t>∙ </a:t>
            </a:r>
            <a:r>
              <a:rPr lang="sv-SE" dirty="0">
                <a:latin typeface="Bradley Hand Bold"/>
                <a:cs typeface="Bradley Hand Bold"/>
              </a:rPr>
              <a:t>2,3</a:t>
            </a:r>
            <a:r>
              <a:rPr lang="sv-SE" baseline="30000" dirty="0">
                <a:latin typeface="Bradley Hand Bold"/>
                <a:cs typeface="Bradley Hand Bold"/>
              </a:rPr>
              <a:t>2</a:t>
            </a:r>
            <a:r>
              <a:rPr lang="sv-SE" dirty="0">
                <a:latin typeface="Bradley Hand Bold"/>
                <a:cs typeface="Bradley Hand Bold"/>
              </a:rPr>
              <a:t> dm</a:t>
            </a:r>
            <a:r>
              <a:rPr lang="sv-SE" baseline="30000" dirty="0">
                <a:latin typeface="Bradley Hand Bold"/>
                <a:cs typeface="Bradley Hand Bold"/>
              </a:rPr>
              <a:t>2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is-IS" dirty="0">
                <a:cs typeface="Bradley Hand Bold"/>
              </a:rPr>
              <a:t>=</a:t>
            </a:r>
            <a:r>
              <a:rPr lang="is-IS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C0CA9F09-1F93-6740-AD71-10098E4B7D8C}"/>
              </a:ext>
            </a:extLst>
          </p:cNvPr>
          <p:cNvSpPr txBox="1"/>
          <p:nvPr/>
        </p:nvSpPr>
        <p:spPr>
          <a:xfrm>
            <a:off x="4863129" y="3908174"/>
            <a:ext cx="1704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16,61… </a:t>
            </a:r>
            <a:r>
              <a:rPr lang="is-IS" dirty="0">
                <a:latin typeface="Bradley Hand Bold"/>
                <a:cs typeface="Bradley Hand Bold"/>
              </a:rPr>
              <a:t>dm</a:t>
            </a:r>
            <a:r>
              <a:rPr lang="is-IS" baseline="30000" dirty="0">
                <a:latin typeface="Bradley Hand Bold"/>
                <a:cs typeface="Bradley Hand Bold"/>
              </a:rPr>
              <a:t>2</a:t>
            </a:r>
            <a:r>
              <a:rPr lang="is-IS" dirty="0">
                <a:latin typeface="Bradley Hand Bold"/>
                <a:cs typeface="Bradley Hand Bold"/>
              </a:rPr>
              <a:t> </a:t>
            </a:r>
            <a:r>
              <a:rPr lang="is-IS" dirty="0">
                <a:cs typeface="Bradley Hand Bold"/>
              </a:rPr>
              <a:t>≈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E8E0754F-C562-BC49-9D86-B539B43FA106}"/>
              </a:ext>
            </a:extLst>
          </p:cNvPr>
          <p:cNvSpPr/>
          <p:nvPr/>
        </p:nvSpPr>
        <p:spPr>
          <a:xfrm>
            <a:off x="6441737" y="3908174"/>
            <a:ext cx="958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17 dm</a:t>
            </a:r>
            <a:r>
              <a:rPr lang="sv-SE" baseline="30000" dirty="0">
                <a:latin typeface="Bradley Hand Bold"/>
                <a:cs typeface="Bradley Hand Bold"/>
              </a:rPr>
              <a:t>2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167F338F-6A0F-3544-BFDA-3E3B7E1E01AA}"/>
              </a:ext>
            </a:extLst>
          </p:cNvPr>
          <p:cNvSpPr txBox="1"/>
          <p:nvPr/>
        </p:nvSpPr>
        <p:spPr>
          <a:xfrm>
            <a:off x="2772044" y="5086251"/>
            <a:ext cx="4268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Darttavlans area är 17 dm</a:t>
            </a:r>
            <a:r>
              <a:rPr lang="sv-SE" baseline="30000" dirty="0">
                <a:latin typeface="Bradley Hand Bold"/>
                <a:cs typeface="Bradley Hand Bold"/>
              </a:rPr>
              <a:t>2</a:t>
            </a:r>
            <a:r>
              <a:rPr lang="sv-SE" dirty="0">
                <a:latin typeface="Bradley Hand Bold"/>
                <a:cs typeface="Bradley Hand Bold"/>
              </a:rPr>
              <a:t>.</a:t>
            </a:r>
          </a:p>
        </p:txBody>
      </p:sp>
      <p:grpSp>
        <p:nvGrpSpPr>
          <p:cNvPr id="13" name="Grupp 12">
            <a:extLst>
              <a:ext uri="{FF2B5EF4-FFF2-40B4-BE49-F238E27FC236}">
                <a16:creationId xmlns:a16="http://schemas.microsoft.com/office/drawing/2014/main" id="{C1CD5B9E-87BF-4E45-BE94-C97C46E3F82A}"/>
              </a:ext>
            </a:extLst>
          </p:cNvPr>
          <p:cNvGrpSpPr/>
          <p:nvPr/>
        </p:nvGrpSpPr>
        <p:grpSpPr>
          <a:xfrm>
            <a:off x="1556762" y="507472"/>
            <a:ext cx="6867153" cy="1018056"/>
            <a:chOff x="809630" y="3451394"/>
            <a:chExt cx="6867153" cy="1018056"/>
          </a:xfrm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4BADB57E-866E-714D-A4CD-B1173613F5C3}"/>
                </a:ext>
              </a:extLst>
            </p:cNvPr>
            <p:cNvSpPr/>
            <p:nvPr/>
          </p:nvSpPr>
          <p:spPr>
            <a:xfrm>
              <a:off x="809630" y="3557894"/>
              <a:ext cx="669891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En darttavla har diametern 4,6 dm. Hur stor är arean?</a:t>
              </a:r>
            </a:p>
            <a:p>
              <a:r>
                <a:rPr lang="sv-SE" dirty="0"/>
                <a:t>Avrunda till hela kvadratdecimeter.</a:t>
              </a:r>
            </a:p>
          </p:txBody>
        </p:sp>
        <p:pic>
          <p:nvPicPr>
            <p:cNvPr id="15" name="Bildobjekt 14">
              <a:extLst>
                <a:ext uri="{FF2B5EF4-FFF2-40B4-BE49-F238E27FC236}">
                  <a16:creationId xmlns:a16="http://schemas.microsoft.com/office/drawing/2014/main" id="{73141411-537C-504F-88B8-15422F4BBB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22985" y="3451394"/>
              <a:ext cx="1353798" cy="1018056"/>
            </a:xfrm>
            <a:prstGeom prst="ellipse">
              <a:avLst/>
            </a:prstGeom>
          </p:spPr>
        </p:pic>
      </p:grpSp>
      <p:sp>
        <p:nvSpPr>
          <p:cNvPr id="16" name="Rektangel 15">
            <a:extLst>
              <a:ext uri="{FF2B5EF4-FFF2-40B4-BE49-F238E27FC236}">
                <a16:creationId xmlns:a16="http://schemas.microsoft.com/office/drawing/2014/main" id="{11BC26F3-6885-DC48-AD1B-85DE7CDBE9D5}"/>
              </a:ext>
            </a:extLst>
          </p:cNvPr>
          <p:cNvSpPr/>
          <p:nvPr/>
        </p:nvSpPr>
        <p:spPr>
          <a:xfrm>
            <a:off x="4785915" y="2935676"/>
            <a:ext cx="1311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latin typeface="Bradley Hand Bold"/>
                <a:cs typeface="Bradley Hand Bold"/>
              </a:rPr>
              <a:t>r </a:t>
            </a:r>
            <a:r>
              <a:rPr lang="is-IS" dirty="0">
                <a:cs typeface="Bradley Hand Bold"/>
              </a:rPr>
              <a:t>=</a:t>
            </a:r>
            <a:r>
              <a:rPr lang="fi-FI" dirty="0">
                <a:latin typeface="Bradley Hand Bold"/>
                <a:cs typeface="Bradley Hand Bold"/>
              </a:rPr>
              <a:t> 2,3 dm 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7E30520C-55FB-534C-87AF-3D37E1BFA590}"/>
              </a:ext>
            </a:extLst>
          </p:cNvPr>
          <p:cNvSpPr/>
          <p:nvPr/>
        </p:nvSpPr>
        <p:spPr>
          <a:xfrm>
            <a:off x="233979" y="178405"/>
            <a:ext cx="995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E2503"/>
                </a:solidFill>
              </a:rPr>
              <a:t>Exempel</a:t>
            </a:r>
            <a:endParaRPr lang="sv-SE" dirty="0">
              <a:solidFill>
                <a:srgbClr val="8E25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74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6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5094378" y="1787238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π </a:t>
            </a:r>
            <a:r>
              <a:rPr lang="fi-FI" dirty="0"/>
              <a:t>∙  </a:t>
            </a:r>
            <a:r>
              <a:rPr lang="fi-FI" dirty="0">
                <a:latin typeface="Bradley Hand Bold"/>
                <a:cs typeface="Bradley Hand Bold"/>
              </a:rPr>
              <a:t>r</a:t>
            </a:r>
            <a:r>
              <a:rPr lang="fi-FI" baseline="30000" dirty="0">
                <a:latin typeface="Bradley Hand Bold"/>
                <a:cs typeface="Bradley Hand Bold"/>
              </a:rPr>
              <a:t>2</a:t>
            </a:r>
            <a:endParaRPr lang="sv-SE" baseline="30000" dirty="0">
              <a:latin typeface="Bradley Hand Bold"/>
              <a:cs typeface="Bradley Hand Bold"/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5167246" y="2596010"/>
            <a:ext cx="1162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latin typeface="Bradley Hand Bold"/>
                <a:cs typeface="Bradley Hand Bold"/>
              </a:rPr>
              <a:t>r </a:t>
            </a:r>
            <a:r>
              <a:rPr lang="sv-SE" dirty="0">
                <a:cs typeface="Bradley Hand Bold"/>
              </a:rPr>
              <a:t>=</a:t>
            </a:r>
            <a:r>
              <a:rPr lang="fi-FI" dirty="0">
                <a:latin typeface="Bradley Hand Bold"/>
                <a:cs typeface="Bradley Hand Bold"/>
              </a:rPr>
              <a:t> 2,1 m 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13" name="textruta 12"/>
          <p:cNvSpPr txBox="1"/>
          <p:nvPr/>
        </p:nvSpPr>
        <p:spPr>
          <a:xfrm>
            <a:off x="2100167" y="3748381"/>
            <a:ext cx="927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Arean : </a:t>
            </a:r>
          </a:p>
        </p:txBody>
      </p:sp>
      <p:grpSp>
        <p:nvGrpSpPr>
          <p:cNvPr id="20" name="Grupp 19"/>
          <p:cNvGrpSpPr/>
          <p:nvPr/>
        </p:nvGrpSpPr>
        <p:grpSpPr>
          <a:xfrm>
            <a:off x="2976276" y="3643730"/>
            <a:ext cx="1456390" cy="596373"/>
            <a:chOff x="1732410" y="5133259"/>
            <a:chExt cx="1456469" cy="596373"/>
          </a:xfrm>
        </p:grpSpPr>
        <p:grpSp>
          <p:nvGrpSpPr>
            <p:cNvPr id="21" name="Grupp 20"/>
            <p:cNvGrpSpPr/>
            <p:nvPr/>
          </p:nvGrpSpPr>
          <p:grpSpPr>
            <a:xfrm>
              <a:off x="1732410" y="5133259"/>
              <a:ext cx="1447531" cy="596373"/>
              <a:chOff x="2515649" y="3447112"/>
              <a:chExt cx="1447531" cy="596373"/>
            </a:xfrm>
          </p:grpSpPr>
          <p:grpSp>
            <p:nvGrpSpPr>
              <p:cNvPr id="23" name="Grupp 22"/>
              <p:cNvGrpSpPr>
                <a:grpSpLocks/>
              </p:cNvGrpSpPr>
              <p:nvPr/>
            </p:nvGrpSpPr>
            <p:grpSpPr bwMode="auto">
              <a:xfrm>
                <a:off x="2515649" y="3447112"/>
                <a:ext cx="957825" cy="596373"/>
                <a:chOff x="3920347" y="1904670"/>
                <a:chExt cx="957379" cy="596541"/>
              </a:xfrm>
            </p:grpSpPr>
            <p:sp>
              <p:nvSpPr>
                <p:cNvPr id="25" name="textruta 29"/>
                <p:cNvSpPr txBox="1">
                  <a:spLocks noChangeArrowheads="1"/>
                </p:cNvSpPr>
                <p:nvPr/>
              </p:nvSpPr>
              <p:spPr bwMode="auto">
                <a:xfrm>
                  <a:off x="3920347" y="1904670"/>
                  <a:ext cx="957379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l-GR" sz="1800" dirty="0">
                      <a:latin typeface="Bradley Hand Bold"/>
                      <a:cs typeface="Bradley Hand Bold"/>
                    </a:rPr>
                    <a:t>π</a:t>
                  </a:r>
                  <a:r>
                    <a:rPr lang="sv-SE" sz="1800" dirty="0">
                      <a:latin typeface="Bradley Hand Bold"/>
                      <a:cs typeface="Bradley Hand Bold"/>
                    </a:rPr>
                    <a:t> </a:t>
                  </a:r>
                  <a:r>
                    <a:rPr lang="is-IS" sz="1800" dirty="0">
                      <a:latin typeface="Bradley Hand Bold"/>
                      <a:cs typeface="Bradley Hand Bold"/>
                    </a:rPr>
                    <a:t>∙ </a:t>
                  </a:r>
                  <a:r>
                    <a:rPr lang="sv-SE" sz="1800" dirty="0">
                      <a:latin typeface="Bradley Hand Bold"/>
                      <a:cs typeface="Bradley Hand Bold"/>
                    </a:rPr>
                    <a:t>2,1</a:t>
                  </a:r>
                  <a:r>
                    <a:rPr lang="sv-SE" sz="1800" baseline="30000" dirty="0">
                      <a:latin typeface="Bradley Hand Bold"/>
                      <a:cs typeface="Bradley Hand Bold"/>
                    </a:rPr>
                    <a:t>2</a:t>
                  </a:r>
                  <a:endParaRPr lang="sv-SE" sz="1800" dirty="0">
                    <a:latin typeface="Bradley Hand Bold"/>
                    <a:cs typeface="Bradley Hand Bold"/>
                  </a:endParaRPr>
                </a:p>
              </p:txBody>
            </p:sp>
            <p:sp>
              <p:nvSpPr>
                <p:cNvPr id="26" name="textruta 30"/>
                <p:cNvSpPr txBox="1">
                  <a:spLocks noChangeArrowheads="1"/>
                </p:cNvSpPr>
                <p:nvPr/>
              </p:nvSpPr>
              <p:spPr bwMode="auto">
                <a:xfrm>
                  <a:off x="4200391" y="2131775"/>
                  <a:ext cx="328783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2</a:t>
                  </a:r>
                </a:p>
              </p:txBody>
            </p:sp>
            <p:cxnSp>
              <p:nvCxnSpPr>
                <p:cNvPr id="27" name="Rak 26"/>
                <p:cNvCxnSpPr>
                  <a:cxnSpLocks/>
                </p:cNvCxnSpPr>
                <p:nvPr/>
              </p:nvCxnSpPr>
              <p:spPr>
                <a:xfrm>
                  <a:off x="4019984" y="2201945"/>
                  <a:ext cx="711075" cy="0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" name="textruta 23"/>
              <p:cNvSpPr txBox="1"/>
              <p:nvPr/>
            </p:nvSpPr>
            <p:spPr>
              <a:xfrm>
                <a:off x="3707710" y="3512307"/>
                <a:ext cx="2554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=</a:t>
                </a:r>
              </a:p>
            </p:txBody>
          </p:sp>
        </p:grpSp>
        <p:sp>
          <p:nvSpPr>
            <p:cNvPr id="22" name="textruta 21"/>
            <p:cNvSpPr txBox="1"/>
            <p:nvPr/>
          </p:nvSpPr>
          <p:spPr>
            <a:xfrm>
              <a:off x="2552572" y="5223042"/>
              <a:ext cx="6363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m</a:t>
              </a:r>
              <a:r>
                <a:rPr lang="sv-SE" baseline="30000" dirty="0">
                  <a:latin typeface="Bradley Hand Bold"/>
                  <a:cs typeface="Bradley Hand Bold"/>
                </a:rPr>
                <a:t>2</a:t>
              </a:r>
              <a:endParaRPr lang="sv-SE" dirty="0">
                <a:latin typeface="Bradley Hand Bold"/>
                <a:cs typeface="Bradley Hand Bold"/>
              </a:endParaRPr>
            </a:p>
          </p:txBody>
        </p:sp>
      </p:grpSp>
      <p:sp>
        <p:nvSpPr>
          <p:cNvPr id="31" name="textruta 30"/>
          <p:cNvSpPr txBox="1"/>
          <p:nvPr/>
        </p:nvSpPr>
        <p:spPr>
          <a:xfrm>
            <a:off x="4441738" y="3686105"/>
            <a:ext cx="1704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6,927... m</a:t>
            </a:r>
            <a:r>
              <a:rPr lang="is-IS" baseline="30000" dirty="0">
                <a:latin typeface="Bradley Hand Bold"/>
                <a:cs typeface="Bradley Hand Bold"/>
              </a:rPr>
              <a:t>2</a:t>
            </a:r>
            <a:endParaRPr lang="sv-SE" dirty="0"/>
          </a:p>
        </p:txBody>
      </p:sp>
      <p:sp>
        <p:nvSpPr>
          <p:cNvPr id="33" name="textruta 32"/>
          <p:cNvSpPr txBox="1"/>
          <p:nvPr/>
        </p:nvSpPr>
        <p:spPr>
          <a:xfrm>
            <a:off x="2050291" y="5695181"/>
            <a:ext cx="4356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Bryggan kostar </a:t>
            </a:r>
            <a:r>
              <a:rPr lang="sv-SE">
                <a:latin typeface="Bradley Hand Bold"/>
                <a:cs typeface="Bradley Hand Bold"/>
              </a:rPr>
              <a:t>3 120 kr</a:t>
            </a:r>
            <a:r>
              <a:rPr lang="sv-SE" dirty="0">
                <a:latin typeface="Bradley Hand Bold"/>
                <a:cs typeface="Bradley Hand Bold"/>
              </a:rPr>
              <a:t>.</a:t>
            </a:r>
          </a:p>
        </p:txBody>
      </p:sp>
      <p:sp>
        <p:nvSpPr>
          <p:cNvPr id="41" name="Rektangel 40"/>
          <p:cNvSpPr/>
          <p:nvPr/>
        </p:nvSpPr>
        <p:spPr>
          <a:xfrm>
            <a:off x="6369621" y="4724356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3 120 kr</a:t>
            </a:r>
          </a:p>
        </p:txBody>
      </p:sp>
      <p:sp>
        <p:nvSpPr>
          <p:cNvPr id="42" name="textruta 41"/>
          <p:cNvSpPr txBox="1"/>
          <p:nvPr/>
        </p:nvSpPr>
        <p:spPr>
          <a:xfrm>
            <a:off x="1899061" y="4301909"/>
            <a:ext cx="2533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Pris/m</a:t>
            </a:r>
            <a:r>
              <a:rPr lang="sv-SE" baseline="30000" dirty="0">
                <a:latin typeface="Bradley Hand Bold"/>
                <a:cs typeface="Bradley Hand Bold"/>
              </a:rPr>
              <a:t>2</a:t>
            </a:r>
            <a:r>
              <a:rPr lang="sv-SE" dirty="0">
                <a:latin typeface="Bradley Hand Bold"/>
                <a:cs typeface="Bradley Hand Bold"/>
              </a:rPr>
              <a:t> : 450 kr/m</a:t>
            </a:r>
            <a:r>
              <a:rPr lang="sv-SE" baseline="30000" dirty="0">
                <a:latin typeface="Bradley Hand Bold"/>
                <a:cs typeface="Bradley Hand Bold"/>
              </a:rPr>
              <a:t>2 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43" name="textruta 42"/>
          <p:cNvSpPr txBox="1"/>
          <p:nvPr/>
        </p:nvSpPr>
        <p:spPr>
          <a:xfrm>
            <a:off x="1706458" y="4729150"/>
            <a:ext cx="1347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Pris totalt :</a:t>
            </a:r>
          </a:p>
        </p:txBody>
      </p:sp>
      <p:sp>
        <p:nvSpPr>
          <p:cNvPr id="44" name="textruta 43"/>
          <p:cNvSpPr txBox="1"/>
          <p:nvPr/>
        </p:nvSpPr>
        <p:spPr>
          <a:xfrm>
            <a:off x="2885705" y="4724356"/>
            <a:ext cx="215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6,927... ∙ 450 kr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45" name="Rektangel 44"/>
          <p:cNvSpPr/>
          <p:nvPr/>
        </p:nvSpPr>
        <p:spPr>
          <a:xfrm>
            <a:off x="4833088" y="4724356"/>
            <a:ext cx="1656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3 117,2… kr </a:t>
            </a:r>
            <a:r>
              <a:rPr lang="is-IS" dirty="0">
                <a:cs typeface="Bradley Hand Bold"/>
              </a:rPr>
              <a:t>≈</a:t>
            </a:r>
            <a:endParaRPr lang="sv-SE" dirty="0">
              <a:cs typeface="Bradley Hand Bold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1054344" y="637075"/>
            <a:ext cx="61203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En brygga har formen av en halvcirkel med diametern 4,2 m.  Vad kostar bryggan om priset/m</a:t>
            </a:r>
            <a:r>
              <a:rPr lang="sv-SE" baseline="30000" dirty="0"/>
              <a:t>2  </a:t>
            </a:r>
            <a:r>
              <a:rPr lang="sv-SE" dirty="0"/>
              <a:t>är 450 kr? Avrunda till tiotal.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109E9589-1493-3F4A-85BE-92ACAFA17EC8}"/>
              </a:ext>
            </a:extLst>
          </p:cNvPr>
          <p:cNvGrpSpPr/>
          <p:nvPr/>
        </p:nvGrpSpPr>
        <p:grpSpPr>
          <a:xfrm>
            <a:off x="2314048" y="1651463"/>
            <a:ext cx="2723800" cy="1374562"/>
            <a:chOff x="5507429" y="714105"/>
            <a:chExt cx="2723800" cy="1374562"/>
          </a:xfrm>
        </p:grpSpPr>
        <p:pic>
          <p:nvPicPr>
            <p:cNvPr id="2" name="Bildobjekt 1">
              <a:extLst>
                <a:ext uri="{FF2B5EF4-FFF2-40B4-BE49-F238E27FC236}">
                  <a16:creationId xmlns:a16="http://schemas.microsoft.com/office/drawing/2014/main" id="{BDF161A9-CD4B-4F48-B3E4-BEBAEE76DA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rcRect t="12450" r="17821"/>
            <a:stretch/>
          </p:blipFill>
          <p:spPr>
            <a:xfrm>
              <a:off x="5507429" y="972817"/>
              <a:ext cx="2164031" cy="1115850"/>
            </a:xfrm>
            <a:prstGeom prst="rect">
              <a:avLst/>
            </a:prstGeom>
          </p:spPr>
        </p:pic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6129B21F-9FA2-6545-AC17-BEEBA482DA29}"/>
                </a:ext>
              </a:extLst>
            </p:cNvPr>
            <p:cNvSpPr/>
            <p:nvPr/>
          </p:nvSpPr>
          <p:spPr>
            <a:xfrm>
              <a:off x="7671460" y="824724"/>
              <a:ext cx="5597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>
                  <a:cs typeface="Bradley Hand Bold"/>
                </a:rPr>
                <a:t>(</a:t>
              </a:r>
              <a:r>
                <a:rPr lang="sv-SE" dirty="0">
                  <a:latin typeface="Bradley Hand" pitchFamily="2" charset="77"/>
                  <a:cs typeface="Bradley Hand Bold"/>
                </a:rPr>
                <a:t>m</a:t>
              </a:r>
              <a:r>
                <a:rPr lang="sv-SE" dirty="0">
                  <a:latin typeface="Bradley Hand Bold"/>
                  <a:cs typeface="Bradley Hand Bold"/>
                </a:rPr>
                <a:t>)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F534C25A-FDBE-2E45-9FEE-0C9F1D54B3F3}"/>
                </a:ext>
              </a:extLst>
            </p:cNvPr>
            <p:cNvSpPr/>
            <p:nvPr/>
          </p:nvSpPr>
          <p:spPr>
            <a:xfrm>
              <a:off x="6406688" y="714105"/>
              <a:ext cx="53412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>
                  <a:latin typeface="Bradley Hand" pitchFamily="2" charset="77"/>
                  <a:cs typeface="Bradley Hand Bold"/>
                </a:rPr>
                <a:t>4,2</a:t>
              </a:r>
            </a:p>
          </p:txBody>
        </p:sp>
      </p:grpSp>
      <p:sp>
        <p:nvSpPr>
          <p:cNvPr id="50" name="Rektangel 49">
            <a:extLst>
              <a:ext uri="{FF2B5EF4-FFF2-40B4-BE49-F238E27FC236}">
                <a16:creationId xmlns:a16="http://schemas.microsoft.com/office/drawing/2014/main" id="{8BF20C1A-B92A-4A4B-AA74-7B5AC1A46E89}"/>
              </a:ext>
            </a:extLst>
          </p:cNvPr>
          <p:cNvSpPr/>
          <p:nvPr/>
        </p:nvSpPr>
        <p:spPr>
          <a:xfrm>
            <a:off x="5125638" y="2176845"/>
            <a:ext cx="1285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latin typeface="Bradley Hand Bold"/>
                <a:cs typeface="Bradley Hand Bold"/>
              </a:rPr>
              <a:t>d </a:t>
            </a:r>
            <a:r>
              <a:rPr lang="sv-SE" dirty="0">
                <a:cs typeface="Bradley Hand Bold"/>
              </a:rPr>
              <a:t>=</a:t>
            </a:r>
            <a:r>
              <a:rPr lang="fi-FI" dirty="0">
                <a:latin typeface="Bradley Hand Bold"/>
                <a:cs typeface="Bradley Hand Bold"/>
              </a:rPr>
              <a:t> 4,2 m  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B8276D96-D011-114E-BDE4-8ACF1F8E9695}"/>
              </a:ext>
            </a:extLst>
          </p:cNvPr>
          <p:cNvSpPr/>
          <p:nvPr/>
        </p:nvSpPr>
        <p:spPr>
          <a:xfrm>
            <a:off x="233979" y="178405"/>
            <a:ext cx="995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E2503"/>
                </a:solidFill>
              </a:rPr>
              <a:t>Exempel</a:t>
            </a:r>
            <a:endParaRPr lang="sv-SE" dirty="0">
              <a:solidFill>
                <a:srgbClr val="8E2503"/>
              </a:solidFill>
            </a:endParaRPr>
          </a:p>
        </p:txBody>
      </p:sp>
      <p:pic>
        <p:nvPicPr>
          <p:cNvPr id="5122" name="Picture 2" descr="Bryggor i Stockholm - Säljer, bygger, reparerar din brygga, stenkista,  flytbrygga, pålade brygga, betongbrygga och potonbrygga - Sjöliv.se">
            <a:extLst>
              <a:ext uri="{FF2B5EF4-FFF2-40B4-BE49-F238E27FC236}">
                <a16:creationId xmlns:a16="http://schemas.microsoft.com/office/drawing/2014/main" id="{93114587-CDD6-C545-9785-DAAFBC645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715" y="604787"/>
            <a:ext cx="1841942" cy="66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02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31" grpId="0"/>
      <p:bldP spid="33" grpId="0"/>
      <p:bldP spid="41" grpId="0"/>
      <p:bldP spid="42" grpId="0"/>
      <p:bldP spid="43" grpId="0"/>
      <p:bldP spid="44" grpId="0"/>
      <p:bldP spid="45" grpId="0"/>
      <p:bldP spid="5" grpId="0"/>
      <p:bldP spid="50" grpId="0"/>
      <p:bldP spid="28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2759</TotalTime>
  <Words>493</Words>
  <Application>Microsoft Macintosh PowerPoint</Application>
  <PresentationFormat>Bildspel på skärmen (4:3)</PresentationFormat>
  <Paragraphs>103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3" baseType="lpstr">
      <vt:lpstr>Arial</vt:lpstr>
      <vt:lpstr>Bradley Hand</vt:lpstr>
      <vt:lpstr>Bradley Hand Bold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29</cp:revision>
  <dcterms:created xsi:type="dcterms:W3CDTF">2017-04-14T14:34:39Z</dcterms:created>
  <dcterms:modified xsi:type="dcterms:W3CDTF">2021-04-02T07:07:19Z</dcterms:modified>
</cp:coreProperties>
</file>