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B83"/>
    <a:srgbClr val="8E2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2"/>
    <p:restoredTop sz="86396"/>
  </p:normalViewPr>
  <p:slideViewPr>
    <p:cSldViewPr snapToGrid="0" snapToObjects="1">
      <p:cViewPr varScale="1">
        <p:scale>
          <a:sx n="125" d="100"/>
          <a:sy n="125" d="100"/>
        </p:scale>
        <p:origin x="160" y="6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9" d="100"/>
          <a:sy n="149" d="100"/>
        </p:scale>
        <p:origin x="31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CEA1B-389E-2E4F-9CF8-27740C7E46AA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84DD8-3F8B-D848-9C98-A6609EC1BC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64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84DD8-3F8B-D848-9C98-A6609EC1BC0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91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84DD8-3F8B-D848-9C98-A6609EC1BC0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3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A9A6F8-E199-1346-9DBC-F5831DE2D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444006-0229-AE47-8758-2358D666A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4FF216-35ED-864A-9C80-3591E089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6E2C7A-7A73-7D4C-A7D1-51767574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D22609-B3A9-A94B-A991-B903AF64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1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04C49C-02FE-674D-8559-FFECAD12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228591-E1AA-0942-A468-162CE72CA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59CE2E-5FAC-F543-93E3-40B7F4FF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00CEA3-3D43-4F49-8C70-38936F6B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2B133-433E-F74E-8AF9-4262D119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24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33BF072-9142-874C-ADB3-8DB1BB211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E9CEA9-3132-6048-9DC6-5A69DCB09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96511D-67B1-854B-83EB-7E36AB01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56ED7B-7E79-F64C-B3F0-05F7AE3E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B549BE-9810-214B-81DC-A7B12F2B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96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02B68D-4B0A-2747-AB41-B54F0026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932955-7E30-5E47-8E3E-826C155FD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6E6931-4C63-9B4E-8CCA-2907EA58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2B04C-4697-464B-859A-E77A05C0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BA831D-AF0A-994F-984B-345098C4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25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74405C-F8CC-4445-B5BF-8C9E176F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C0F114-D71C-C34D-8FE2-A50B5209C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F4183B-8112-FF48-AC4E-87028380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ED4C8B-5EDB-7442-8E36-A44DA80D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D4C65E-8C7F-A649-99B3-E5018DA6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091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325B7-7DA9-B046-AE38-CEF6C49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66C92A-DC61-2D4C-9BEF-089E77930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962429-A6A5-964D-B550-24A9C3086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CCAE62-A272-494E-A077-2432EEA3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AFD0B4-6F6F-6D4D-AFB0-D6AD3627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11463-E630-374C-9F5B-A02CB524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350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42952C-BB09-FB44-AA3E-833CA945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28D71A-DD5E-0F45-872E-7AFDB2143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401F35-7C1E-E64F-9CD3-462B7F868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D98BB-91D1-5546-AA93-0B6DAE120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970CD1-43D2-3749-9247-776384B21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C3AB1AD-430C-5B4D-9211-3E5683F7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7488F9-F885-2C4E-A545-E3627F68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2F4CD6B-E892-A44C-A17E-2DDA0D22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41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AEC8F-F0F7-504D-9B0E-F8DF800D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4AA93F1-8BC6-F04A-84F6-A79496A3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5F9117-DD1C-DF42-BE7C-EDA2BA3B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3018DA6-E414-F64D-9404-1655F6B9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0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17178E-A361-104E-BB03-CBE2400C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5EF86F-23B5-D843-8688-BE569E54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A4B9D09-529E-EB44-B012-C4083D6B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97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68CA8B-E810-7043-9A6D-031F0FB9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6BC70A-BE5B-3B42-A8DB-F76BC308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3BEBD5-BBE2-FD46-A776-CAF59CCB5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4D588A-C9EB-DF43-B6AF-A034048F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9CE73A-D596-1D4D-982D-D8108FE4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6F54B4F-1849-8E4A-BFF2-C3DF9573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30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464F7A-543E-B242-9FFA-8679E075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EB155A-08C2-E944-BBD9-5EB344574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052EB6-D0E8-8E46-A6C7-DFAA0661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AF7EE0-5580-B046-821F-1E107022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EDE105-4AD0-2246-BBBA-ADAC8D7F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695C51-F4B6-9A41-804D-7A576AA3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36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FFB9248-9A0B-9C40-9EBD-62A1482B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49EEE3-2A7F-8B4A-9B2F-55FA054A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3A19EF-263E-3A45-B6A0-52871209F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114D-161E-3947-8D31-961E48CECAC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F6645B-5BAF-294C-B97E-73D72BBAD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871431-4475-BD4A-9DE0-64514B60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25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D02481D1-CAB7-904F-9662-F947D516ACD1}"/>
              </a:ext>
            </a:extLst>
          </p:cNvPr>
          <p:cNvSpPr txBox="1"/>
          <p:nvPr/>
        </p:nvSpPr>
        <p:spPr>
          <a:xfrm>
            <a:off x="5486509" y="908368"/>
            <a:ext cx="121898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Spegling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4E85A59-3530-764D-AC3B-581347BC17A2}"/>
              </a:ext>
            </a:extLst>
          </p:cNvPr>
          <p:cNvGrpSpPr/>
          <p:nvPr/>
        </p:nvGrpSpPr>
        <p:grpSpPr>
          <a:xfrm>
            <a:off x="3572760" y="809528"/>
            <a:ext cx="7349571" cy="2186887"/>
            <a:chOff x="3572760" y="809528"/>
            <a:chExt cx="7349571" cy="2186887"/>
          </a:xfrm>
        </p:grpSpPr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88EB4AB7-C378-7D40-9793-3FAF03AE1FA9}"/>
                </a:ext>
              </a:extLst>
            </p:cNvPr>
            <p:cNvSpPr txBox="1"/>
            <p:nvPr/>
          </p:nvSpPr>
          <p:spPr>
            <a:xfrm>
              <a:off x="3572760" y="1441307"/>
              <a:ext cx="42945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Vid spegling i en vanlig spegel blir bilden lika stor som originalet. Den enda skillnaden är att höger och vänster bytt plats. 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A3340DDC-839E-7541-AA5B-CAFACFD7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1589" y="809528"/>
              <a:ext cx="2830742" cy="2186887"/>
            </a:xfrm>
            <a:prstGeom prst="rect">
              <a:avLst/>
            </a:prstGeom>
          </p:spPr>
        </p:pic>
      </p:grp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A8471A1-D867-FA4D-A508-A423A0ED83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7698"/>
          <a:stretch/>
        </p:blipFill>
        <p:spPr>
          <a:xfrm>
            <a:off x="3596075" y="3346769"/>
            <a:ext cx="1710006" cy="280668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30C9AFD-0A94-9F4C-8570-D6B35EB02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733" y="3403889"/>
            <a:ext cx="380776" cy="281861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ED2161E-ABED-D94D-9A1B-CAE9B32EB3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18484" t="4093" r="1846" b="26019"/>
          <a:stretch/>
        </p:blipFill>
        <p:spPr>
          <a:xfrm>
            <a:off x="3939777" y="3475433"/>
            <a:ext cx="1335341" cy="1993107"/>
          </a:xfrm>
          <a:prstGeom prst="rect">
            <a:avLst/>
          </a:prstGeom>
        </p:spPr>
      </p:pic>
      <p:grpSp>
        <p:nvGrpSpPr>
          <p:cNvPr id="19" name="Grupp 18">
            <a:extLst>
              <a:ext uri="{FF2B5EF4-FFF2-40B4-BE49-F238E27FC236}">
                <a16:creationId xmlns:a16="http://schemas.microsoft.com/office/drawing/2014/main" id="{9EFF1E48-8153-CA4C-8175-1B7C84EEEAF8}"/>
              </a:ext>
            </a:extLst>
          </p:cNvPr>
          <p:cNvGrpSpPr/>
          <p:nvPr/>
        </p:nvGrpSpPr>
        <p:grpSpPr>
          <a:xfrm>
            <a:off x="5306080" y="3717894"/>
            <a:ext cx="1271805" cy="2032031"/>
            <a:chOff x="5306080" y="3717894"/>
            <a:chExt cx="1271805" cy="2032031"/>
          </a:xfrm>
        </p:grpSpPr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32B2C516-5394-8C44-966E-51752AD83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/>
            </a:blip>
            <a:srcRect l="4005" t="9656" r="15124" b="15833"/>
            <a:stretch/>
          </p:blipFill>
          <p:spPr>
            <a:xfrm>
              <a:off x="5306080" y="3717894"/>
              <a:ext cx="1271805" cy="2032031"/>
            </a:xfrm>
            <a:prstGeom prst="rect">
              <a:avLst/>
            </a:prstGeom>
          </p:spPr>
        </p:pic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63717730-F988-7041-B5C1-69251EA2C7F2}"/>
                </a:ext>
              </a:extLst>
            </p:cNvPr>
            <p:cNvSpPr/>
            <p:nvPr/>
          </p:nvSpPr>
          <p:spPr>
            <a:xfrm rot="1204783">
              <a:off x="6196140" y="3900665"/>
              <a:ext cx="342838" cy="184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9B026354-BE14-4F42-B59D-5FB6EF7787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4005" t="9656" b="15833"/>
          <a:stretch/>
        </p:blipFill>
        <p:spPr>
          <a:xfrm>
            <a:off x="5306079" y="3716631"/>
            <a:ext cx="1509660" cy="203203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B47FCF1E-FE05-D847-9F7E-E82794D18113}"/>
              </a:ext>
            </a:extLst>
          </p:cNvPr>
          <p:cNvSpPr/>
          <p:nvPr/>
        </p:nvSpPr>
        <p:spPr>
          <a:xfrm>
            <a:off x="126999" y="141782"/>
            <a:ext cx="11839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3.4				           Spegling och symmetri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A88A752-5A74-C748-BC33-98BD16697FD3}"/>
              </a:ext>
            </a:extLst>
          </p:cNvPr>
          <p:cNvSpPr txBox="1"/>
          <p:nvPr/>
        </p:nvSpPr>
        <p:spPr>
          <a:xfrm>
            <a:off x="619583" y="3897971"/>
            <a:ext cx="297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På vänster sida om </a:t>
            </a:r>
            <a:r>
              <a:rPr lang="sv-SE" sz="1400" i="1" dirty="0"/>
              <a:t>speglingslinjen </a:t>
            </a:r>
            <a:r>
              <a:rPr lang="sv-SE" sz="1400" dirty="0"/>
              <a:t>(spegeln) finns sträckan </a:t>
            </a:r>
            <a:r>
              <a:rPr lang="sv-SE" sz="1400" i="1" dirty="0"/>
              <a:t>AB</a:t>
            </a:r>
            <a:r>
              <a:rPr lang="sv-SE" sz="1400" dirty="0"/>
              <a:t>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D4CC0AB-63D0-FC4C-A6B3-46DD01915942}"/>
              </a:ext>
            </a:extLst>
          </p:cNvPr>
          <p:cNvSpPr txBox="1"/>
          <p:nvPr/>
        </p:nvSpPr>
        <p:spPr>
          <a:xfrm>
            <a:off x="616820" y="4533867"/>
            <a:ext cx="3306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Om vi ska konstruera en </a:t>
            </a:r>
            <a:r>
              <a:rPr lang="sv-SE" sz="1400" i="1" dirty="0"/>
              <a:t>spegelbild </a:t>
            </a:r>
            <a:r>
              <a:rPr lang="sv-SE" sz="1400" dirty="0"/>
              <a:t>av sträckan </a:t>
            </a:r>
            <a:r>
              <a:rPr lang="sv-SE" sz="1400" i="1" dirty="0"/>
              <a:t>AB </a:t>
            </a:r>
            <a:r>
              <a:rPr lang="sv-SE" sz="1400" dirty="0"/>
              <a:t>mäter vi det vinkelräta avståndet från speglingslinjen till </a:t>
            </a:r>
            <a:r>
              <a:rPr lang="sv-SE" sz="1400" i="1" dirty="0"/>
              <a:t>A </a:t>
            </a:r>
            <a:r>
              <a:rPr lang="sv-SE" sz="1400" dirty="0"/>
              <a:t>och </a:t>
            </a:r>
            <a:r>
              <a:rPr lang="sv-SE" sz="1400" i="1" dirty="0"/>
              <a:t>B</a:t>
            </a:r>
            <a:r>
              <a:rPr lang="sv-SE" sz="1400" dirty="0"/>
              <a:t>. 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D1961B9-86FF-B048-BABD-1DA7079405E6}"/>
              </a:ext>
            </a:extLst>
          </p:cNvPr>
          <p:cNvSpPr txBox="1"/>
          <p:nvPr/>
        </p:nvSpPr>
        <p:spPr>
          <a:xfrm>
            <a:off x="7187710" y="3815250"/>
            <a:ext cx="355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Sedan sätter vi ut punkten </a:t>
            </a:r>
            <a:r>
              <a:rPr lang="sv-SE" sz="1400" i="1" dirty="0"/>
              <a:t>A</a:t>
            </a:r>
            <a:r>
              <a:rPr lang="sv-SE" sz="1400" baseline="-25000" dirty="0"/>
              <a:t>1</a:t>
            </a:r>
            <a:r>
              <a:rPr lang="sv-SE" sz="1400" dirty="0"/>
              <a:t> och </a:t>
            </a:r>
            <a:r>
              <a:rPr lang="sv-SE" sz="1400" i="1" dirty="0"/>
              <a:t>B</a:t>
            </a:r>
            <a:r>
              <a:rPr lang="sv-SE" sz="1400" baseline="-25000" dirty="0"/>
              <a:t>1</a:t>
            </a:r>
            <a:r>
              <a:rPr lang="sv-SE" sz="1400" i="1" dirty="0"/>
              <a:t> </a:t>
            </a:r>
            <a:r>
              <a:rPr lang="sv-SE" sz="1400" dirty="0"/>
              <a:t>på andra sidan speglingslinjen.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938A5A5-CC6D-934F-A37B-A5CDD4215D1F}"/>
              </a:ext>
            </a:extLst>
          </p:cNvPr>
          <p:cNvSpPr txBox="1"/>
          <p:nvPr/>
        </p:nvSpPr>
        <p:spPr>
          <a:xfrm>
            <a:off x="7187710" y="4441098"/>
            <a:ext cx="4533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Till sist sammanbinder vi punkterna </a:t>
            </a:r>
            <a:r>
              <a:rPr lang="sv-SE" sz="1400" i="1" dirty="0"/>
              <a:t>A</a:t>
            </a:r>
            <a:r>
              <a:rPr lang="sv-SE" sz="1400" baseline="-25000" dirty="0"/>
              <a:t>1</a:t>
            </a:r>
            <a:r>
              <a:rPr lang="sv-SE" sz="1400" dirty="0"/>
              <a:t> och </a:t>
            </a:r>
            <a:r>
              <a:rPr lang="sv-SE" sz="1400" i="1" dirty="0"/>
              <a:t>B</a:t>
            </a:r>
            <a:r>
              <a:rPr lang="sv-SE" sz="1400" baseline="-25000" dirty="0"/>
              <a:t>1</a:t>
            </a:r>
            <a:r>
              <a:rPr lang="sv-SE" sz="1400" dirty="0"/>
              <a:t> . 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0FC4CFA7-598C-744A-B6F1-3277FF8ACA7F}"/>
              </a:ext>
            </a:extLst>
          </p:cNvPr>
          <p:cNvSpPr txBox="1"/>
          <p:nvPr/>
        </p:nvSpPr>
        <p:spPr>
          <a:xfrm>
            <a:off x="7201875" y="5269735"/>
            <a:ext cx="4140180" cy="338554"/>
          </a:xfrm>
          <a:prstGeom prst="rect">
            <a:avLst/>
          </a:prstGeom>
          <a:noFill/>
          <a:ln w="28575">
            <a:solidFill>
              <a:srgbClr val="8E2503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/>
              <a:t>Sträckan </a:t>
            </a:r>
            <a:r>
              <a:rPr lang="sv-SE" sz="1600" i="1" dirty="0"/>
              <a:t>A</a:t>
            </a:r>
            <a:r>
              <a:rPr lang="sv-SE" sz="1600" baseline="-25000" dirty="0"/>
              <a:t>1</a:t>
            </a:r>
            <a:r>
              <a:rPr lang="sv-SE" sz="1600" i="1" dirty="0"/>
              <a:t>B</a:t>
            </a:r>
            <a:r>
              <a:rPr lang="sv-SE" sz="1600" baseline="-25000" dirty="0"/>
              <a:t>1</a:t>
            </a:r>
            <a:r>
              <a:rPr lang="sv-SE" sz="1600" dirty="0"/>
              <a:t> är en </a:t>
            </a:r>
            <a:r>
              <a:rPr lang="sv-SE" sz="1600" dirty="0">
                <a:solidFill>
                  <a:srgbClr val="C00000"/>
                </a:solidFill>
              </a:rPr>
              <a:t>spegelbild</a:t>
            </a:r>
            <a:r>
              <a:rPr lang="sv-SE" sz="1600" dirty="0"/>
              <a:t> av sträckan </a:t>
            </a:r>
            <a:r>
              <a:rPr lang="sv-SE" sz="1600" i="1" dirty="0"/>
              <a:t>AB</a:t>
            </a:r>
            <a:r>
              <a:rPr lang="sv-SE" sz="1600" dirty="0"/>
              <a:t>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10931C4-8338-4944-9C5E-5554EFD82DED}"/>
              </a:ext>
            </a:extLst>
          </p:cNvPr>
          <p:cNvSpPr/>
          <p:nvPr/>
        </p:nvSpPr>
        <p:spPr>
          <a:xfrm rot="17484427">
            <a:off x="5622919" y="4650096"/>
            <a:ext cx="1437794" cy="1036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723E8AD-02E1-8543-A8CC-5F949C490583}"/>
              </a:ext>
            </a:extLst>
          </p:cNvPr>
          <p:cNvSpPr txBox="1"/>
          <p:nvPr/>
        </p:nvSpPr>
        <p:spPr>
          <a:xfrm>
            <a:off x="612444" y="5346679"/>
            <a:ext cx="293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Sedan ritar vi ut lika långa sträckor på andra sidan av speglingslinjen.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984C6751-895F-A644-971B-1145E175C30D}"/>
              </a:ext>
            </a:extLst>
          </p:cNvPr>
          <p:cNvGrpSpPr/>
          <p:nvPr/>
        </p:nvGrpSpPr>
        <p:grpSpPr>
          <a:xfrm>
            <a:off x="4563285" y="2808195"/>
            <a:ext cx="1485588" cy="667238"/>
            <a:chOff x="6585150" y="4017045"/>
            <a:chExt cx="1485588" cy="667238"/>
          </a:xfrm>
        </p:grpSpPr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7305D226-4B9D-0A40-BB0E-7F0053D48BF7}"/>
                </a:ext>
              </a:extLst>
            </p:cNvPr>
            <p:cNvSpPr txBox="1"/>
            <p:nvPr/>
          </p:nvSpPr>
          <p:spPr>
            <a:xfrm>
              <a:off x="6585150" y="4017045"/>
              <a:ext cx="1485588" cy="369332"/>
            </a:xfrm>
            <a:prstGeom prst="rect">
              <a:avLst/>
            </a:prstGeom>
            <a:noFill/>
            <a:ln w="19050">
              <a:solidFill>
                <a:srgbClr val="A6000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i="1" dirty="0"/>
                <a:t>Speglingslinje</a:t>
              </a:r>
              <a:endParaRPr lang="sv-SE" b="1" dirty="0">
                <a:solidFill>
                  <a:srgbClr val="9E0204"/>
                </a:solidFill>
              </a:endParaRPr>
            </a:p>
          </p:txBody>
        </p:sp>
        <p:cxnSp>
          <p:nvCxnSpPr>
            <p:cNvPr id="27" name="Rak pil 26">
              <a:extLst>
                <a:ext uri="{FF2B5EF4-FFF2-40B4-BE49-F238E27FC236}">
                  <a16:creationId xmlns:a16="http://schemas.microsoft.com/office/drawing/2014/main" id="{21B41707-7783-1D46-943E-57CABB607A01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82" y="4386377"/>
              <a:ext cx="90601" cy="297906"/>
            </a:xfrm>
            <a:prstGeom prst="straightConnector1">
              <a:avLst/>
            </a:prstGeom>
            <a:ln w="19050">
              <a:solidFill>
                <a:srgbClr val="A6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37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5" grpId="1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>
            <a:extLst>
              <a:ext uri="{FF2B5EF4-FFF2-40B4-BE49-F238E27FC236}">
                <a16:creationId xmlns:a16="http://schemas.microsoft.com/office/drawing/2014/main" id="{0EC34629-EDB7-D345-BC79-0F95599A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952" y="4281342"/>
            <a:ext cx="2228889" cy="196906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7489D52-6489-2941-807F-1FCD88BEFCFD}"/>
              </a:ext>
            </a:extLst>
          </p:cNvPr>
          <p:cNvSpPr txBox="1"/>
          <p:nvPr/>
        </p:nvSpPr>
        <p:spPr>
          <a:xfrm>
            <a:off x="5108265" y="339602"/>
            <a:ext cx="241308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Symmetriska figurer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C00D9B9-D450-2E48-954E-3C4B6131020F}"/>
              </a:ext>
            </a:extLst>
          </p:cNvPr>
          <p:cNvSpPr txBox="1"/>
          <p:nvPr/>
        </p:nvSpPr>
        <p:spPr>
          <a:xfrm>
            <a:off x="3215709" y="874649"/>
            <a:ext cx="675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speglar nu en figur som nästan ser ut som ett upp- och nervänt V.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E09F787-FE1B-194F-856B-80EC0B9F8013}"/>
              </a:ext>
            </a:extLst>
          </p:cNvPr>
          <p:cNvGrpSpPr/>
          <p:nvPr/>
        </p:nvGrpSpPr>
        <p:grpSpPr>
          <a:xfrm>
            <a:off x="6146689" y="1550077"/>
            <a:ext cx="45719" cy="1102860"/>
            <a:chOff x="4672910" y="1550077"/>
            <a:chExt cx="45719" cy="1102860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CF08CA5E-CAD3-F148-BF00-60A3E40AD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93197"/>
            <a:stretch/>
          </p:blipFill>
          <p:spPr>
            <a:xfrm>
              <a:off x="4672910" y="1550077"/>
              <a:ext cx="45719" cy="1102860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B4CE1BE-314C-F244-9E43-F846796E3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93197" b="68970"/>
            <a:stretch/>
          </p:blipFill>
          <p:spPr>
            <a:xfrm>
              <a:off x="4672910" y="1819952"/>
              <a:ext cx="45719" cy="342223"/>
            </a:xfrm>
            <a:prstGeom prst="rect">
              <a:avLst/>
            </a:prstGeom>
          </p:spPr>
        </p:pic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7D98567A-C47A-EB45-8D55-62A678BA0C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347" y="1550077"/>
            <a:ext cx="672061" cy="110286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20AC035-6EE0-FF47-9560-274F988CD57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346" y="1550077"/>
            <a:ext cx="1322277" cy="110286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A261586-BABA-E74F-AC7E-2A0AC44DCFAD}"/>
              </a:ext>
            </a:extLst>
          </p:cNvPr>
          <p:cNvSpPr txBox="1"/>
          <p:nvPr/>
        </p:nvSpPr>
        <p:spPr>
          <a:xfrm>
            <a:off x="7123340" y="1839009"/>
            <a:ext cx="438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Vi ser då att spegelbilden tillsammans med den ursprungliga bilden bildar bokstaven M.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177F44D-F377-AC4C-AB34-19884A631FE6}"/>
              </a:ext>
            </a:extLst>
          </p:cNvPr>
          <p:cNvSpPr txBox="1"/>
          <p:nvPr/>
        </p:nvSpPr>
        <p:spPr>
          <a:xfrm>
            <a:off x="1614487" y="3063299"/>
            <a:ext cx="1035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Man säger då att bokstaven </a:t>
            </a:r>
            <a:r>
              <a:rPr lang="sv-SE" sz="2400" b="1" dirty="0"/>
              <a:t>M</a:t>
            </a:r>
            <a:r>
              <a:rPr lang="sv-SE" dirty="0"/>
              <a:t> är </a:t>
            </a:r>
            <a:r>
              <a:rPr lang="sv-SE" i="1" dirty="0">
                <a:solidFill>
                  <a:srgbClr val="C00000"/>
                </a:solidFill>
              </a:rPr>
              <a:t>symmetrisk</a:t>
            </a:r>
            <a:r>
              <a:rPr lang="sv-SE" i="1" dirty="0"/>
              <a:t> </a:t>
            </a:r>
            <a:r>
              <a:rPr lang="sv-SE" dirty="0"/>
              <a:t>och den linje som är vår speglingslinje kallas </a:t>
            </a:r>
            <a:r>
              <a:rPr lang="sv-SE" i="1" dirty="0">
                <a:solidFill>
                  <a:srgbClr val="C00000"/>
                </a:solidFill>
              </a:rPr>
              <a:t>symmetrilinje</a:t>
            </a:r>
            <a:r>
              <a:rPr lang="sv-SE" dirty="0"/>
              <a:t>.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5B73381-523B-DE45-9044-C426AFBDF1CE}"/>
              </a:ext>
            </a:extLst>
          </p:cNvPr>
          <p:cNvSpPr txBox="1"/>
          <p:nvPr/>
        </p:nvSpPr>
        <p:spPr>
          <a:xfrm>
            <a:off x="252707" y="3821352"/>
            <a:ext cx="2511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du placerar en spegel på symmetrilinjen i en symmetrisk figur ser du i spegeln en bild som är identisk med det som speglas, förutom att den är spegelvänd.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BFA206F-D299-384A-B610-4AC7CAE0E7D0}"/>
              </a:ext>
            </a:extLst>
          </p:cNvPr>
          <p:cNvSpPr txBox="1"/>
          <p:nvPr/>
        </p:nvSpPr>
        <p:spPr>
          <a:xfrm>
            <a:off x="2629786" y="6026907"/>
            <a:ext cx="3896673" cy="369332"/>
          </a:xfrm>
          <a:prstGeom prst="rect">
            <a:avLst/>
          </a:prstGeom>
          <a:noFill/>
          <a:ln w="28575">
            <a:solidFill>
              <a:srgbClr val="8E2503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En sådan figur sägs ha </a:t>
            </a:r>
            <a:r>
              <a:rPr lang="sv-SE" i="1" dirty="0"/>
              <a:t>spegelsymmetri</a:t>
            </a:r>
            <a:r>
              <a:rPr lang="sv-SE" dirty="0"/>
              <a:t>. 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69707261-661E-3D47-B5F6-D136F31C1ECA}"/>
              </a:ext>
            </a:extLst>
          </p:cNvPr>
          <p:cNvGrpSpPr/>
          <p:nvPr/>
        </p:nvGrpSpPr>
        <p:grpSpPr>
          <a:xfrm>
            <a:off x="3127137" y="4006222"/>
            <a:ext cx="2762433" cy="1839009"/>
            <a:chOff x="1095192" y="0"/>
            <a:chExt cx="10001616" cy="6858000"/>
          </a:xfrm>
        </p:grpSpPr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959D89A8-6AEC-174B-8E3B-E9E942FF6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5192" y="0"/>
              <a:ext cx="10001616" cy="6858000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7612D906-312E-4842-9C3A-1C0B9F51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37696" y="5031454"/>
              <a:ext cx="1765300" cy="901700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BEC32059-53B6-0149-AADB-2D0DAE7C1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74678" y="5075179"/>
              <a:ext cx="1765300" cy="901700"/>
            </a:xfrm>
            <a:prstGeom prst="rect">
              <a:avLst/>
            </a:prstGeom>
          </p:spPr>
        </p:pic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928939FA-3AC0-1041-B428-F0B66BDB0484}"/>
              </a:ext>
            </a:extLst>
          </p:cNvPr>
          <p:cNvSpPr txBox="1"/>
          <p:nvPr/>
        </p:nvSpPr>
        <p:spPr>
          <a:xfrm>
            <a:off x="6728323" y="4129604"/>
            <a:ext cx="316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Ibland kan en symmetrisk figur ha fler än en symmetrilinje.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A53574E-3EE5-274E-98EA-548BAE80E90A}"/>
              </a:ext>
            </a:extLst>
          </p:cNvPr>
          <p:cNvSpPr txBox="1"/>
          <p:nvPr/>
        </p:nvSpPr>
        <p:spPr>
          <a:xfrm>
            <a:off x="6728323" y="4830000"/>
            <a:ext cx="217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den här figuren finns det </a:t>
            </a:r>
            <a:r>
              <a:rPr lang="sv-SE" dirty="0">
                <a:solidFill>
                  <a:srgbClr val="C00000"/>
                </a:solidFill>
              </a:rPr>
              <a:t>tre stycken</a:t>
            </a:r>
            <a:r>
              <a:rPr lang="sv-SE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920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/>
      <p:bldP spid="18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222</Words>
  <Application>Microsoft Macintosh PowerPoint</Application>
  <PresentationFormat>Bredbild</PresentationFormat>
  <Paragraphs>20</Paragraphs>
  <Slides>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Johnson</dc:creator>
  <cp:lastModifiedBy>Kristina Johnson</cp:lastModifiedBy>
  <cp:revision>31</cp:revision>
  <dcterms:created xsi:type="dcterms:W3CDTF">2020-02-01T13:58:22Z</dcterms:created>
  <dcterms:modified xsi:type="dcterms:W3CDTF">2021-04-02T07:01:58Z</dcterms:modified>
</cp:coreProperties>
</file>