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9" r:id="rId4"/>
    <p:sldId id="263" r:id="rId5"/>
    <p:sldId id="260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7"/>
    <p:restoredTop sz="94720"/>
  </p:normalViewPr>
  <p:slideViewPr>
    <p:cSldViewPr snapToGrid="0" snapToObjects="1">
      <p:cViewPr>
        <p:scale>
          <a:sx n="164" d="100"/>
          <a:sy n="164" d="100"/>
        </p:scale>
        <p:origin x="17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16186" y="148966"/>
            <a:ext cx="879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2.3						                Mönster</a:t>
            </a:r>
          </a:p>
        </p:txBody>
      </p:sp>
      <p:sp>
        <p:nvSpPr>
          <p:cNvPr id="4" name="Rektangel 3"/>
          <p:cNvSpPr/>
          <p:nvPr/>
        </p:nvSpPr>
        <p:spPr>
          <a:xfrm>
            <a:off x="1111628" y="2671902"/>
            <a:ext cx="760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Antalet tändstickor bildar ett </a:t>
            </a:r>
            <a:r>
              <a:rPr lang="sv-SE" b="1" i="1" dirty="0">
                <a:solidFill>
                  <a:srgbClr val="800000"/>
                </a:solidFill>
              </a:rPr>
              <a:t>mönster</a:t>
            </a:r>
            <a:r>
              <a:rPr lang="sv-SE" dirty="0"/>
              <a:t>, som kan skrivas som en </a:t>
            </a:r>
            <a:r>
              <a:rPr lang="sv-SE" b="1" i="1" dirty="0">
                <a:solidFill>
                  <a:srgbClr val="800000"/>
                </a:solidFill>
              </a:rPr>
              <a:t>talföljd</a:t>
            </a:r>
            <a:r>
              <a:rPr lang="sv-SE" dirty="0"/>
              <a:t>:</a:t>
            </a:r>
          </a:p>
        </p:txBody>
      </p:sp>
      <p:sp>
        <p:nvSpPr>
          <p:cNvPr id="5" name="Rektangel 4"/>
          <p:cNvSpPr/>
          <p:nvPr/>
        </p:nvSpPr>
        <p:spPr>
          <a:xfrm>
            <a:off x="3633173" y="3302835"/>
            <a:ext cx="2872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800000"/>
                </a:solidFill>
              </a:rPr>
              <a:t>3, 5, 7, 9...</a:t>
            </a:r>
            <a:endParaRPr lang="sv-SE" sz="2400" dirty="0"/>
          </a:p>
        </p:txBody>
      </p:sp>
      <p:sp>
        <p:nvSpPr>
          <p:cNvPr id="6" name="Rektangel 5"/>
          <p:cNvSpPr/>
          <p:nvPr/>
        </p:nvSpPr>
        <p:spPr>
          <a:xfrm>
            <a:off x="2947458" y="4210767"/>
            <a:ext cx="3934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Antalet ökar med 2 för varje ny triangel.</a:t>
            </a:r>
          </a:p>
        </p:txBody>
      </p:sp>
      <p:sp>
        <p:nvSpPr>
          <p:cNvPr id="7" name="Rektangel 6"/>
          <p:cNvSpPr/>
          <p:nvPr/>
        </p:nvSpPr>
        <p:spPr>
          <a:xfrm>
            <a:off x="2949036" y="4841700"/>
            <a:ext cx="393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</a:t>
            </a:r>
            <a:r>
              <a:rPr lang="sv-SE" b="1" i="1" dirty="0">
                <a:solidFill>
                  <a:srgbClr val="800000"/>
                </a:solidFill>
              </a:rPr>
              <a:t>differensen</a:t>
            </a:r>
            <a:r>
              <a:rPr lang="sv-SE" dirty="0"/>
              <a:t> i talföljden är 2.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C520C5-E830-364C-BB4B-C4E3097E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84" y="843989"/>
            <a:ext cx="5654566" cy="14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11689" y="1451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Vilket tal saknas?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2046110" y="851890"/>
            <a:ext cx="5277557" cy="461665"/>
            <a:chOff x="2046110" y="851890"/>
            <a:chExt cx="5277557" cy="461665"/>
          </a:xfrm>
        </p:grpSpPr>
        <p:sp>
          <p:nvSpPr>
            <p:cNvPr id="2" name="Rektangel 1"/>
            <p:cNvSpPr/>
            <p:nvPr/>
          </p:nvSpPr>
          <p:spPr>
            <a:xfrm>
              <a:off x="2829885" y="851890"/>
              <a:ext cx="44937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800000"/>
                  </a:solidFill>
                </a:rPr>
                <a:t>1	 3 	  9 	  27     ?</a:t>
              </a:r>
              <a:endParaRPr lang="sv-SE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2046110" y="92366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2046110" y="4002329"/>
            <a:ext cx="4611325" cy="461665"/>
            <a:chOff x="2046110" y="4140829"/>
            <a:chExt cx="4611325" cy="461665"/>
          </a:xfrm>
        </p:grpSpPr>
        <p:sp>
          <p:nvSpPr>
            <p:cNvPr id="6" name="Rektangel 5"/>
            <p:cNvSpPr/>
            <p:nvPr/>
          </p:nvSpPr>
          <p:spPr>
            <a:xfrm>
              <a:off x="2695222" y="4140829"/>
              <a:ext cx="3962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400" b="1" dirty="0">
                  <a:solidFill>
                    <a:srgbClr val="800000"/>
                  </a:solidFill>
                </a:rPr>
                <a:t>20 	  19 	17 	  14 	?</a:t>
              </a:r>
              <a:endParaRPr lang="sv-SE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2046110" y="418838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/>
          <a:srcRect b="42733"/>
          <a:stretch/>
        </p:blipFill>
        <p:spPr>
          <a:xfrm>
            <a:off x="2568222" y="4557719"/>
            <a:ext cx="3136900" cy="640010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2173111" y="4854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F54CE71-F725-0640-8D22-8C5585D34B51}"/>
              </a:ext>
            </a:extLst>
          </p:cNvPr>
          <p:cNvGrpSpPr/>
          <p:nvPr/>
        </p:nvGrpSpPr>
        <p:grpSpPr>
          <a:xfrm>
            <a:off x="2695222" y="1429455"/>
            <a:ext cx="2794000" cy="1126363"/>
            <a:chOff x="2695222" y="1429455"/>
            <a:chExt cx="2794000" cy="1126363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5222" y="1429455"/>
              <a:ext cx="2794000" cy="1079500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98D847F4-655A-F144-9AF4-D84BF9D49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5222" y="2090400"/>
              <a:ext cx="2717606" cy="465418"/>
            </a:xfrm>
            <a:prstGeom prst="rect">
              <a:avLst/>
            </a:prstGeom>
          </p:spPr>
        </p:pic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0BFB4AD9-149B-344E-B0F7-3B243B954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463" y="2058894"/>
            <a:ext cx="2582943" cy="39936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285D423-8EE0-CF4B-A465-F9DBFC3EC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689" y="2695559"/>
            <a:ext cx="1665111" cy="43516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D697AE6-73E3-4F46-B424-A95684B5E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484" y="5209445"/>
            <a:ext cx="3136900" cy="43819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4963F11-89E2-BF4B-922D-F33EFE337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1689" y="6006110"/>
            <a:ext cx="1837705" cy="415743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2097FB67-8938-B14E-A347-53B12DB39CD4}"/>
              </a:ext>
            </a:extLst>
          </p:cNvPr>
          <p:cNvSpPr/>
          <p:nvPr/>
        </p:nvSpPr>
        <p:spPr>
          <a:xfrm>
            <a:off x="454256" y="147871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5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562515" y="339373"/>
            <a:ext cx="7159345" cy="1184887"/>
            <a:chOff x="744612" y="962287"/>
            <a:chExt cx="7159345" cy="1184887"/>
          </a:xfrm>
        </p:grpSpPr>
        <p:sp>
          <p:nvSpPr>
            <p:cNvPr id="6" name="Rektangel 5"/>
            <p:cNvSpPr/>
            <p:nvPr/>
          </p:nvSpPr>
          <p:spPr>
            <a:xfrm>
              <a:off x="744612" y="1034406"/>
              <a:ext cx="39102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Studera bilden. Tänk dig att figurerna fortsätter byggas på samma sätt.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8441" y="962287"/>
              <a:ext cx="3095516" cy="1184887"/>
            </a:xfrm>
            <a:prstGeom prst="rect">
              <a:avLst/>
            </a:prstGeom>
          </p:spPr>
        </p:pic>
      </p:grpSp>
      <p:sp>
        <p:nvSpPr>
          <p:cNvPr id="8" name="Rektangel 7"/>
          <p:cNvSpPr/>
          <p:nvPr/>
        </p:nvSpPr>
        <p:spPr>
          <a:xfrm>
            <a:off x="1292002" y="1561675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Hur många punkter är det i figur 4, 6 och 10?</a:t>
            </a:r>
          </a:p>
        </p:txBody>
      </p:sp>
      <p:sp>
        <p:nvSpPr>
          <p:cNvPr id="9" name="Rektangel 8"/>
          <p:cNvSpPr/>
          <p:nvPr/>
        </p:nvSpPr>
        <p:spPr>
          <a:xfrm>
            <a:off x="1292002" y="1961909"/>
            <a:ext cx="247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Vilken är differensen?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284738" y="2996819"/>
            <a:ext cx="191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i figur 4: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882701" y="2997918"/>
            <a:ext cx="52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252584" y="3366151"/>
            <a:ext cx="180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i figur 6: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090645" y="3357841"/>
            <a:ext cx="46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19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65713" y="3735483"/>
            <a:ext cx="194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i figur 10: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5203687" y="3732537"/>
            <a:ext cx="52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31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291313" y="4560684"/>
            <a:ext cx="187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är: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3775143" y="4560684"/>
            <a:ext cx="4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A77B68B-9074-684E-AF72-097CF6F02E2E}"/>
              </a:ext>
            </a:extLst>
          </p:cNvPr>
          <p:cNvSpPr/>
          <p:nvPr/>
        </p:nvSpPr>
        <p:spPr>
          <a:xfrm>
            <a:off x="254560" y="21337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37E22A-50E9-1E41-954A-2D03FA13C966}"/>
              </a:ext>
            </a:extLst>
          </p:cNvPr>
          <p:cNvSpPr txBox="1"/>
          <p:nvPr/>
        </p:nvSpPr>
        <p:spPr>
          <a:xfrm>
            <a:off x="6013465" y="2807535"/>
            <a:ext cx="2999461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ln w="0"/>
                <a:solidFill>
                  <a:schemeClr val="tx1"/>
                </a:solidFill>
              </a:rPr>
              <a:t>Varje figur ökar med 3 prickar. Figur 4 kommer alltså ha 10 + 3 = 13 punkter.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80BA4C7-073A-8441-82DB-0E81E6B5FD12}"/>
              </a:ext>
            </a:extLst>
          </p:cNvPr>
          <p:cNvSpPr txBox="1"/>
          <p:nvPr/>
        </p:nvSpPr>
        <p:spPr>
          <a:xfrm>
            <a:off x="2983957" y="2997918"/>
            <a:ext cx="102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D5EDA57-1C69-2A4A-90F2-E9A853A929B2}"/>
              </a:ext>
            </a:extLst>
          </p:cNvPr>
          <p:cNvSpPr txBox="1"/>
          <p:nvPr/>
        </p:nvSpPr>
        <p:spPr>
          <a:xfrm>
            <a:off x="2957176" y="3363381"/>
            <a:ext cx="132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 ·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18FD3040-FE2B-EE40-A280-481EEAC12C5C}"/>
              </a:ext>
            </a:extLst>
          </p:cNvPr>
          <p:cNvSpPr txBox="1"/>
          <p:nvPr/>
        </p:nvSpPr>
        <p:spPr>
          <a:xfrm>
            <a:off x="4182714" y="3360611"/>
            <a:ext cx="102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6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C641AAC-F732-4243-91D9-497CD90EA29D}"/>
              </a:ext>
            </a:extLst>
          </p:cNvPr>
          <p:cNvSpPr txBox="1"/>
          <p:nvPr/>
        </p:nvSpPr>
        <p:spPr>
          <a:xfrm>
            <a:off x="2957176" y="3740385"/>
            <a:ext cx="132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19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4 ·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7AD8202-BFD7-4F44-8255-5059FAEFEE05}"/>
              </a:ext>
            </a:extLst>
          </p:cNvPr>
          <p:cNvSpPr txBox="1"/>
          <p:nvPr/>
        </p:nvSpPr>
        <p:spPr>
          <a:xfrm>
            <a:off x="4182714" y="3737615"/>
            <a:ext cx="112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19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5781642-8B8C-1549-8573-84323AAC1038}"/>
              </a:ext>
            </a:extLst>
          </p:cNvPr>
          <p:cNvSpPr txBox="1"/>
          <p:nvPr/>
        </p:nvSpPr>
        <p:spPr>
          <a:xfrm>
            <a:off x="2920330" y="4560684"/>
            <a:ext cx="102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4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0339D12-C2DF-F341-A510-C4BBB79920D2}"/>
              </a:ext>
            </a:extLst>
          </p:cNvPr>
          <p:cNvSpPr txBox="1"/>
          <p:nvPr/>
        </p:nvSpPr>
        <p:spPr>
          <a:xfrm>
            <a:off x="731287" y="2996819"/>
            <a:ext cx="48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60413002-5FF4-BD40-BDEC-E39716853D21}"/>
              </a:ext>
            </a:extLst>
          </p:cNvPr>
          <p:cNvSpPr txBox="1"/>
          <p:nvPr/>
        </p:nvSpPr>
        <p:spPr>
          <a:xfrm>
            <a:off x="731287" y="4560684"/>
            <a:ext cx="48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B156361-1B06-174E-916E-940A31033643}"/>
              </a:ext>
            </a:extLst>
          </p:cNvPr>
          <p:cNvSpPr txBox="1"/>
          <p:nvPr/>
        </p:nvSpPr>
        <p:spPr>
          <a:xfrm>
            <a:off x="1840853" y="5675969"/>
            <a:ext cx="434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  	a) 13, 19 och 21 punkter.		</a:t>
            </a:r>
          </a:p>
          <a:p>
            <a:r>
              <a:rPr lang="sv-SE" dirty="0">
                <a:latin typeface="Bradley Hand Bold"/>
                <a:cs typeface="Bradley Hand Bold"/>
              </a:rPr>
              <a:t>		b) Differensen är 3.</a:t>
            </a:r>
          </a:p>
        </p:txBody>
      </p:sp>
    </p:spTree>
    <p:extLst>
      <p:ext uri="{BB962C8B-B14F-4D97-AF65-F5344CB8AC3E}">
        <p14:creationId xmlns:p14="http://schemas.microsoft.com/office/powerpoint/2010/main" val="2084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CC02316-5F3C-DC4C-B84F-A42D3C71A32A}"/>
              </a:ext>
            </a:extLst>
          </p:cNvPr>
          <p:cNvSpPr/>
          <p:nvPr/>
        </p:nvSpPr>
        <p:spPr>
          <a:xfrm>
            <a:off x="2052624" y="259544"/>
            <a:ext cx="5378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talföljd kan talen räknas ut med uttrycket 4</a:t>
            </a:r>
            <a:r>
              <a:rPr lang="sv-SE" i="1" dirty="0"/>
              <a:t>n</a:t>
            </a:r>
            <a:r>
              <a:rPr lang="sv-SE" dirty="0"/>
              <a:t> – 3 där </a:t>
            </a:r>
            <a:r>
              <a:rPr lang="sv-SE" i="1" dirty="0"/>
              <a:t>n</a:t>
            </a:r>
            <a:r>
              <a:rPr lang="sv-SE" dirty="0"/>
              <a:t> = 1, </a:t>
            </a:r>
            <a:r>
              <a:rPr lang="sv-SE" i="1" dirty="0"/>
              <a:t>n</a:t>
            </a:r>
            <a:r>
              <a:rPr lang="sv-SE" dirty="0"/>
              <a:t> = 2 och så vidare.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759B70-43C1-DB4B-9FC7-1AC376606C53}"/>
              </a:ext>
            </a:extLst>
          </p:cNvPr>
          <p:cNvSpPr/>
          <p:nvPr/>
        </p:nvSpPr>
        <p:spPr>
          <a:xfrm>
            <a:off x="254560" y="21337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92C25E1-EA33-324D-A567-84AD600311EA}"/>
              </a:ext>
            </a:extLst>
          </p:cNvPr>
          <p:cNvSpPr/>
          <p:nvPr/>
        </p:nvSpPr>
        <p:spPr>
          <a:xfrm>
            <a:off x="2052624" y="1041682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Vilka är de tre första talen?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0C51E99-AA43-2743-8F8A-4C12D4BC8BD8}"/>
              </a:ext>
            </a:extLst>
          </p:cNvPr>
          <p:cNvSpPr/>
          <p:nvPr/>
        </p:nvSpPr>
        <p:spPr>
          <a:xfrm>
            <a:off x="2052624" y="1546821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Vilken är differensen i talföljden?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3C3231C-2C95-EB4C-BBB0-CE85B1A1CD0D}"/>
              </a:ext>
            </a:extLst>
          </p:cNvPr>
          <p:cNvSpPr txBox="1"/>
          <p:nvPr/>
        </p:nvSpPr>
        <p:spPr>
          <a:xfrm>
            <a:off x="865955" y="2441128"/>
            <a:ext cx="48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B1D450D-715C-494D-B661-391E73F30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865" y="2370714"/>
            <a:ext cx="2560999" cy="17389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1AD1A1-065E-7447-A3C3-0CC2FF56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41" y="2882165"/>
            <a:ext cx="662347" cy="23252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7B4CCFC-AA1C-1C44-B9C1-7A232AFBD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592" y="2911523"/>
            <a:ext cx="1252780" cy="23252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9487F09-1ED1-A848-AC74-494AF76A8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617" y="3744947"/>
            <a:ext cx="662347" cy="23252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7F008EA-68F7-BF45-BC1F-060042CCF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50" y="3332989"/>
            <a:ext cx="662347" cy="23252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F38F15E-ECF5-C44B-A20B-1630409F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378" y="3326173"/>
            <a:ext cx="1341390" cy="23252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B8B9BDB-3CB3-5A4C-9DFF-848A790D7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592" y="3772261"/>
            <a:ext cx="1314963" cy="232526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64ED1A03-95BB-2D4A-8A36-DB205D82CF6C}"/>
              </a:ext>
            </a:extLst>
          </p:cNvPr>
          <p:cNvSpPr txBox="1"/>
          <p:nvPr/>
        </p:nvSpPr>
        <p:spPr>
          <a:xfrm>
            <a:off x="5128138" y="2350868"/>
            <a:ext cx="223060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För att få de tre första talen ersätter vi </a:t>
            </a:r>
            <a:r>
              <a:rPr lang="sv-SE" sz="1400" i="1" dirty="0">
                <a:solidFill>
                  <a:srgbClr val="C00000"/>
                </a:solidFill>
              </a:rPr>
              <a:t>n</a:t>
            </a:r>
            <a:r>
              <a:rPr lang="sv-SE" sz="1400" dirty="0"/>
              <a:t> med 1, 2 och 3.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A675B17-1DC6-344C-B502-FD847A00F30D}"/>
              </a:ext>
            </a:extLst>
          </p:cNvPr>
          <p:cNvSpPr txBox="1"/>
          <p:nvPr/>
        </p:nvSpPr>
        <p:spPr>
          <a:xfrm>
            <a:off x="5128138" y="3144049"/>
            <a:ext cx="1960639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i="1" dirty="0"/>
              <a:t>4</a:t>
            </a:r>
            <a:r>
              <a:rPr lang="sv-SE" sz="1400" i="1" dirty="0">
                <a:solidFill>
                  <a:srgbClr val="C00000"/>
                </a:solidFill>
              </a:rPr>
              <a:t>n</a:t>
            </a:r>
            <a:r>
              <a:rPr lang="sv-SE" sz="1400" dirty="0"/>
              <a:t> – 3 betyder 4 · </a:t>
            </a:r>
            <a:r>
              <a:rPr lang="sv-SE" sz="1400" i="1" dirty="0">
                <a:solidFill>
                  <a:srgbClr val="C00000"/>
                </a:solidFill>
              </a:rPr>
              <a:t>n</a:t>
            </a:r>
            <a:r>
              <a:rPr lang="sv-SE" sz="1400" i="1" dirty="0"/>
              <a:t> </a:t>
            </a:r>
            <a:r>
              <a:rPr lang="sv-SE" sz="1400" dirty="0"/>
              <a:t>– 3.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0A69F96-D092-5D40-8289-AAF7B7BA8BEA}"/>
              </a:ext>
            </a:extLst>
          </p:cNvPr>
          <p:cNvSpPr txBox="1"/>
          <p:nvPr/>
        </p:nvSpPr>
        <p:spPr>
          <a:xfrm>
            <a:off x="1454865" y="5205171"/>
            <a:ext cx="187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är: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5FC9375-5C2F-8C49-9501-A252E1A74362}"/>
              </a:ext>
            </a:extLst>
          </p:cNvPr>
          <p:cNvSpPr txBox="1"/>
          <p:nvPr/>
        </p:nvSpPr>
        <p:spPr>
          <a:xfrm>
            <a:off x="3083317" y="5205171"/>
            <a:ext cx="102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5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5E45B2D-2C25-EF46-9521-2485804B6965}"/>
              </a:ext>
            </a:extLst>
          </p:cNvPr>
          <p:cNvSpPr txBox="1"/>
          <p:nvPr/>
        </p:nvSpPr>
        <p:spPr>
          <a:xfrm>
            <a:off x="865954" y="5205171"/>
            <a:ext cx="48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B876EF7-F93B-8C49-AF07-68E735A9ACA6}"/>
              </a:ext>
            </a:extLst>
          </p:cNvPr>
          <p:cNvSpPr txBox="1"/>
          <p:nvPr/>
        </p:nvSpPr>
        <p:spPr>
          <a:xfrm>
            <a:off x="3804372" y="5205171"/>
            <a:ext cx="4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017BB77-5460-AE47-8B1E-8CA77E22A719}"/>
              </a:ext>
            </a:extLst>
          </p:cNvPr>
          <p:cNvSpPr txBox="1"/>
          <p:nvPr/>
        </p:nvSpPr>
        <p:spPr>
          <a:xfrm>
            <a:off x="5128138" y="4988013"/>
            <a:ext cx="2021599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Differensen kan förstås också beräknas 5 – 1 = 4.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9A33F58-09A5-164F-B559-C80A91F68155}"/>
              </a:ext>
            </a:extLst>
          </p:cNvPr>
          <p:cNvSpPr txBox="1"/>
          <p:nvPr/>
        </p:nvSpPr>
        <p:spPr>
          <a:xfrm>
            <a:off x="865954" y="6163106"/>
            <a:ext cx="73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  a) De tre första talen är 1, 5 och 9.		b) Differensen är 4.</a:t>
            </a:r>
          </a:p>
        </p:txBody>
      </p:sp>
    </p:spTree>
    <p:extLst>
      <p:ext uri="{BB962C8B-B14F-4D97-AF65-F5344CB8AC3E}">
        <p14:creationId xmlns:p14="http://schemas.microsoft.com/office/powerpoint/2010/main" val="19098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35290" y="2349500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Vilka är de två följande talen?</a:t>
            </a:r>
          </a:p>
        </p:txBody>
      </p:sp>
      <p:sp>
        <p:nvSpPr>
          <p:cNvPr id="9" name="Rektangel 8"/>
          <p:cNvSpPr/>
          <p:nvPr/>
        </p:nvSpPr>
        <p:spPr>
          <a:xfrm>
            <a:off x="735290" y="3408918"/>
            <a:ext cx="247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Vilken är differensen?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6EE4A33D-1116-6344-85D4-E89DA1E3E969}"/>
              </a:ext>
            </a:extLst>
          </p:cNvPr>
          <p:cNvGrpSpPr/>
          <p:nvPr/>
        </p:nvGrpSpPr>
        <p:grpSpPr>
          <a:xfrm>
            <a:off x="587374" y="1074726"/>
            <a:ext cx="7477125" cy="523220"/>
            <a:chOff x="587374" y="1074726"/>
            <a:chExt cx="7477125" cy="523220"/>
          </a:xfrm>
        </p:grpSpPr>
        <p:sp>
          <p:nvSpPr>
            <p:cNvPr id="6" name="Rektangel 5"/>
            <p:cNvSpPr/>
            <p:nvPr/>
          </p:nvSpPr>
          <p:spPr>
            <a:xfrm>
              <a:off x="587374" y="1170980"/>
              <a:ext cx="7477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Studera talföljden:</a:t>
              </a:r>
            </a:p>
          </p:txBody>
        </p:sp>
        <p:sp>
          <p:nvSpPr>
            <p:cNvPr id="2" name="Rektangel 1"/>
            <p:cNvSpPr/>
            <p:nvPr/>
          </p:nvSpPr>
          <p:spPr>
            <a:xfrm>
              <a:off x="3385209" y="1074726"/>
              <a:ext cx="34586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800" b="1" dirty="0">
                  <a:solidFill>
                    <a:srgbClr val="800000"/>
                  </a:solidFill>
                </a:rPr>
                <a:t>2 	     7 		12  	 17</a:t>
              </a:r>
              <a:endParaRPr lang="sv-SE" sz="28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0" name="Rektangel 9"/>
          <p:cNvSpPr/>
          <p:nvPr/>
        </p:nvSpPr>
        <p:spPr>
          <a:xfrm>
            <a:off x="735290" y="4650343"/>
            <a:ext cx="628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c) Vilket av uttrycken visar hur talen i talföljden kan räknas fram?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094117" y="5427444"/>
            <a:ext cx="5478133" cy="414179"/>
            <a:chOff x="1094117" y="5427444"/>
            <a:chExt cx="5478133" cy="414179"/>
          </a:xfrm>
        </p:grpSpPr>
        <p:sp>
          <p:nvSpPr>
            <p:cNvPr id="11" name="Rektangel 10"/>
            <p:cNvSpPr/>
            <p:nvPr/>
          </p:nvSpPr>
          <p:spPr>
            <a:xfrm>
              <a:off x="1094117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A: 2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+ 2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3526827" y="5441513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B: 4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94985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C: 5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- 3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4247444" y="2349500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22 och 27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668889" y="3408918"/>
            <a:ext cx="14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Differensen: </a:t>
            </a:r>
          </a:p>
        </p:txBody>
      </p:sp>
      <p:sp>
        <p:nvSpPr>
          <p:cNvPr id="4" name="Ellips 3"/>
          <p:cNvSpPr/>
          <p:nvPr/>
        </p:nvSpPr>
        <p:spPr>
          <a:xfrm>
            <a:off x="5306283" y="5157762"/>
            <a:ext cx="1354667" cy="9394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56C3615-A735-CD46-81D1-E701238672F9}"/>
              </a:ext>
            </a:extLst>
          </p:cNvPr>
          <p:cNvSpPr/>
          <p:nvPr/>
        </p:nvSpPr>
        <p:spPr>
          <a:xfrm>
            <a:off x="240507" y="16432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91A82E0-92F1-C745-AEB8-1807FCF1C103}"/>
              </a:ext>
            </a:extLst>
          </p:cNvPr>
          <p:cNvSpPr txBox="1"/>
          <p:nvPr/>
        </p:nvSpPr>
        <p:spPr>
          <a:xfrm>
            <a:off x="6130763" y="2207657"/>
            <a:ext cx="2655886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ln w="0"/>
                <a:solidFill>
                  <a:schemeClr val="tx1"/>
                </a:solidFill>
              </a:rPr>
              <a:t>Varje tal är 5 större än talet innan. Nästa två tal kommer alltså vara 17 + 5 = 22 och 22 + 5 = 27.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17CE1C0-51CA-664F-B0DE-A8B2794309C1}"/>
              </a:ext>
            </a:extLst>
          </p:cNvPr>
          <p:cNvSpPr txBox="1"/>
          <p:nvPr/>
        </p:nvSpPr>
        <p:spPr>
          <a:xfrm>
            <a:off x="5068458" y="3406259"/>
            <a:ext cx="102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072F937-577B-B341-9569-5001D2AB342B}"/>
              </a:ext>
            </a:extLst>
          </p:cNvPr>
          <p:cNvSpPr txBox="1"/>
          <p:nvPr/>
        </p:nvSpPr>
        <p:spPr>
          <a:xfrm>
            <a:off x="5853069" y="3406259"/>
            <a:ext cx="4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3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4" grpId="0" animBg="1"/>
      <p:bldP spid="16" grpId="0"/>
      <p:bldP spid="17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419</Words>
  <Application>Microsoft Macintosh PowerPoint</Application>
  <PresentationFormat>Bildspel på skärmen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20</cp:revision>
  <dcterms:created xsi:type="dcterms:W3CDTF">2017-04-14T14:34:08Z</dcterms:created>
  <dcterms:modified xsi:type="dcterms:W3CDTF">2021-03-25T14:45:04Z</dcterms:modified>
</cp:coreProperties>
</file>