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6" r:id="rId2"/>
    <p:sldId id="356" r:id="rId3"/>
    <p:sldId id="348" r:id="rId4"/>
    <p:sldId id="349" r:id="rId5"/>
    <p:sldId id="354" r:id="rId6"/>
    <p:sldId id="357" r:id="rId7"/>
    <p:sldId id="358" r:id="rId8"/>
    <p:sldId id="359" r:id="rId9"/>
    <p:sldId id="313" r:id="rId10"/>
    <p:sldId id="314" r:id="rId11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A9F"/>
    <a:srgbClr val="E9B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8369" autoAdjust="0"/>
  </p:normalViewPr>
  <p:slideViewPr>
    <p:cSldViewPr snapToGrid="0" snapToObjects="1">
      <p:cViewPr varScale="1">
        <p:scale>
          <a:sx n="128" d="100"/>
          <a:sy n="128" d="100"/>
        </p:scale>
        <p:origin x="1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1.3	                          	    Bråkform och blandad form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15455" y="825897"/>
            <a:ext cx="2362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Hur stor är andelen?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A5F0F9B-3475-C849-ADA4-7D0720448E9E}"/>
              </a:ext>
            </a:extLst>
          </p:cNvPr>
          <p:cNvSpPr/>
          <p:nvPr/>
        </p:nvSpPr>
        <p:spPr>
          <a:xfrm>
            <a:off x="635662" y="1774160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personer ska dela lika på en pizza: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1D4159B-8BCB-0647-B981-0B28E59C744B}"/>
              </a:ext>
            </a:extLst>
          </p:cNvPr>
          <p:cNvGrpSpPr/>
          <p:nvPr/>
        </p:nvGrpSpPr>
        <p:grpSpPr>
          <a:xfrm>
            <a:off x="676501" y="3429000"/>
            <a:ext cx="3438428" cy="872059"/>
            <a:chOff x="985843" y="1040592"/>
            <a:chExt cx="3438428" cy="87205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46C72B3-255C-EE40-8E9C-03FC64223998}"/>
                </a:ext>
              </a:extLst>
            </p:cNvPr>
            <p:cNvSpPr/>
            <p:nvPr/>
          </p:nvSpPr>
          <p:spPr>
            <a:xfrm>
              <a:off x="985843" y="1251405"/>
              <a:ext cx="343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   En tredjedel kan skrivas:    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9CDCBE4-CF93-484A-864B-2435EBF373A8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5DF8AF18-3DF5-D24C-9B56-8325FEC3467B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E6F695D5-5D23-9D45-A012-62E6B7EB0F53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15A4943F-C34A-6247-A6C6-EA3C8D54D182}"/>
              </a:ext>
            </a:extLst>
          </p:cNvPr>
          <p:cNvSpPr/>
          <p:nvPr/>
        </p:nvSpPr>
        <p:spPr>
          <a:xfrm>
            <a:off x="4121038" y="280949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 </a:t>
            </a:r>
            <a:r>
              <a:rPr lang="sv-SE" sz="2000" i="1" dirty="0">
                <a:solidFill>
                  <a:srgbClr val="C00000"/>
                </a:solidFill>
              </a:rPr>
              <a:t>tredjedel </a:t>
            </a:r>
            <a:r>
              <a:rPr lang="sv-SE" sz="2000" dirty="0"/>
              <a:t>av pizzan.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707492A-572F-BB45-B460-B5CD14504DF4}"/>
              </a:ext>
            </a:extLst>
          </p:cNvPr>
          <p:cNvSpPr/>
          <p:nvPr/>
        </p:nvSpPr>
        <p:spPr>
          <a:xfrm>
            <a:off x="4013765" y="3663996"/>
            <a:ext cx="3781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hel är lika med </a:t>
            </a:r>
            <a:r>
              <a:rPr lang="sv-SE" sz="2000" i="1" dirty="0"/>
              <a:t>tre tredjedelar</a:t>
            </a:r>
            <a:r>
              <a:rPr lang="sv-SE" sz="2000" dirty="0"/>
              <a:t>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479CD55-EF6B-5441-A92F-7F0F26320064}"/>
              </a:ext>
            </a:extLst>
          </p:cNvPr>
          <p:cNvGrpSpPr/>
          <p:nvPr/>
        </p:nvGrpSpPr>
        <p:grpSpPr>
          <a:xfrm>
            <a:off x="3478702" y="4941032"/>
            <a:ext cx="2275863" cy="738664"/>
            <a:chOff x="2590605" y="4098363"/>
            <a:chExt cx="2275863" cy="73866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5089D38C-FFB7-F644-8635-C8E6D0564764}"/>
                </a:ext>
              </a:extLst>
            </p:cNvPr>
            <p:cNvGrpSpPr/>
            <p:nvPr/>
          </p:nvGrpSpPr>
          <p:grpSpPr>
            <a:xfrm>
              <a:off x="2590605" y="4098363"/>
              <a:ext cx="2275863" cy="738664"/>
              <a:chOff x="5096292" y="3210470"/>
              <a:chExt cx="2275863" cy="738664"/>
            </a:xfrm>
          </p:grpSpPr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692E8AD2-6CF4-8A4B-9979-4DB9B6ED80FA}"/>
                  </a:ext>
                </a:extLst>
              </p:cNvPr>
              <p:cNvSpPr/>
              <p:nvPr/>
            </p:nvSpPr>
            <p:spPr>
              <a:xfrm>
                <a:off x="5096292" y="3210470"/>
                <a:ext cx="2275863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  <p:grpSp>
            <p:nvGrpSpPr>
              <p:cNvPr id="27" name="Grupp 26">
                <a:extLst>
                  <a:ext uri="{FF2B5EF4-FFF2-40B4-BE49-F238E27FC236}">
                    <a16:creationId xmlns:a16="http://schemas.microsoft.com/office/drawing/2014/main" id="{CBA36C8B-2C64-5F44-86E3-5B975BF2B001}"/>
                  </a:ext>
                </a:extLst>
              </p:cNvPr>
              <p:cNvGrpSpPr/>
              <p:nvPr/>
            </p:nvGrpSpPr>
            <p:grpSpPr>
              <a:xfrm>
                <a:off x="5187061" y="3268196"/>
                <a:ext cx="793811" cy="659055"/>
                <a:chOff x="4102334" y="1110694"/>
                <a:chExt cx="793811" cy="659055"/>
              </a:xfrm>
            </p:grpSpPr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23087270-41A1-BA47-8DCA-5908E6822337}"/>
                    </a:ext>
                  </a:extLst>
                </p:cNvPr>
                <p:cNvSpPr/>
                <p:nvPr/>
              </p:nvSpPr>
              <p:spPr>
                <a:xfrm>
                  <a:off x="4512941" y="1110694"/>
                  <a:ext cx="3085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1</a:t>
                  </a:r>
                </a:p>
              </p:txBody>
            </p:sp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B157C79E-DE23-3C44-ACE0-D36C418A8198}"/>
                    </a:ext>
                  </a:extLst>
                </p:cNvPr>
                <p:cNvSpPr/>
                <p:nvPr/>
              </p:nvSpPr>
              <p:spPr>
                <a:xfrm>
                  <a:off x="4527495" y="1369639"/>
                  <a:ext cx="36865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cxnSp>
              <p:nvCxnSpPr>
                <p:cNvPr id="30" name="Rak 29">
                  <a:extLst>
                    <a:ext uri="{FF2B5EF4-FFF2-40B4-BE49-F238E27FC236}">
                      <a16:creationId xmlns:a16="http://schemas.microsoft.com/office/drawing/2014/main" id="{D7DCCAF6-0047-4B42-B117-B2F8562ED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1918" y="1437010"/>
                  <a:ext cx="2162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E2E6C5ED-1AB5-4240-A49C-30FC4D43B937}"/>
                    </a:ext>
                  </a:extLst>
                </p:cNvPr>
                <p:cNvSpPr/>
                <p:nvPr/>
              </p:nvSpPr>
              <p:spPr>
                <a:xfrm>
                  <a:off x="4102334" y="1222245"/>
                  <a:ext cx="57990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solidFill>
                        <a:srgbClr val="FF0000"/>
                      </a:solidFill>
                    </a:rPr>
                    <a:t>1</a:t>
                  </a:r>
                  <a:r>
                    <a:rPr lang="sv-SE" sz="2000" dirty="0"/>
                    <a:t> =</a:t>
                  </a:r>
                </a:p>
              </p:txBody>
            </p:sp>
          </p:grpSp>
        </p:grp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BBC43AF6-CDB3-7047-9293-CC2B4702A806}"/>
                </a:ext>
              </a:extLst>
            </p:cNvPr>
            <p:cNvSpPr/>
            <p:nvPr/>
          </p:nvSpPr>
          <p:spPr>
            <a:xfrm>
              <a:off x="3335282" y="427088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5453C7B-EAE4-634A-A900-F2567DA2E63B}"/>
                </a:ext>
              </a:extLst>
            </p:cNvPr>
            <p:cNvSpPr/>
            <p:nvPr/>
          </p:nvSpPr>
          <p:spPr>
            <a:xfrm>
              <a:off x="3559032" y="4161702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9BD2BE93-AAE4-184F-A8E1-7F68578F5013}"/>
                </a:ext>
              </a:extLst>
            </p:cNvPr>
            <p:cNvSpPr/>
            <p:nvPr/>
          </p:nvSpPr>
          <p:spPr>
            <a:xfrm>
              <a:off x="3569119" y="4410948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cxnSp>
          <p:nvCxnSpPr>
            <p:cNvPr id="62" name="Rak 61">
              <a:extLst>
                <a:ext uri="{FF2B5EF4-FFF2-40B4-BE49-F238E27FC236}">
                  <a16:creationId xmlns:a16="http://schemas.microsoft.com/office/drawing/2014/main" id="{5EE3B2D9-BF05-ED48-8743-3EAD91533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08643" y="4485519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308970B2-BF57-0B4B-B9C5-C251D6AC7A8A}"/>
                </a:ext>
              </a:extLst>
            </p:cNvPr>
            <p:cNvSpPr/>
            <p:nvPr/>
          </p:nvSpPr>
          <p:spPr>
            <a:xfrm>
              <a:off x="3990858" y="4159203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64B3B42E-372C-6340-AFD7-79CD242B9AFF}"/>
                </a:ext>
              </a:extLst>
            </p:cNvPr>
            <p:cNvSpPr/>
            <p:nvPr/>
          </p:nvSpPr>
          <p:spPr>
            <a:xfrm>
              <a:off x="4007350" y="4411086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cxnSp>
          <p:nvCxnSpPr>
            <p:cNvPr id="71" name="Rak 70">
              <a:extLst>
                <a:ext uri="{FF2B5EF4-FFF2-40B4-BE49-F238E27FC236}">
                  <a16:creationId xmlns:a16="http://schemas.microsoft.com/office/drawing/2014/main" id="{63E93502-7348-484D-851F-06D94B9EE00C}"/>
                </a:ext>
              </a:extLst>
            </p:cNvPr>
            <p:cNvCxnSpPr>
              <a:cxnSpLocks/>
            </p:cNvCxnSpPr>
            <p:nvPr/>
          </p:nvCxnSpPr>
          <p:spPr>
            <a:xfrm>
              <a:off x="4049835" y="4485519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824B0FF8-8AC6-B746-A1F1-7ADBEA2241BB}"/>
                </a:ext>
              </a:extLst>
            </p:cNvPr>
            <p:cNvSpPr/>
            <p:nvPr/>
          </p:nvSpPr>
          <p:spPr>
            <a:xfrm>
              <a:off x="3792966" y="427759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013A23CA-61F6-E247-91A2-AB78628D261F}"/>
                </a:ext>
              </a:extLst>
            </p:cNvPr>
            <p:cNvSpPr/>
            <p:nvPr/>
          </p:nvSpPr>
          <p:spPr>
            <a:xfrm>
              <a:off x="4224173" y="427759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EC83C1FD-483F-1545-B9BF-1D45F50EBE3F}"/>
                </a:ext>
              </a:extLst>
            </p:cNvPr>
            <p:cNvSpPr/>
            <p:nvPr/>
          </p:nvSpPr>
          <p:spPr>
            <a:xfrm>
              <a:off x="4443433" y="4161702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51C25604-9F74-1F4C-92EA-6E6E4AB2BA11}"/>
                </a:ext>
              </a:extLst>
            </p:cNvPr>
            <p:cNvSpPr/>
            <p:nvPr/>
          </p:nvSpPr>
          <p:spPr>
            <a:xfrm>
              <a:off x="4443432" y="4417533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76" name="Rak 75">
              <a:extLst>
                <a:ext uri="{FF2B5EF4-FFF2-40B4-BE49-F238E27FC236}">
                  <a16:creationId xmlns:a16="http://schemas.microsoft.com/office/drawing/2014/main" id="{4F2E0104-2AF9-C24E-BB6D-E5BA46659C17}"/>
                </a:ext>
              </a:extLst>
            </p:cNvPr>
            <p:cNvCxnSpPr>
              <a:cxnSpLocks/>
            </p:cNvCxnSpPr>
            <p:nvPr/>
          </p:nvCxnSpPr>
          <p:spPr>
            <a:xfrm>
              <a:off x="4502410" y="4488018"/>
              <a:ext cx="2162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8DB71CE8-63C0-F341-B575-B06F695D68DF}"/>
              </a:ext>
            </a:extLst>
          </p:cNvPr>
          <p:cNvGrpSpPr/>
          <p:nvPr/>
        </p:nvGrpSpPr>
        <p:grpSpPr>
          <a:xfrm>
            <a:off x="5154182" y="1300348"/>
            <a:ext cx="1499268" cy="1529121"/>
            <a:chOff x="3117421" y="1231394"/>
            <a:chExt cx="1499268" cy="1529121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426786DD-F4D6-2F49-BA62-555268589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43" b="89694" l="9972" r="96296">
                          <a14:foregroundMark x1="49288" y1="3343" x2="72080" y2="9192"/>
                          <a14:foregroundMark x1="91738" y1="71866" x2="94872" y2="55153"/>
                          <a14:foregroundMark x1="94872" y1="62396" x2="96296" y2="501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7421" y="1272783"/>
              <a:ext cx="1454579" cy="1487732"/>
            </a:xfrm>
            <a:prstGeom prst="rect">
              <a:avLst/>
            </a:prstGeom>
          </p:spPr>
        </p:pic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E393A309-CDDD-F544-9F3F-43AC05A1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92" b="89694" l="1709" r="89744">
                          <a14:foregroundMark x1="5128" y1="69359" x2="11681" y2="34540"/>
                          <a14:foregroundMark x1="11681" y1="34540" x2="26781" y2="19499"/>
                          <a14:foregroundMark x1="26496" y1="9749" x2="42735" y2="5571"/>
                          <a14:foregroundMark x1="1709" y1="38162" x2="1709" y2="518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2110" y="1272783"/>
              <a:ext cx="1454579" cy="1487732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08A83E81-7937-004A-BCB4-C130C2192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71" b="95822" l="9687" r="89744">
                          <a14:foregroundMark x1="22792" y1="72702" x2="49003" y2="59610"/>
                          <a14:foregroundMark x1="20513" y1="87187" x2="60114" y2="89415"/>
                          <a14:foregroundMark x1="33903" y1="93593" x2="66952" y2="92758"/>
                          <a14:foregroundMark x1="66952" y1="92758" x2="68091" y2="92758"/>
                          <a14:foregroundMark x1="66382" y1="92758" x2="44160" y2="93315"/>
                          <a14:foregroundMark x1="61538" y1="94708" x2="39031" y2="94986"/>
                          <a14:foregroundMark x1="54701" y1="95822" x2="45299" y2="96100"/>
                          <a14:foregroundMark x1="9687" y1="79109" x2="13675" y2="83008"/>
                          <a14:foregroundMark x1="11966" y1="72423" x2="13105" y2="72145"/>
                          <a14:foregroundMark x1="88034" y1="78273" x2="89174" y2="768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39765" y="1231394"/>
              <a:ext cx="1454579" cy="1487732"/>
            </a:xfrm>
            <a:prstGeom prst="rect">
              <a:avLst/>
            </a:prstGeom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B57515-435A-9B46-804A-0F1ACBBD2F3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7444" y="1327647"/>
            <a:ext cx="1454579" cy="14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4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2"/>
          <p:cNvSpPr>
            <a:spLocks noChangeArrowheads="1"/>
          </p:cNvSpPr>
          <p:nvPr/>
        </p:nvSpPr>
        <p:spPr bwMode="auto">
          <a:xfrm>
            <a:off x="3907134" y="3887310"/>
            <a:ext cx="1821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bråkform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676025" y="878192"/>
            <a:ext cx="226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blandad form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329455" y="1451960"/>
            <a:ext cx="523863" cy="651054"/>
            <a:chOff x="1968890" y="1701072"/>
            <a:chExt cx="523863" cy="651054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968890" y="1701072"/>
              <a:ext cx="319730" cy="651054"/>
              <a:chOff x="3914065" y="1863051"/>
              <a:chExt cx="319767" cy="651237"/>
            </a:xfrm>
          </p:grpSpPr>
          <p:sp>
            <p:nvSpPr>
              <p:cNvPr id="20499" name="textruta 8"/>
              <p:cNvSpPr txBox="1">
                <a:spLocks noChangeArrowheads="1"/>
              </p:cNvSpPr>
              <p:nvPr/>
            </p:nvSpPr>
            <p:spPr bwMode="auto">
              <a:xfrm>
                <a:off x="3932172" y="186305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sp>
            <p:nvSpPr>
              <p:cNvPr id="20500" name="textruta 9"/>
              <p:cNvSpPr txBox="1">
                <a:spLocks noChangeArrowheads="1"/>
              </p:cNvSpPr>
              <p:nvPr/>
            </p:nvSpPr>
            <p:spPr bwMode="auto">
              <a:xfrm>
                <a:off x="3914065" y="214495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963437" y="2212287"/>
                <a:ext cx="1979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2199034" y="1848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2329455" y="2649636"/>
            <a:ext cx="571566" cy="629582"/>
            <a:chOff x="1845485" y="2773321"/>
            <a:chExt cx="571566" cy="629582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1845485" y="2773321"/>
              <a:ext cx="419100" cy="629582"/>
              <a:chOff x="3866852" y="1870239"/>
              <a:chExt cx="418654" cy="629759"/>
            </a:xfrm>
          </p:grpSpPr>
          <p:sp>
            <p:nvSpPr>
              <p:cNvPr id="20496" name="textruta 12"/>
              <p:cNvSpPr txBox="1">
                <a:spLocks noChangeArrowheads="1"/>
              </p:cNvSpPr>
              <p:nvPr/>
            </p:nvSpPr>
            <p:spPr bwMode="auto">
              <a:xfrm>
                <a:off x="3866852" y="1870239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17</a:t>
                </a:r>
              </a:p>
            </p:txBody>
          </p:sp>
          <p:sp>
            <p:nvSpPr>
              <p:cNvPr id="20497" name="textruta 13"/>
              <p:cNvSpPr txBox="1">
                <a:spLocks noChangeArrowheads="1"/>
              </p:cNvSpPr>
              <p:nvPr/>
            </p:nvSpPr>
            <p:spPr bwMode="auto">
              <a:xfrm>
                <a:off x="3932644" y="213066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940577" y="2203748"/>
                <a:ext cx="2447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2123332" y="2903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329455" y="4325005"/>
            <a:ext cx="672018" cy="608797"/>
            <a:chOff x="1781376" y="4326596"/>
            <a:chExt cx="672018" cy="608797"/>
          </a:xfrm>
        </p:grpSpPr>
        <p:grpSp>
          <p:nvGrpSpPr>
            <p:cNvPr id="33" name="Grupp 32"/>
            <p:cNvGrpSpPr>
              <a:grpSpLocks/>
            </p:cNvGrpSpPr>
            <p:nvPr/>
          </p:nvGrpSpPr>
          <p:grpSpPr bwMode="auto">
            <a:xfrm>
              <a:off x="1781376" y="4326596"/>
              <a:ext cx="498943" cy="608797"/>
              <a:chOff x="1741206" y="4433483"/>
              <a:chExt cx="498437" cy="608968"/>
            </a:xfrm>
          </p:grpSpPr>
          <p:sp>
            <p:nvSpPr>
              <p:cNvPr id="20492" name="textruta 16"/>
              <p:cNvSpPr txBox="1">
                <a:spLocks noChangeArrowheads="1"/>
              </p:cNvSpPr>
              <p:nvPr/>
            </p:nvSpPr>
            <p:spPr bwMode="auto">
              <a:xfrm>
                <a:off x="1903904" y="4433483"/>
                <a:ext cx="3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0493" name="textruta 17"/>
              <p:cNvSpPr txBox="1">
                <a:spLocks noChangeArrowheads="1"/>
              </p:cNvSpPr>
              <p:nvPr/>
            </p:nvSpPr>
            <p:spPr bwMode="auto">
              <a:xfrm>
                <a:off x="1909643" y="467301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</a:t>
                </a:r>
              </a:p>
            </p:txBody>
          </p:sp>
          <p:cxnSp>
            <p:nvCxnSpPr>
              <p:cNvPr id="19" name="Rak 18"/>
              <p:cNvCxnSpPr>
                <a:cxnSpLocks/>
              </p:cNvCxnSpPr>
              <p:nvPr/>
            </p:nvCxnSpPr>
            <p:spPr>
              <a:xfrm>
                <a:off x="1949259" y="4739013"/>
                <a:ext cx="2025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ruta 23"/>
              <p:cNvSpPr txBox="1">
                <a:spLocks noChangeArrowheads="1"/>
              </p:cNvSpPr>
              <p:nvPr/>
            </p:nvSpPr>
            <p:spPr bwMode="auto">
              <a:xfrm>
                <a:off x="1741206" y="4545945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2159675" y="4439024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407383" y="5337445"/>
            <a:ext cx="646447" cy="631962"/>
            <a:chOff x="1839904" y="5337445"/>
            <a:chExt cx="646447" cy="631962"/>
          </a:xfrm>
        </p:grpSpPr>
        <p:grpSp>
          <p:nvGrpSpPr>
            <p:cNvPr id="34" name="Grupp 33"/>
            <p:cNvGrpSpPr>
              <a:grpSpLocks/>
            </p:cNvGrpSpPr>
            <p:nvPr/>
          </p:nvGrpSpPr>
          <p:grpSpPr bwMode="auto">
            <a:xfrm>
              <a:off x="1839904" y="5337445"/>
              <a:ext cx="477681" cy="631962"/>
              <a:chOff x="1751185" y="4402928"/>
              <a:chExt cx="477196" cy="632140"/>
            </a:xfrm>
          </p:grpSpPr>
          <p:sp>
            <p:nvSpPr>
              <p:cNvPr id="20488" name="textruta 34"/>
              <p:cNvSpPr txBox="1">
                <a:spLocks noChangeArrowheads="1"/>
              </p:cNvSpPr>
              <p:nvPr/>
            </p:nvSpPr>
            <p:spPr bwMode="auto">
              <a:xfrm>
                <a:off x="1921613" y="4402928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sp>
            <p:nvSpPr>
              <p:cNvPr id="20489" name="textruta 35"/>
              <p:cNvSpPr txBox="1">
                <a:spLocks noChangeArrowheads="1"/>
              </p:cNvSpPr>
              <p:nvPr/>
            </p:nvSpPr>
            <p:spPr bwMode="auto">
              <a:xfrm>
                <a:off x="1927027" y="46656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1976539" y="4729008"/>
                <a:ext cx="20049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1" name="textruta 37"/>
              <p:cNvSpPr txBox="1">
                <a:spLocks noChangeArrowheads="1"/>
              </p:cNvSpPr>
              <p:nvPr/>
            </p:nvSpPr>
            <p:spPr bwMode="auto">
              <a:xfrm>
                <a:off x="1751185" y="4544290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192632" y="545603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2826235" y="4309318"/>
            <a:ext cx="470840" cy="616038"/>
            <a:chOff x="3687431" y="1846413"/>
            <a:chExt cx="470339" cy="616210"/>
          </a:xfrm>
        </p:grpSpPr>
        <p:sp>
          <p:nvSpPr>
            <p:cNvPr id="29" name="textruta 12"/>
            <p:cNvSpPr txBox="1">
              <a:spLocks noChangeArrowheads="1"/>
            </p:cNvSpPr>
            <p:nvPr/>
          </p:nvSpPr>
          <p:spPr bwMode="auto">
            <a:xfrm>
              <a:off x="3687431" y="1846413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11</a:t>
              </a:r>
            </a:p>
          </p:txBody>
        </p:sp>
        <p:sp>
          <p:nvSpPr>
            <p:cNvPr id="30" name="textruta 13"/>
            <p:cNvSpPr txBox="1">
              <a:spLocks noChangeArrowheads="1"/>
            </p:cNvSpPr>
            <p:nvPr/>
          </p:nvSpPr>
          <p:spPr bwMode="auto">
            <a:xfrm>
              <a:off x="3810349" y="2093188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8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3840159" y="2159024"/>
              <a:ext cx="20806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/>
          <p:cNvGrpSpPr>
            <a:grpSpLocks/>
          </p:cNvGrpSpPr>
          <p:nvPr/>
        </p:nvGrpSpPr>
        <p:grpSpPr bwMode="auto">
          <a:xfrm>
            <a:off x="2796981" y="1464775"/>
            <a:ext cx="498521" cy="638498"/>
            <a:chOff x="1763833" y="4424563"/>
            <a:chExt cx="498015" cy="638679"/>
          </a:xfrm>
        </p:grpSpPr>
        <p:sp>
          <p:nvSpPr>
            <p:cNvPr id="35" name="textruta 16"/>
            <p:cNvSpPr txBox="1">
              <a:spLocks noChangeArrowheads="1"/>
            </p:cNvSpPr>
            <p:nvPr/>
          </p:nvSpPr>
          <p:spPr bwMode="auto">
            <a:xfrm>
              <a:off x="1926074" y="4424563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6" name="textruta 17"/>
            <p:cNvSpPr txBox="1">
              <a:spLocks noChangeArrowheads="1"/>
            </p:cNvSpPr>
            <p:nvPr/>
          </p:nvSpPr>
          <p:spPr bwMode="auto">
            <a:xfrm>
              <a:off x="1926109" y="4693910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8" name="Rak 37"/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23"/>
            <p:cNvSpPr txBox="1">
              <a:spLocks noChangeArrowheads="1"/>
            </p:cNvSpPr>
            <p:nvPr/>
          </p:nvSpPr>
          <p:spPr bwMode="auto">
            <a:xfrm>
              <a:off x="1763833" y="4550756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40" name="Grupp 39"/>
          <p:cNvGrpSpPr>
            <a:grpSpLocks/>
          </p:cNvGrpSpPr>
          <p:nvPr/>
        </p:nvGrpSpPr>
        <p:grpSpPr bwMode="auto">
          <a:xfrm>
            <a:off x="2813497" y="2681699"/>
            <a:ext cx="449492" cy="597519"/>
            <a:chOff x="1778732" y="4429741"/>
            <a:chExt cx="449037" cy="597688"/>
          </a:xfrm>
        </p:grpSpPr>
        <p:sp>
          <p:nvSpPr>
            <p:cNvPr id="41" name="textruta 34"/>
            <p:cNvSpPr txBox="1">
              <a:spLocks noChangeArrowheads="1"/>
            </p:cNvSpPr>
            <p:nvPr/>
          </p:nvSpPr>
          <p:spPr bwMode="auto">
            <a:xfrm>
              <a:off x="1921064" y="442974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42" name="textruta 35"/>
            <p:cNvSpPr txBox="1">
              <a:spLocks noChangeArrowheads="1"/>
            </p:cNvSpPr>
            <p:nvPr/>
          </p:nvSpPr>
          <p:spPr bwMode="auto">
            <a:xfrm>
              <a:off x="1926109" y="465809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1961352" y="4731181"/>
              <a:ext cx="17895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7"/>
            <p:cNvSpPr txBox="1">
              <a:spLocks noChangeArrowheads="1"/>
            </p:cNvSpPr>
            <p:nvPr/>
          </p:nvSpPr>
          <p:spPr bwMode="auto">
            <a:xfrm>
              <a:off x="1778732" y="453703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</p:grpSp>
      <p:grpSp>
        <p:nvGrpSpPr>
          <p:cNvPr id="46" name="Grupp 45"/>
          <p:cNvGrpSpPr>
            <a:grpSpLocks/>
          </p:cNvGrpSpPr>
          <p:nvPr/>
        </p:nvGrpSpPr>
        <p:grpSpPr bwMode="auto">
          <a:xfrm>
            <a:off x="2965787" y="5346488"/>
            <a:ext cx="354259" cy="643076"/>
            <a:chOff x="3689673" y="1871375"/>
            <a:chExt cx="353882" cy="643256"/>
          </a:xfrm>
        </p:grpSpPr>
        <p:sp>
          <p:nvSpPr>
            <p:cNvPr id="47" name="textruta 12"/>
            <p:cNvSpPr txBox="1">
              <a:spLocks noChangeArrowheads="1"/>
            </p:cNvSpPr>
            <p:nvPr/>
          </p:nvSpPr>
          <p:spPr bwMode="auto">
            <a:xfrm>
              <a:off x="3689673" y="1871375"/>
              <a:ext cx="35346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8</a:t>
              </a:r>
            </a:p>
          </p:txBody>
        </p:sp>
        <p:sp>
          <p:nvSpPr>
            <p:cNvPr id="48" name="textruta 13"/>
            <p:cNvSpPr txBox="1">
              <a:spLocks noChangeArrowheads="1"/>
            </p:cNvSpPr>
            <p:nvPr/>
          </p:nvSpPr>
          <p:spPr bwMode="auto">
            <a:xfrm>
              <a:off x="3742216" y="2145196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49" name="Rak 48"/>
            <p:cNvCxnSpPr>
              <a:cxnSpLocks/>
            </p:cNvCxnSpPr>
            <p:nvPr/>
          </p:nvCxnSpPr>
          <p:spPr>
            <a:xfrm>
              <a:off x="3790985" y="2188409"/>
              <a:ext cx="19053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/>
          <p:cNvGrpSpPr/>
          <p:nvPr/>
        </p:nvGrpSpPr>
        <p:grpSpPr>
          <a:xfrm>
            <a:off x="6035832" y="1472312"/>
            <a:ext cx="666990" cy="636460"/>
            <a:chOff x="1843083" y="1719641"/>
            <a:chExt cx="666990" cy="636460"/>
          </a:xfrm>
        </p:grpSpPr>
        <p:grpSp>
          <p:nvGrpSpPr>
            <p:cNvPr id="51" name="Grupp 50"/>
            <p:cNvGrpSpPr>
              <a:grpSpLocks/>
            </p:cNvGrpSpPr>
            <p:nvPr/>
          </p:nvGrpSpPr>
          <p:grpSpPr bwMode="auto">
            <a:xfrm>
              <a:off x="1843083" y="1719641"/>
              <a:ext cx="418654" cy="636460"/>
              <a:chOff x="3788248" y="1881626"/>
              <a:chExt cx="418703" cy="636639"/>
            </a:xfrm>
          </p:grpSpPr>
          <p:sp>
            <p:nvSpPr>
              <p:cNvPr id="53" name="textruta 8"/>
              <p:cNvSpPr txBox="1">
                <a:spLocks noChangeArrowheads="1"/>
              </p:cNvSpPr>
              <p:nvPr/>
            </p:nvSpPr>
            <p:spPr bwMode="auto">
              <a:xfrm>
                <a:off x="3788248" y="1881626"/>
                <a:ext cx="4187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54" name="textruta 9"/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30169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cxnSp>
            <p:nvCxnSpPr>
              <p:cNvPr id="55" name="Rak 54"/>
              <p:cNvCxnSpPr>
                <a:cxnSpLocks/>
              </p:cNvCxnSpPr>
              <p:nvPr/>
            </p:nvCxnSpPr>
            <p:spPr>
              <a:xfrm>
                <a:off x="3893695" y="2207189"/>
                <a:ext cx="2078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/>
            <p:cNvSpPr txBox="1"/>
            <p:nvPr/>
          </p:nvSpPr>
          <p:spPr>
            <a:xfrm>
              <a:off x="2216354" y="1848068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6" name="Grupp 55"/>
          <p:cNvGrpSpPr>
            <a:grpSpLocks/>
          </p:cNvGrpSpPr>
          <p:nvPr/>
        </p:nvGrpSpPr>
        <p:grpSpPr bwMode="auto">
          <a:xfrm>
            <a:off x="6683937" y="1472314"/>
            <a:ext cx="462785" cy="621475"/>
            <a:chOff x="1765147" y="4446089"/>
            <a:chExt cx="462315" cy="621650"/>
          </a:xfrm>
        </p:grpSpPr>
        <p:sp>
          <p:nvSpPr>
            <p:cNvPr id="57" name="textruta 16"/>
            <p:cNvSpPr txBox="1">
              <a:spLocks noChangeArrowheads="1"/>
            </p:cNvSpPr>
            <p:nvPr/>
          </p:nvSpPr>
          <p:spPr bwMode="auto">
            <a:xfrm>
              <a:off x="1917388" y="4446089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sp>
          <p:nvSpPr>
            <p:cNvPr id="58" name="textruta 17"/>
            <p:cNvSpPr txBox="1">
              <a:spLocks noChangeArrowheads="1"/>
            </p:cNvSpPr>
            <p:nvPr/>
          </p:nvSpPr>
          <p:spPr bwMode="auto">
            <a:xfrm>
              <a:off x="1926108" y="469830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7</a:t>
              </a:r>
            </a:p>
          </p:txBody>
        </p:sp>
        <p:cxnSp>
          <p:nvCxnSpPr>
            <p:cNvPr id="59" name="Rak 58"/>
            <p:cNvCxnSpPr>
              <a:cxnSpLocks/>
            </p:cNvCxnSpPr>
            <p:nvPr/>
          </p:nvCxnSpPr>
          <p:spPr>
            <a:xfrm>
              <a:off x="1964338" y="4766598"/>
              <a:ext cx="207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ruta 23"/>
            <p:cNvSpPr txBox="1">
              <a:spLocks noChangeArrowheads="1"/>
            </p:cNvSpPr>
            <p:nvPr/>
          </p:nvSpPr>
          <p:spPr bwMode="auto">
            <a:xfrm>
              <a:off x="1765147" y="4574261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6060371" y="2611489"/>
            <a:ext cx="688285" cy="625528"/>
            <a:chOff x="1867622" y="2790221"/>
            <a:chExt cx="688285" cy="625528"/>
          </a:xfrm>
        </p:grpSpPr>
        <p:grpSp>
          <p:nvGrpSpPr>
            <p:cNvPr id="62" name="Grupp 61"/>
            <p:cNvGrpSpPr>
              <a:grpSpLocks/>
            </p:cNvGrpSpPr>
            <p:nvPr/>
          </p:nvGrpSpPr>
          <p:grpSpPr bwMode="auto">
            <a:xfrm>
              <a:off x="1867622" y="2790221"/>
              <a:ext cx="418654" cy="625528"/>
              <a:chOff x="3888971" y="1887143"/>
              <a:chExt cx="418209" cy="625703"/>
            </a:xfrm>
          </p:grpSpPr>
          <p:sp>
            <p:nvSpPr>
              <p:cNvPr id="64" name="textruta 12"/>
              <p:cNvSpPr txBox="1">
                <a:spLocks noChangeArrowheads="1"/>
              </p:cNvSpPr>
              <p:nvPr/>
            </p:nvSpPr>
            <p:spPr bwMode="auto">
              <a:xfrm>
                <a:off x="3888971" y="1887143"/>
                <a:ext cx="41820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38</a:t>
                </a:r>
              </a:p>
            </p:txBody>
          </p:sp>
          <p:sp>
            <p:nvSpPr>
              <p:cNvPr id="65" name="textruta 13"/>
              <p:cNvSpPr txBox="1">
                <a:spLocks noChangeArrowheads="1"/>
              </p:cNvSpPr>
              <p:nvPr/>
            </p:nvSpPr>
            <p:spPr bwMode="auto">
              <a:xfrm>
                <a:off x="3972869" y="2143411"/>
                <a:ext cx="3013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66" name="Rak 65"/>
              <p:cNvCxnSpPr>
                <a:cxnSpLocks/>
              </p:cNvCxnSpPr>
              <p:nvPr/>
            </p:nvCxnSpPr>
            <p:spPr>
              <a:xfrm>
                <a:off x="4010613" y="2191973"/>
                <a:ext cx="20952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/>
            <p:cNvSpPr txBox="1"/>
            <p:nvPr/>
          </p:nvSpPr>
          <p:spPr>
            <a:xfrm>
              <a:off x="2262188" y="289849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7" name="Grupp 66"/>
          <p:cNvGrpSpPr>
            <a:grpSpLocks/>
          </p:cNvGrpSpPr>
          <p:nvPr/>
        </p:nvGrpSpPr>
        <p:grpSpPr bwMode="auto">
          <a:xfrm>
            <a:off x="6683938" y="2608311"/>
            <a:ext cx="491120" cy="611177"/>
            <a:chOff x="1709914" y="4434465"/>
            <a:chExt cx="490621" cy="611349"/>
          </a:xfrm>
        </p:grpSpPr>
        <p:sp>
          <p:nvSpPr>
            <p:cNvPr id="68" name="textruta 34"/>
            <p:cNvSpPr txBox="1">
              <a:spLocks noChangeArrowheads="1"/>
            </p:cNvSpPr>
            <p:nvPr/>
          </p:nvSpPr>
          <p:spPr bwMode="auto">
            <a:xfrm>
              <a:off x="1884458" y="443446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69" name="textruta 35"/>
            <p:cNvSpPr txBox="1">
              <a:spLocks noChangeArrowheads="1"/>
            </p:cNvSpPr>
            <p:nvPr/>
          </p:nvSpPr>
          <p:spPr bwMode="auto">
            <a:xfrm>
              <a:off x="1899181" y="4676378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70" name="Rak 69"/>
            <p:cNvCxnSpPr>
              <a:cxnSpLocks/>
            </p:cNvCxnSpPr>
            <p:nvPr/>
          </p:nvCxnSpPr>
          <p:spPr>
            <a:xfrm>
              <a:off x="1934975" y="4742475"/>
              <a:ext cx="20062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37"/>
            <p:cNvSpPr txBox="1">
              <a:spLocks noChangeArrowheads="1"/>
            </p:cNvSpPr>
            <p:nvPr/>
          </p:nvSpPr>
          <p:spPr bwMode="auto">
            <a:xfrm>
              <a:off x="1709914" y="4545945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6202534" y="4370873"/>
            <a:ext cx="656126" cy="612031"/>
            <a:chOff x="1781546" y="4338365"/>
            <a:chExt cx="656126" cy="612031"/>
          </a:xfrm>
        </p:grpSpPr>
        <p:grpSp>
          <p:nvGrpSpPr>
            <p:cNvPr id="73" name="Grupp 72"/>
            <p:cNvGrpSpPr>
              <a:grpSpLocks/>
            </p:cNvGrpSpPr>
            <p:nvPr/>
          </p:nvGrpSpPr>
          <p:grpSpPr bwMode="auto">
            <a:xfrm>
              <a:off x="1781546" y="4338365"/>
              <a:ext cx="469075" cy="612031"/>
              <a:chOff x="1741374" y="4445264"/>
              <a:chExt cx="468599" cy="612204"/>
            </a:xfrm>
          </p:grpSpPr>
          <p:sp>
            <p:nvSpPr>
              <p:cNvPr id="75" name="textruta 16"/>
              <p:cNvSpPr txBox="1">
                <a:spLocks noChangeArrowheads="1"/>
              </p:cNvSpPr>
              <p:nvPr/>
            </p:nvSpPr>
            <p:spPr bwMode="auto">
              <a:xfrm>
                <a:off x="1908619" y="4445264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sp>
            <p:nvSpPr>
              <p:cNvPr id="76" name="textruta 17"/>
              <p:cNvSpPr txBox="1">
                <a:spLocks noChangeArrowheads="1"/>
              </p:cNvSpPr>
              <p:nvPr/>
            </p:nvSpPr>
            <p:spPr bwMode="auto">
              <a:xfrm>
                <a:off x="1902256" y="46880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</a:t>
                </a:r>
              </a:p>
            </p:txBody>
          </p:sp>
          <p:cxnSp>
            <p:nvCxnSpPr>
              <p:cNvPr id="77" name="Rak 76"/>
              <p:cNvCxnSpPr>
                <a:cxnSpLocks/>
              </p:cNvCxnSpPr>
              <p:nvPr/>
            </p:nvCxnSpPr>
            <p:spPr>
              <a:xfrm>
                <a:off x="1950829" y="4757646"/>
                <a:ext cx="1877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ruta 23"/>
              <p:cNvSpPr txBox="1">
                <a:spLocks noChangeArrowheads="1"/>
              </p:cNvSpPr>
              <p:nvPr/>
            </p:nvSpPr>
            <p:spPr bwMode="auto">
              <a:xfrm>
                <a:off x="1741374" y="4550068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</p:grpSp>
        <p:sp>
          <p:nvSpPr>
            <p:cNvPr id="74" name="textruta 73"/>
            <p:cNvSpPr txBox="1"/>
            <p:nvPr/>
          </p:nvSpPr>
          <p:spPr>
            <a:xfrm>
              <a:off x="2143953" y="444818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9" name="Grupp 78"/>
          <p:cNvGrpSpPr>
            <a:grpSpLocks/>
          </p:cNvGrpSpPr>
          <p:nvPr/>
        </p:nvGrpSpPr>
        <p:grpSpPr bwMode="auto">
          <a:xfrm>
            <a:off x="6700630" y="4355867"/>
            <a:ext cx="470840" cy="630412"/>
            <a:chOff x="3663764" y="1869298"/>
            <a:chExt cx="470339" cy="630589"/>
          </a:xfrm>
        </p:grpSpPr>
        <p:sp>
          <p:nvSpPr>
            <p:cNvPr id="80" name="textruta 12"/>
            <p:cNvSpPr txBox="1">
              <a:spLocks noChangeArrowheads="1"/>
            </p:cNvSpPr>
            <p:nvPr/>
          </p:nvSpPr>
          <p:spPr bwMode="auto">
            <a:xfrm>
              <a:off x="3663764" y="1869298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23</a:t>
              </a:r>
            </a:p>
          </p:txBody>
        </p:sp>
        <p:sp>
          <p:nvSpPr>
            <p:cNvPr id="81" name="textruta 13"/>
            <p:cNvSpPr txBox="1">
              <a:spLocks noChangeArrowheads="1"/>
            </p:cNvSpPr>
            <p:nvPr/>
          </p:nvSpPr>
          <p:spPr bwMode="auto">
            <a:xfrm>
              <a:off x="3751082" y="213045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cxnSp>
          <p:nvCxnSpPr>
            <p:cNvPr id="82" name="Rak 81"/>
            <p:cNvCxnSpPr>
              <a:cxnSpLocks/>
            </p:cNvCxnSpPr>
            <p:nvPr/>
          </p:nvCxnSpPr>
          <p:spPr>
            <a:xfrm>
              <a:off x="3806964" y="2198051"/>
              <a:ext cx="19680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 82"/>
          <p:cNvGrpSpPr/>
          <p:nvPr/>
        </p:nvGrpSpPr>
        <p:grpSpPr>
          <a:xfrm>
            <a:off x="6242422" y="5332923"/>
            <a:ext cx="692795" cy="636484"/>
            <a:chOff x="1820034" y="4325847"/>
            <a:chExt cx="692795" cy="636484"/>
          </a:xfrm>
        </p:grpSpPr>
        <p:grpSp>
          <p:nvGrpSpPr>
            <p:cNvPr id="84" name="Grupp 83"/>
            <p:cNvGrpSpPr>
              <a:grpSpLocks/>
            </p:cNvGrpSpPr>
            <p:nvPr/>
          </p:nvGrpSpPr>
          <p:grpSpPr bwMode="auto">
            <a:xfrm>
              <a:off x="1820034" y="4325847"/>
              <a:ext cx="544372" cy="636484"/>
              <a:chOff x="1779821" y="4432735"/>
              <a:chExt cx="543819" cy="636663"/>
            </a:xfrm>
          </p:grpSpPr>
          <p:sp>
            <p:nvSpPr>
              <p:cNvPr id="86" name="textruta 16"/>
              <p:cNvSpPr txBox="1">
                <a:spLocks noChangeArrowheads="1"/>
              </p:cNvSpPr>
              <p:nvPr/>
            </p:nvSpPr>
            <p:spPr bwMode="auto">
              <a:xfrm>
                <a:off x="1974579" y="443273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sp>
            <p:nvSpPr>
              <p:cNvPr id="87" name="textruta 17"/>
              <p:cNvSpPr txBox="1">
                <a:spLocks noChangeArrowheads="1"/>
              </p:cNvSpPr>
              <p:nvPr/>
            </p:nvSpPr>
            <p:spPr bwMode="auto">
              <a:xfrm>
                <a:off x="1905411" y="4699962"/>
                <a:ext cx="41822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88" name="Rak 87"/>
              <p:cNvCxnSpPr>
                <a:cxnSpLocks/>
              </p:cNvCxnSpPr>
              <p:nvPr/>
            </p:nvCxnSpPr>
            <p:spPr>
              <a:xfrm>
                <a:off x="2009146" y="4761533"/>
                <a:ext cx="20692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ruta 23"/>
              <p:cNvSpPr txBox="1">
                <a:spLocks noChangeArrowheads="1"/>
              </p:cNvSpPr>
              <p:nvPr/>
            </p:nvSpPr>
            <p:spPr bwMode="auto">
              <a:xfrm>
                <a:off x="1779821" y="4552607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</p:grpSp>
        <p:sp>
          <p:nvSpPr>
            <p:cNvPr id="85" name="textruta 84"/>
            <p:cNvSpPr txBox="1"/>
            <p:nvPr/>
          </p:nvSpPr>
          <p:spPr>
            <a:xfrm>
              <a:off x="2219110" y="444385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0" name="Grupp 89"/>
          <p:cNvGrpSpPr>
            <a:grpSpLocks/>
          </p:cNvGrpSpPr>
          <p:nvPr/>
        </p:nvGrpSpPr>
        <p:grpSpPr bwMode="auto">
          <a:xfrm>
            <a:off x="6772612" y="5332924"/>
            <a:ext cx="492275" cy="636482"/>
            <a:chOff x="3735786" y="1866269"/>
            <a:chExt cx="491751" cy="636660"/>
          </a:xfrm>
        </p:grpSpPr>
        <p:sp>
          <p:nvSpPr>
            <p:cNvPr id="91" name="textruta 12"/>
            <p:cNvSpPr txBox="1">
              <a:spLocks noChangeArrowheads="1"/>
            </p:cNvSpPr>
            <p:nvPr/>
          </p:nvSpPr>
          <p:spPr bwMode="auto">
            <a:xfrm>
              <a:off x="3735786" y="1866269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57</a:t>
              </a:r>
            </a:p>
          </p:txBody>
        </p:sp>
        <p:sp>
          <p:nvSpPr>
            <p:cNvPr id="92" name="textruta 13"/>
            <p:cNvSpPr txBox="1">
              <a:spLocks noChangeArrowheads="1"/>
            </p:cNvSpPr>
            <p:nvPr/>
          </p:nvSpPr>
          <p:spPr bwMode="auto">
            <a:xfrm>
              <a:off x="3809328" y="2133494"/>
              <a:ext cx="41820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10</a:t>
              </a:r>
            </a:p>
          </p:txBody>
        </p:sp>
        <p:cxnSp>
          <p:nvCxnSpPr>
            <p:cNvPr id="93" name="Rak 92"/>
            <p:cNvCxnSpPr>
              <a:cxnSpLocks/>
            </p:cNvCxnSpPr>
            <p:nvPr/>
          </p:nvCxnSpPr>
          <p:spPr>
            <a:xfrm flipV="1">
              <a:off x="3884870" y="2186928"/>
              <a:ext cx="219470" cy="382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ktangel 93">
            <a:extLst>
              <a:ext uri="{FF2B5EF4-FFF2-40B4-BE49-F238E27FC236}">
                <a16:creationId xmlns:a16="http://schemas.microsoft.com/office/drawing/2014/main" id="{3CA92385-5477-7544-BB1E-8DC70B4A90F1}"/>
              </a:ext>
            </a:extLst>
          </p:cNvPr>
          <p:cNvSpPr/>
          <p:nvPr/>
        </p:nvSpPr>
        <p:spPr>
          <a:xfrm>
            <a:off x="96040" y="35433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CD41338-FDD3-7B4E-8387-8DD96F2831FB}"/>
              </a:ext>
            </a:extLst>
          </p:cNvPr>
          <p:cNvSpPr/>
          <p:nvPr/>
        </p:nvSpPr>
        <p:spPr>
          <a:xfrm>
            <a:off x="2395715" y="761788"/>
            <a:ext cx="507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pizza kan naturligtvis delas även i andra delar som till exempel </a:t>
            </a:r>
            <a:r>
              <a:rPr lang="sv-SE" sz="2000" dirty="0">
                <a:solidFill>
                  <a:srgbClr val="C00000"/>
                </a:solidFill>
              </a:rPr>
              <a:t>halvor</a:t>
            </a:r>
            <a:r>
              <a:rPr lang="sv-SE" sz="2000" dirty="0"/>
              <a:t> eller </a:t>
            </a:r>
            <a:r>
              <a:rPr lang="sv-SE" sz="2000" dirty="0">
                <a:solidFill>
                  <a:srgbClr val="C00000"/>
                </a:solidFill>
              </a:rPr>
              <a:t>femtedelar</a:t>
            </a:r>
            <a:r>
              <a:rPr lang="sv-SE" sz="20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88CD71-EA7C-264C-BE4E-870ADBA12EAB}"/>
              </a:ext>
            </a:extLst>
          </p:cNvPr>
          <p:cNvSpPr/>
          <p:nvPr/>
        </p:nvSpPr>
        <p:spPr>
          <a:xfrm>
            <a:off x="1987359" y="3869976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AC85A1-CE52-174E-8AF6-DBB20CC9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14" y="1896640"/>
            <a:ext cx="7468459" cy="173756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570497F-10B4-5446-8BAE-703490BDAE09}"/>
              </a:ext>
            </a:extLst>
          </p:cNvPr>
          <p:cNvGrpSpPr/>
          <p:nvPr/>
        </p:nvGrpSpPr>
        <p:grpSpPr>
          <a:xfrm>
            <a:off x="3871245" y="3613703"/>
            <a:ext cx="319027" cy="872059"/>
            <a:chOff x="3788044" y="1040592"/>
            <a:chExt cx="319027" cy="87205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9189FCB-103A-594C-8CE0-4DD26055708D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0FB1499-1089-7945-A9CB-7DF67F0B4FE1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5537FAE2-9223-D845-95D8-0A586947B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42CC499-C954-D347-BE6B-95A3453DEC1A}"/>
              </a:ext>
            </a:extLst>
          </p:cNvPr>
          <p:cNvGrpSpPr/>
          <p:nvPr/>
        </p:nvGrpSpPr>
        <p:grpSpPr>
          <a:xfrm>
            <a:off x="5808244" y="3700894"/>
            <a:ext cx="319027" cy="872059"/>
            <a:chOff x="3788044" y="1040592"/>
            <a:chExt cx="319027" cy="872059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31CDB1A-3B8B-F745-9102-BC7515CF3D2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1A3C4C9-3503-1A41-8676-F7BAC99BA68D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427C6CA0-BF62-8B42-9010-BDD6BE92DB79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577C9ED-8EBF-6F47-BA2C-3E5419E679DB}"/>
              </a:ext>
            </a:extLst>
          </p:cNvPr>
          <p:cNvGrpSpPr/>
          <p:nvPr/>
        </p:nvGrpSpPr>
        <p:grpSpPr>
          <a:xfrm>
            <a:off x="7604388" y="3678875"/>
            <a:ext cx="319027" cy="872059"/>
            <a:chOff x="3788044" y="1040592"/>
            <a:chExt cx="319027" cy="872059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7F1AE26A-F370-F641-9208-D24EC24E659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8CA3DBD-8139-4245-9FE7-7A4B0927CEB3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A3A63851-66DD-2445-8A93-AA59D5B2DA73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6AEEBC22-B27D-9846-A6F4-902C34D56489}"/>
              </a:ext>
            </a:extLst>
          </p:cNvPr>
          <p:cNvSpPr/>
          <p:nvPr/>
        </p:nvSpPr>
        <p:spPr>
          <a:xfrm>
            <a:off x="2886137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8C8031C-49EC-4145-BABE-EC053DCFAEF4}"/>
              </a:ext>
            </a:extLst>
          </p:cNvPr>
          <p:cNvSpPr/>
          <p:nvPr/>
        </p:nvSpPr>
        <p:spPr>
          <a:xfrm>
            <a:off x="4690973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F2FA921-4096-334B-8B78-A2A37D9658DE}"/>
              </a:ext>
            </a:extLst>
          </p:cNvPr>
          <p:cNvSpPr/>
          <p:nvPr/>
        </p:nvSpPr>
        <p:spPr>
          <a:xfrm>
            <a:off x="6683220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7D562BB8-E10B-8545-A39F-7482FF54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14" y="1896640"/>
            <a:ext cx="1774006" cy="178223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ABEC22B1-BAF9-2745-8285-49A0B3F98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46" y="1837261"/>
            <a:ext cx="1774006" cy="1782234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5E6F2C8D-410C-6844-AEF8-B24AFEDC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446" y="1868966"/>
            <a:ext cx="1774006" cy="178223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622CA69A-143E-8B49-9668-6B23DE6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483" y="1868966"/>
            <a:ext cx="1774006" cy="17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64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Tal i bråkform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389E20C-9C63-5242-824E-CCAB2C4A465D}"/>
              </a:ext>
            </a:extLst>
          </p:cNvPr>
          <p:cNvGrpSpPr/>
          <p:nvPr/>
        </p:nvGrpSpPr>
        <p:grpSpPr>
          <a:xfrm>
            <a:off x="1622211" y="1968105"/>
            <a:ext cx="2887575" cy="642977"/>
            <a:chOff x="1622211" y="1968105"/>
            <a:chExt cx="2887575" cy="642977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60C1EB06-87B9-CD49-B185-402BCE3D52D5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rektangeln är </a:t>
              </a:r>
              <a:r>
                <a:rPr lang="sv-SE" sz="2000" dirty="0">
                  <a:solidFill>
                    <a:srgbClr val="FF0000"/>
                  </a:solidFill>
                  <a:latin typeface="+mn-lt"/>
                </a:rPr>
                <a:t>röd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BA2178-EF25-8F49-8557-4D3C2A12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98" y="878689"/>
            <a:ext cx="2797989" cy="89679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5F762267-6D54-984B-8EFC-6ACDBCDAFD45}"/>
              </a:ext>
            </a:extLst>
          </p:cNvPr>
          <p:cNvGrpSpPr/>
          <p:nvPr/>
        </p:nvGrpSpPr>
        <p:grpSpPr>
          <a:xfrm>
            <a:off x="4943052" y="1965550"/>
            <a:ext cx="2892707" cy="632884"/>
            <a:chOff x="4943052" y="1965550"/>
            <a:chExt cx="2892707" cy="632884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8E42DA52-A18A-174A-B496-AB4DA3288025}"/>
                </a:ext>
              </a:extLst>
            </p:cNvPr>
            <p:cNvGrpSpPr/>
            <p:nvPr/>
          </p:nvGrpSpPr>
          <p:grpSpPr>
            <a:xfrm>
              <a:off x="4943052" y="1965550"/>
              <a:ext cx="587900" cy="632884"/>
              <a:chOff x="4295874" y="1149246"/>
              <a:chExt cx="587900" cy="632884"/>
            </a:xfrm>
          </p:grpSpPr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43F0510D-3CC2-C74A-BE8A-A584E0D36228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E3E577F-DD44-EC49-9406-8E4C39C5C6CA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D1380EF3-983D-D04F-81CA-A11EFA8E73C0}"/>
                  </a:ext>
                </a:extLst>
              </p:cNvPr>
              <p:cNvSpPr/>
              <p:nvPr/>
            </p:nvSpPr>
            <p:spPr>
              <a:xfrm>
                <a:off x="4464469" y="138202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BF7A8F5B-2306-C142-BC76-40987B8CA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F66AF57A-50DC-C248-813F-3009166C28BC}"/>
                </a:ext>
              </a:extLst>
            </p:cNvPr>
            <p:cNvSpPr/>
            <p:nvPr/>
          </p:nvSpPr>
          <p:spPr>
            <a:xfrm>
              <a:off x="5384483" y="2062373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rektangeln är </a:t>
              </a:r>
              <a:r>
                <a:rPr lang="sv-SE" sz="2000" dirty="0">
                  <a:solidFill>
                    <a:srgbClr val="E9BB29"/>
                  </a:solidFill>
                  <a:latin typeface="+mn-lt"/>
                </a:rPr>
                <a:t>gul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AA51B4AC-5342-6C4B-9A85-68690C6FB27A}"/>
              </a:ext>
            </a:extLst>
          </p:cNvPr>
          <p:cNvGrpSpPr/>
          <p:nvPr/>
        </p:nvGrpSpPr>
        <p:grpSpPr>
          <a:xfrm>
            <a:off x="2132938" y="2903459"/>
            <a:ext cx="4878124" cy="658372"/>
            <a:chOff x="1511931" y="2619448"/>
            <a:chExt cx="4878124" cy="65837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7915E92-3638-F24F-AB72-16500B12B866}"/>
                </a:ext>
              </a:extLst>
            </p:cNvPr>
            <p:cNvSpPr/>
            <p:nvPr/>
          </p:nvSpPr>
          <p:spPr>
            <a:xfrm>
              <a:off x="2847967" y="2734146"/>
              <a:ext cx="35420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är exempel på tal i </a:t>
              </a:r>
              <a:r>
                <a:rPr lang="sv-SE" sz="2000" i="1" dirty="0">
                  <a:solidFill>
                    <a:srgbClr val="C00000"/>
                  </a:solidFill>
                  <a:latin typeface="+mn-lt"/>
                </a:rPr>
                <a:t>bråkform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6614472F-470E-084F-B8E4-8208125505D8}"/>
                </a:ext>
              </a:extLst>
            </p:cNvPr>
            <p:cNvSpPr/>
            <p:nvPr/>
          </p:nvSpPr>
          <p:spPr>
            <a:xfrm>
              <a:off x="1995602" y="2738031"/>
              <a:ext cx="72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och</a:t>
              </a: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B2338042-299C-584E-93F0-5D682D480129}"/>
                </a:ext>
              </a:extLst>
            </p:cNvPr>
            <p:cNvGrpSpPr/>
            <p:nvPr/>
          </p:nvGrpSpPr>
          <p:grpSpPr>
            <a:xfrm>
              <a:off x="1511931" y="2619448"/>
              <a:ext cx="587900" cy="658372"/>
              <a:chOff x="4295874" y="1125094"/>
              <a:chExt cx="587900" cy="658372"/>
            </a:xfrm>
          </p:grpSpPr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A0C72F7A-336F-E447-8DAD-53CAEFF27B6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31445CA2-6604-304E-A2F9-40FF69195A4C}"/>
                  </a:ext>
                </a:extLst>
              </p:cNvPr>
              <p:cNvSpPr/>
              <p:nvPr/>
            </p:nvSpPr>
            <p:spPr>
              <a:xfrm>
                <a:off x="4477558" y="112509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A1CDE37-69DC-9C49-99CC-A7483A5385CB}"/>
                  </a:ext>
                </a:extLst>
              </p:cNvPr>
              <p:cNvSpPr/>
              <p:nvPr/>
            </p:nvSpPr>
            <p:spPr>
              <a:xfrm>
                <a:off x="4457944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A4D629CA-66A5-9043-9D46-9EE41A276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FD86F608-2359-ED4D-9365-3A8542959FB3}"/>
                </a:ext>
              </a:extLst>
            </p:cNvPr>
            <p:cNvGrpSpPr/>
            <p:nvPr/>
          </p:nvGrpSpPr>
          <p:grpSpPr>
            <a:xfrm>
              <a:off x="2372652" y="2625963"/>
              <a:ext cx="587900" cy="651857"/>
              <a:chOff x="4295874" y="1131609"/>
              <a:chExt cx="587900" cy="651857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77D5D0B0-8C47-0A46-9067-F0AEE41FBB08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8D785AF7-EE0F-8C4F-A69E-05B9EF33B2D8}"/>
                  </a:ext>
                </a:extLst>
              </p:cNvPr>
              <p:cNvSpPr/>
              <p:nvPr/>
            </p:nvSpPr>
            <p:spPr>
              <a:xfrm>
                <a:off x="4468000" y="1131609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BEDF1C07-76F6-DF4F-8733-189CE8DD0789}"/>
                  </a:ext>
                </a:extLst>
              </p:cNvPr>
              <p:cNvSpPr/>
              <p:nvPr/>
            </p:nvSpPr>
            <p:spPr>
              <a:xfrm>
                <a:off x="4464469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88" name="Rak 87">
                <a:extLst>
                  <a:ext uri="{FF2B5EF4-FFF2-40B4-BE49-F238E27FC236}">
                    <a16:creationId xmlns:a16="http://schemas.microsoft.com/office/drawing/2014/main" id="{B385DE2D-1DBA-524D-AFCC-A44EAD48A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ektangel 88">
            <a:extLst>
              <a:ext uri="{FF2B5EF4-FFF2-40B4-BE49-F238E27FC236}">
                <a16:creationId xmlns:a16="http://schemas.microsoft.com/office/drawing/2014/main" id="{61BC9D2A-7B5A-2548-974A-9095BF388CD3}"/>
              </a:ext>
            </a:extLst>
          </p:cNvPr>
          <p:cNvSpPr/>
          <p:nvPr/>
        </p:nvSpPr>
        <p:spPr>
          <a:xfrm>
            <a:off x="1785674" y="3700251"/>
            <a:ext cx="5365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båda talen i ett bråk kallas </a:t>
            </a:r>
            <a:r>
              <a:rPr lang="sv-SE" sz="2000" i="1" dirty="0">
                <a:solidFill>
                  <a:srgbClr val="C00000"/>
                </a:solidFill>
              </a:rPr>
              <a:t>täljare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nämnare</a:t>
            </a:r>
            <a:r>
              <a:rPr lang="sv-SE" sz="2000" dirty="0"/>
              <a:t>. Strecket mellan talen kallas </a:t>
            </a:r>
            <a:r>
              <a:rPr lang="sv-SE" sz="2000" i="1" dirty="0">
                <a:solidFill>
                  <a:srgbClr val="C00000"/>
                </a:solidFill>
              </a:rPr>
              <a:t>bråkstreck</a:t>
            </a:r>
            <a:r>
              <a:rPr lang="sv-SE" sz="2000" dirty="0"/>
              <a:t>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CF3772-6EC3-EF45-9F67-303F33B0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58" y="4536345"/>
            <a:ext cx="2393041" cy="16143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23317952-FBEF-BD47-A77D-C00C0F29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445" y="4674018"/>
            <a:ext cx="979235" cy="304800"/>
          </a:xfrm>
          <a:prstGeom prst="rect">
            <a:avLst/>
          </a:prstGeom>
        </p:spPr>
      </p:pic>
      <p:pic>
        <p:nvPicPr>
          <p:cNvPr id="90" name="Bildobjekt 89">
            <a:extLst>
              <a:ext uri="{FF2B5EF4-FFF2-40B4-BE49-F238E27FC236}">
                <a16:creationId xmlns:a16="http://schemas.microsoft.com/office/drawing/2014/main" id="{16546425-392D-0E40-9CAA-F2152B10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678" y="5140740"/>
            <a:ext cx="979235" cy="304800"/>
          </a:xfrm>
          <a:prstGeom prst="rect">
            <a:avLst/>
          </a:prstGeom>
        </p:spPr>
      </p:pic>
      <p:pic>
        <p:nvPicPr>
          <p:cNvPr id="91" name="Bildobjekt 90">
            <a:extLst>
              <a:ext uri="{FF2B5EF4-FFF2-40B4-BE49-F238E27FC236}">
                <a16:creationId xmlns:a16="http://schemas.microsoft.com/office/drawing/2014/main" id="{72A3C25E-B7F6-4745-8CB0-12D94187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56" y="5674511"/>
            <a:ext cx="97923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9850938-B220-6F44-AA08-FFA70F20D4B7}"/>
              </a:ext>
            </a:extLst>
          </p:cNvPr>
          <p:cNvGrpSpPr/>
          <p:nvPr/>
        </p:nvGrpSpPr>
        <p:grpSpPr>
          <a:xfrm>
            <a:off x="1136469" y="659671"/>
            <a:ext cx="7882754" cy="1583742"/>
            <a:chOff x="1136469" y="659671"/>
            <a:chExt cx="7882754" cy="158374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B3D424C-0D73-364B-9488-6C63B637A330}"/>
                </a:ext>
              </a:extLst>
            </p:cNvPr>
            <p:cNvSpPr/>
            <p:nvPr/>
          </p:nvSpPr>
          <p:spPr>
            <a:xfrm>
              <a:off x="1136469" y="659671"/>
              <a:ext cx="7239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En tårta är delad i 10 lika stora bitar. Simone och Erik äter varsin bit.</a:t>
              </a:r>
            </a:p>
            <a:p>
              <a:endParaRPr lang="sv-SE" sz="2000" dirty="0"/>
            </a:p>
            <a:p>
              <a:r>
                <a:rPr lang="sv-SE" sz="2000" dirty="0"/>
                <a:t>Hur stor andel av tårtan finns sedan kvar?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D9560FC-0E12-BF47-B96A-F8F2DF901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9706" y="1112364"/>
              <a:ext cx="2439517" cy="1131049"/>
            </a:xfrm>
            <a:prstGeom prst="ellipse">
              <a:avLst/>
            </a:prstGeom>
          </p:spPr>
        </p:pic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AB879252-9FE5-2748-93A7-692A93F5A7F4}"/>
              </a:ext>
            </a:extLst>
          </p:cNvPr>
          <p:cNvSpPr/>
          <p:nvPr/>
        </p:nvSpPr>
        <p:spPr>
          <a:xfrm>
            <a:off x="1149386" y="2344213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Äter:</a:t>
            </a:r>
            <a:endParaRPr lang="sv-SE" sz="20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65B4568-6974-8D4E-8138-2EBE7FBF64D4}"/>
              </a:ext>
            </a:extLst>
          </p:cNvPr>
          <p:cNvGrpSpPr/>
          <p:nvPr/>
        </p:nvGrpSpPr>
        <p:grpSpPr>
          <a:xfrm>
            <a:off x="1768524" y="2243413"/>
            <a:ext cx="1270698" cy="641236"/>
            <a:chOff x="1928309" y="4662293"/>
            <a:chExt cx="1270698" cy="641236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9251E38-D846-6443-A0B1-36994F652A3A}"/>
                </a:ext>
              </a:extLst>
            </p:cNvPr>
            <p:cNvGrpSpPr/>
            <p:nvPr/>
          </p:nvGrpSpPr>
          <p:grpSpPr>
            <a:xfrm>
              <a:off x="2517828" y="4671324"/>
              <a:ext cx="681179" cy="632205"/>
              <a:chOff x="4398141" y="1157364"/>
              <a:chExt cx="681179" cy="632205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33A4DE7-B156-F646-9C18-B39FD2A810C4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C62B6E6-E251-CB48-B3A9-BE179F41C8C5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9D56C5DA-CC4F-2A46-9231-F7388EEFE373}"/>
                  </a:ext>
                </a:extLst>
              </p:cNvPr>
              <p:cNvSpPr/>
              <p:nvPr/>
            </p:nvSpPr>
            <p:spPr>
              <a:xfrm>
                <a:off x="4398141" y="1389459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6FB29D00-D37D-4346-9F00-2F17E1391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FE6D0F93-230F-3D40-8603-12853DB84D56}"/>
                </a:ext>
              </a:extLst>
            </p:cNvPr>
            <p:cNvGrpSpPr/>
            <p:nvPr/>
          </p:nvGrpSpPr>
          <p:grpSpPr>
            <a:xfrm>
              <a:off x="1928309" y="4662293"/>
              <a:ext cx="633698" cy="641147"/>
              <a:chOff x="4586796" y="1167184"/>
              <a:chExt cx="633698" cy="641147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35923D7-2237-5A46-8F71-828253FE80FC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+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33347C5-E8CB-3246-9D15-48FD12CF3BA5}"/>
                  </a:ext>
                </a:extLst>
              </p:cNvPr>
              <p:cNvSpPr/>
              <p:nvPr/>
            </p:nvSpPr>
            <p:spPr>
              <a:xfrm>
                <a:off x="4641650" y="11671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02C25DA-2C7C-D445-B65B-EB37D5664027}"/>
                  </a:ext>
                </a:extLst>
              </p:cNvPr>
              <p:cNvSpPr/>
              <p:nvPr/>
            </p:nvSpPr>
            <p:spPr>
              <a:xfrm>
                <a:off x="4586796" y="1408221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7240A25A-9A09-8A43-824D-B122B4BB6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4565967-2707-C048-979F-D231078085E4}"/>
              </a:ext>
            </a:extLst>
          </p:cNvPr>
          <p:cNvGrpSpPr/>
          <p:nvPr/>
        </p:nvGrpSpPr>
        <p:grpSpPr>
          <a:xfrm>
            <a:off x="2877907" y="2255756"/>
            <a:ext cx="587900" cy="659443"/>
            <a:chOff x="4295874" y="1149246"/>
            <a:chExt cx="587900" cy="659443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857AAA18-79BE-1045-995A-FC37AA6F77C5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F239A763-5872-C34B-B527-BFBE0FD01AA8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1AA1593A-8874-1741-8B43-B18C1DD33F91}"/>
                </a:ext>
              </a:extLst>
            </p:cNvPr>
            <p:cNvSpPr/>
            <p:nvPr/>
          </p:nvSpPr>
          <p:spPr>
            <a:xfrm>
              <a:off x="4401081" y="1408579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19A9F3E1-D254-BA4C-87C8-65B9AFFEFBF4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952B7E94-3E56-8446-9D5D-F18B8DA8B166}"/>
              </a:ext>
            </a:extLst>
          </p:cNvPr>
          <p:cNvSpPr/>
          <p:nvPr/>
        </p:nvSpPr>
        <p:spPr>
          <a:xfrm>
            <a:off x="1070434" y="3288477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Kvar:</a:t>
            </a:r>
            <a:endParaRPr lang="sv-SE" sz="2000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10E9106-4F99-834A-8860-FD941F730394}"/>
              </a:ext>
            </a:extLst>
          </p:cNvPr>
          <p:cNvGrpSpPr/>
          <p:nvPr/>
        </p:nvGrpSpPr>
        <p:grpSpPr>
          <a:xfrm>
            <a:off x="1811777" y="3175228"/>
            <a:ext cx="1086596" cy="641147"/>
            <a:chOff x="1811777" y="3175228"/>
            <a:chExt cx="1086596" cy="641147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72BDE985-4619-7E49-8E3D-F00497E3E6DF}"/>
                </a:ext>
              </a:extLst>
            </p:cNvPr>
            <p:cNvGrpSpPr/>
            <p:nvPr/>
          </p:nvGrpSpPr>
          <p:grpSpPr>
            <a:xfrm>
              <a:off x="2232184" y="3175228"/>
              <a:ext cx="666189" cy="641147"/>
              <a:chOff x="1928309" y="4662293"/>
              <a:chExt cx="666189" cy="641147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F7FB15AB-F9E8-9844-B2E2-E685D52C8A32}"/>
                  </a:ext>
                </a:extLst>
              </p:cNvPr>
              <p:cNvSpPr/>
              <p:nvPr/>
            </p:nvSpPr>
            <p:spPr>
              <a:xfrm>
                <a:off x="2291710" y="4775542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3C11578B-87A7-E743-A518-0E96EA32E56B}"/>
                  </a:ext>
                </a:extLst>
              </p:cNvPr>
              <p:cNvGrpSpPr/>
              <p:nvPr/>
            </p:nvGrpSpPr>
            <p:grpSpPr>
              <a:xfrm>
                <a:off x="1928309" y="4662293"/>
                <a:ext cx="475863" cy="641147"/>
                <a:chOff x="4586796" y="1167184"/>
                <a:chExt cx="475863" cy="641147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6D111DA5-4C14-B440-AA0E-7639D95E6937}"/>
                    </a:ext>
                  </a:extLst>
                </p:cNvPr>
                <p:cNvSpPr/>
                <p:nvPr/>
              </p:nvSpPr>
              <p:spPr>
                <a:xfrm>
                  <a:off x="4641650" y="1167184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217A3F83-F7AF-3341-BC6E-8060E20DED6F}"/>
                    </a:ext>
                  </a:extLst>
                </p:cNvPr>
                <p:cNvSpPr/>
                <p:nvPr/>
              </p:nvSpPr>
              <p:spPr>
                <a:xfrm>
                  <a:off x="4586796" y="1408221"/>
                  <a:ext cx="47586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51" name="Rak 50">
                  <a:extLst>
                    <a:ext uri="{FF2B5EF4-FFF2-40B4-BE49-F238E27FC236}">
                      <a16:creationId xmlns:a16="http://schemas.microsoft.com/office/drawing/2014/main" id="{972083AD-F7E2-8F4B-8583-2627B06A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7418" y="1468039"/>
                  <a:ext cx="2113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E2696B5-C721-DC4D-92A3-2354583A93C2}"/>
                </a:ext>
              </a:extLst>
            </p:cNvPr>
            <p:cNvSpPr/>
            <p:nvPr/>
          </p:nvSpPr>
          <p:spPr>
            <a:xfrm>
              <a:off x="1811777" y="3279986"/>
              <a:ext cx="511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 </a:t>
              </a:r>
              <a:r>
                <a:rPr lang="sv-SE" sz="2000" dirty="0"/>
                <a:t>– 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393C42F1-558B-134B-9B81-2DA753FDFAA0}"/>
              </a:ext>
            </a:extLst>
          </p:cNvPr>
          <p:cNvGrpSpPr/>
          <p:nvPr/>
        </p:nvGrpSpPr>
        <p:grpSpPr>
          <a:xfrm>
            <a:off x="2852720" y="3175228"/>
            <a:ext cx="1270698" cy="635930"/>
            <a:chOff x="1928309" y="4667599"/>
            <a:chExt cx="1270698" cy="635930"/>
          </a:xfrm>
        </p:grpSpPr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F043C2B7-965F-6A49-B5EB-454534643B90}"/>
                </a:ext>
              </a:extLst>
            </p:cNvPr>
            <p:cNvGrpSpPr/>
            <p:nvPr/>
          </p:nvGrpSpPr>
          <p:grpSpPr>
            <a:xfrm>
              <a:off x="2517828" y="4671324"/>
              <a:ext cx="681179" cy="632205"/>
              <a:chOff x="4398141" y="1157364"/>
              <a:chExt cx="681179" cy="632205"/>
            </a:xfrm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3EDCB9DF-A0EA-2C45-BCB4-B8E7D858166E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7147FF4-480A-F344-9243-55F549297AA7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12AC8C45-05CD-F840-A11E-15CDE7A2918F}"/>
                  </a:ext>
                </a:extLst>
              </p:cNvPr>
              <p:cNvSpPr/>
              <p:nvPr/>
            </p:nvSpPr>
            <p:spPr>
              <a:xfrm>
                <a:off x="4398141" y="1389459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9C9C6007-756F-7049-957B-0035554A5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95D5B886-7980-3C4D-94B4-562E6B201F22}"/>
                </a:ext>
              </a:extLst>
            </p:cNvPr>
            <p:cNvGrpSpPr/>
            <p:nvPr/>
          </p:nvGrpSpPr>
          <p:grpSpPr>
            <a:xfrm>
              <a:off x="1928309" y="4667599"/>
              <a:ext cx="633698" cy="635841"/>
              <a:chOff x="4586796" y="1172490"/>
              <a:chExt cx="633698" cy="635841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EA8B9272-7FA6-3546-9CE1-59A006355AF9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EC7308F-7D3A-9E4C-A632-0F6CF06118BA}"/>
                  </a:ext>
                </a:extLst>
              </p:cNvPr>
              <p:cNvSpPr/>
              <p:nvPr/>
            </p:nvSpPr>
            <p:spPr>
              <a:xfrm>
                <a:off x="4601130" y="1172490"/>
                <a:ext cx="5000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880D3BA2-D8A0-0245-9C3D-E9D2366A3586}"/>
                  </a:ext>
                </a:extLst>
              </p:cNvPr>
              <p:cNvSpPr/>
              <p:nvPr/>
            </p:nvSpPr>
            <p:spPr>
              <a:xfrm>
                <a:off x="4586796" y="1408221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8973AE2D-DBD0-DC4D-AC53-45FDE1ADE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3C733354-46A4-0749-8AF9-D5367E13C700}"/>
              </a:ext>
            </a:extLst>
          </p:cNvPr>
          <p:cNvGrpSpPr/>
          <p:nvPr/>
        </p:nvGrpSpPr>
        <p:grpSpPr>
          <a:xfrm>
            <a:off x="3913909" y="3173089"/>
            <a:ext cx="587900" cy="659443"/>
            <a:chOff x="4295874" y="1149246"/>
            <a:chExt cx="587900" cy="659443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676E392F-8347-6348-8349-B5D368B94831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BB6B136F-7C16-694F-8075-5C4ABDDFACEB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03774023-C92E-3240-B53D-352DD24E07B6}"/>
                </a:ext>
              </a:extLst>
            </p:cNvPr>
            <p:cNvSpPr/>
            <p:nvPr/>
          </p:nvSpPr>
          <p:spPr>
            <a:xfrm>
              <a:off x="4401081" y="1408579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147251F0-73D2-3643-9D4B-909087EB13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6792CB6D-708E-A74C-86AD-79E63839AB7E}"/>
              </a:ext>
            </a:extLst>
          </p:cNvPr>
          <p:cNvGrpSpPr/>
          <p:nvPr/>
        </p:nvGrpSpPr>
        <p:grpSpPr>
          <a:xfrm>
            <a:off x="5646048" y="3226310"/>
            <a:ext cx="2832894" cy="507461"/>
            <a:chOff x="5002937" y="4434368"/>
            <a:chExt cx="2832894" cy="507461"/>
          </a:xfrm>
        </p:grpSpPr>
        <p:sp>
          <p:nvSpPr>
            <p:cNvPr id="84" name="Rektangel 83">
              <a:extLst>
                <a:ext uri="{FF2B5EF4-FFF2-40B4-BE49-F238E27FC236}">
                  <a16:creationId xmlns:a16="http://schemas.microsoft.com/office/drawing/2014/main" id="{C8F3ED49-A4C5-1B45-BCD4-9E535F37E972}"/>
                </a:ext>
              </a:extLst>
            </p:cNvPr>
            <p:cNvSpPr/>
            <p:nvPr/>
          </p:nvSpPr>
          <p:spPr>
            <a:xfrm>
              <a:off x="5002937" y="4434368"/>
              <a:ext cx="283289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En hel är lika med tio tiondelar,      .</a:t>
              </a:r>
              <a:r>
                <a:rPr lang="sv-SE" sz="2000" dirty="0">
                  <a:solidFill>
                    <a:schemeClr val="bg1"/>
                  </a:solidFill>
                </a:rPr>
                <a:t>t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CA7C6957-B2B2-AE4E-95F0-0835E8262BEE}"/>
                </a:ext>
              </a:extLst>
            </p:cNvPr>
            <p:cNvGrpSpPr/>
            <p:nvPr/>
          </p:nvGrpSpPr>
          <p:grpSpPr>
            <a:xfrm>
              <a:off x="7280410" y="4434368"/>
              <a:ext cx="469273" cy="507461"/>
              <a:chOff x="7670592" y="2018745"/>
              <a:chExt cx="469273" cy="507461"/>
            </a:xfrm>
          </p:grpSpPr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8959F8A9-8329-5940-8355-019D1AFC1E6C}"/>
                  </a:ext>
                </a:extLst>
              </p:cNvPr>
              <p:cNvSpPr/>
              <p:nvPr/>
            </p:nvSpPr>
            <p:spPr>
              <a:xfrm>
                <a:off x="7670592" y="2018745"/>
                <a:ext cx="4692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6A32DB2E-BAE9-7846-91FB-C5851B17297E}"/>
                  </a:ext>
                </a:extLst>
              </p:cNvPr>
              <p:cNvSpPr/>
              <p:nvPr/>
            </p:nvSpPr>
            <p:spPr>
              <a:xfrm>
                <a:off x="7677461" y="2218429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E6AD6819-8B36-8B46-BD57-042D5DDF7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4965" y="2279617"/>
                <a:ext cx="1812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D1334B4A-79B5-DD4C-BD7B-A31759476755}"/>
              </a:ext>
            </a:extLst>
          </p:cNvPr>
          <p:cNvGrpSpPr/>
          <p:nvPr/>
        </p:nvGrpSpPr>
        <p:grpSpPr>
          <a:xfrm>
            <a:off x="1811777" y="5019948"/>
            <a:ext cx="4852083" cy="646560"/>
            <a:chOff x="855928" y="5942283"/>
            <a:chExt cx="4852083" cy="646560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1CBFD762-72EC-414D-8518-09EEA434D799}"/>
                </a:ext>
              </a:extLst>
            </p:cNvPr>
            <p:cNvSpPr/>
            <p:nvPr/>
          </p:nvSpPr>
          <p:spPr>
            <a:xfrm>
              <a:off x="855928" y="6057671"/>
              <a:ext cx="48520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  Det finns         kvar av tårtan. </a:t>
              </a:r>
              <a:endParaRPr lang="sv-SE" sz="2000" dirty="0"/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6E2D9983-1F6F-2046-B977-BD97C5559868}"/>
                </a:ext>
              </a:extLst>
            </p:cNvPr>
            <p:cNvGrpSpPr/>
            <p:nvPr/>
          </p:nvGrpSpPr>
          <p:grpSpPr>
            <a:xfrm>
              <a:off x="2663776" y="5942283"/>
              <a:ext cx="675302" cy="646560"/>
              <a:chOff x="4295874" y="1149246"/>
              <a:chExt cx="675302" cy="646560"/>
            </a:xfrm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9BF05268-CB89-AF42-A659-558370A2129D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D8235040-3053-044B-AC47-3387A7F9CEA4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FBE31082-0E20-7740-94D5-76A32851C2D7}"/>
                  </a:ext>
                </a:extLst>
              </p:cNvPr>
              <p:cNvSpPr/>
              <p:nvPr/>
            </p:nvSpPr>
            <p:spPr>
              <a:xfrm>
                <a:off x="4419553" y="1395696"/>
                <a:ext cx="5516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95" name="Rak 94">
                <a:extLst>
                  <a:ext uri="{FF2B5EF4-FFF2-40B4-BE49-F238E27FC236}">
                    <a16:creationId xmlns:a16="http://schemas.microsoft.com/office/drawing/2014/main" id="{188EDA5A-3008-1F49-A289-D4C89760E1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22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B879252-9FE5-2748-93A7-692A93F5A7F4}"/>
              </a:ext>
            </a:extLst>
          </p:cNvPr>
          <p:cNvSpPr/>
          <p:nvPr/>
        </p:nvSpPr>
        <p:spPr>
          <a:xfrm>
            <a:off x="1641345" y="2579880"/>
            <a:ext cx="1106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Kostar:</a:t>
            </a:r>
            <a:endParaRPr lang="sv-SE" sz="20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65B4568-6974-8D4E-8138-2EBE7FBF64D4}"/>
              </a:ext>
            </a:extLst>
          </p:cNvPr>
          <p:cNvGrpSpPr/>
          <p:nvPr/>
        </p:nvGrpSpPr>
        <p:grpSpPr>
          <a:xfrm>
            <a:off x="2628961" y="2479080"/>
            <a:ext cx="1215844" cy="647912"/>
            <a:chOff x="1983163" y="4662293"/>
            <a:chExt cx="1215844" cy="647912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33A4DE7-B156-F646-9C18-B39FD2A810C4}"/>
                </a:ext>
              </a:extLst>
            </p:cNvPr>
            <p:cNvSpPr/>
            <p:nvPr/>
          </p:nvSpPr>
          <p:spPr>
            <a:xfrm>
              <a:off x="2896219" y="478084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FE6D0F93-230F-3D40-8603-12853DB84D56}"/>
                </a:ext>
              </a:extLst>
            </p:cNvPr>
            <p:cNvGrpSpPr/>
            <p:nvPr/>
          </p:nvGrpSpPr>
          <p:grpSpPr>
            <a:xfrm>
              <a:off x="1983163" y="4662293"/>
              <a:ext cx="1088999" cy="647912"/>
              <a:chOff x="4641650" y="1167184"/>
              <a:chExt cx="1088999" cy="647912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35923D7-2237-5A46-8F71-828253FE80FC}"/>
                  </a:ext>
                </a:extLst>
              </p:cNvPr>
              <p:cNvSpPr/>
              <p:nvPr/>
            </p:nvSpPr>
            <p:spPr>
              <a:xfrm>
                <a:off x="5222516" y="1285212"/>
                <a:ext cx="5081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kr     </a:t>
                </a: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33347C5-E8CB-3246-9D15-48FD12CF3BA5}"/>
                  </a:ext>
                </a:extLst>
              </p:cNvPr>
              <p:cNvSpPr/>
              <p:nvPr/>
            </p:nvSpPr>
            <p:spPr>
              <a:xfrm>
                <a:off x="4641650" y="1167184"/>
                <a:ext cx="66625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360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02C25DA-2C7C-D445-B65B-EB37D5664027}"/>
                  </a:ext>
                </a:extLst>
              </p:cNvPr>
              <p:cNvSpPr/>
              <p:nvPr/>
            </p:nvSpPr>
            <p:spPr>
              <a:xfrm>
                <a:off x="4787824" y="1414986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7240A25A-9A09-8A43-824D-B122B4BB6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852" y="1485794"/>
                <a:ext cx="5456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4565967-2707-C048-979F-D231078085E4}"/>
              </a:ext>
            </a:extLst>
          </p:cNvPr>
          <p:cNvGrpSpPr/>
          <p:nvPr/>
        </p:nvGrpSpPr>
        <p:grpSpPr>
          <a:xfrm>
            <a:off x="3683490" y="2590533"/>
            <a:ext cx="1189122" cy="419555"/>
            <a:chOff x="4295874" y="1248356"/>
            <a:chExt cx="1189122" cy="419555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857AAA18-79BE-1045-995A-FC37AA6F77C5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F239A763-5872-C34B-B527-BFBE0FD01AA8}"/>
                </a:ext>
              </a:extLst>
            </p:cNvPr>
            <p:cNvSpPr/>
            <p:nvPr/>
          </p:nvSpPr>
          <p:spPr>
            <a:xfrm>
              <a:off x="4420216" y="1248356"/>
              <a:ext cx="10647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120 kr</a:t>
              </a: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952B7E94-3E56-8446-9D5D-F18B8DA8B166}"/>
              </a:ext>
            </a:extLst>
          </p:cNvPr>
          <p:cNvSpPr/>
          <p:nvPr/>
        </p:nvSpPr>
        <p:spPr>
          <a:xfrm>
            <a:off x="1714078" y="3510832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Kvar:</a:t>
            </a:r>
            <a:endParaRPr lang="sv-SE" sz="2000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10E9106-4F99-834A-8860-FD941F730394}"/>
              </a:ext>
            </a:extLst>
          </p:cNvPr>
          <p:cNvGrpSpPr/>
          <p:nvPr/>
        </p:nvGrpSpPr>
        <p:grpSpPr>
          <a:xfrm>
            <a:off x="2455421" y="3397583"/>
            <a:ext cx="1086596" cy="630232"/>
            <a:chOff x="1811777" y="3175228"/>
            <a:chExt cx="1086596" cy="630232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72BDE985-4619-7E49-8E3D-F00497E3E6DF}"/>
                </a:ext>
              </a:extLst>
            </p:cNvPr>
            <p:cNvGrpSpPr/>
            <p:nvPr/>
          </p:nvGrpSpPr>
          <p:grpSpPr>
            <a:xfrm>
              <a:off x="2276349" y="3175228"/>
              <a:ext cx="622024" cy="630232"/>
              <a:chOff x="1972474" y="4662293"/>
              <a:chExt cx="622024" cy="630232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F7FB15AB-F9E8-9844-B2E2-E685D52C8A32}"/>
                  </a:ext>
                </a:extLst>
              </p:cNvPr>
              <p:cNvSpPr/>
              <p:nvPr/>
            </p:nvSpPr>
            <p:spPr>
              <a:xfrm>
                <a:off x="2291710" y="4775542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3C11578B-87A7-E743-A518-0E96EA32E56B}"/>
                  </a:ext>
                </a:extLst>
              </p:cNvPr>
              <p:cNvGrpSpPr/>
              <p:nvPr/>
            </p:nvGrpSpPr>
            <p:grpSpPr>
              <a:xfrm>
                <a:off x="1972474" y="4662293"/>
                <a:ext cx="475863" cy="630232"/>
                <a:chOff x="4630961" y="1167184"/>
                <a:chExt cx="475863" cy="630232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6D111DA5-4C14-B440-AA0E-7639D95E6937}"/>
                    </a:ext>
                  </a:extLst>
                </p:cNvPr>
                <p:cNvSpPr/>
                <p:nvPr/>
              </p:nvSpPr>
              <p:spPr>
                <a:xfrm>
                  <a:off x="4641650" y="1167184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217A3F83-F7AF-3341-BC6E-8060E20DED6F}"/>
                    </a:ext>
                  </a:extLst>
                </p:cNvPr>
                <p:cNvSpPr/>
                <p:nvPr/>
              </p:nvSpPr>
              <p:spPr>
                <a:xfrm>
                  <a:off x="4630961" y="1397306"/>
                  <a:ext cx="47586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51" name="Rak 50">
                  <a:extLst>
                    <a:ext uri="{FF2B5EF4-FFF2-40B4-BE49-F238E27FC236}">
                      <a16:creationId xmlns:a16="http://schemas.microsoft.com/office/drawing/2014/main" id="{972083AD-F7E2-8F4B-8583-2627B06A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7418" y="1468039"/>
                  <a:ext cx="2113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E2696B5-C721-DC4D-92A3-2354583A93C2}"/>
                </a:ext>
              </a:extLst>
            </p:cNvPr>
            <p:cNvSpPr/>
            <p:nvPr/>
          </p:nvSpPr>
          <p:spPr>
            <a:xfrm>
              <a:off x="1811777" y="3279986"/>
              <a:ext cx="511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 </a:t>
              </a:r>
              <a:r>
                <a:rPr lang="sv-SE" sz="2000" dirty="0"/>
                <a:t>– 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393C42F1-558B-134B-9B81-2DA753FDFAA0}"/>
              </a:ext>
            </a:extLst>
          </p:cNvPr>
          <p:cNvGrpSpPr/>
          <p:nvPr/>
        </p:nvGrpSpPr>
        <p:grpSpPr>
          <a:xfrm>
            <a:off x="3544464" y="3394978"/>
            <a:ext cx="1222598" cy="639954"/>
            <a:chOff x="1976409" y="4664994"/>
            <a:chExt cx="1222598" cy="639954"/>
          </a:xfrm>
        </p:grpSpPr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F043C2B7-965F-6A49-B5EB-454534643B90}"/>
                </a:ext>
              </a:extLst>
            </p:cNvPr>
            <p:cNvGrpSpPr/>
            <p:nvPr/>
          </p:nvGrpSpPr>
          <p:grpSpPr>
            <a:xfrm>
              <a:off x="2564257" y="4671324"/>
              <a:ext cx="634750" cy="633624"/>
              <a:chOff x="4444570" y="1157364"/>
              <a:chExt cx="634750" cy="633624"/>
            </a:xfrm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3EDCB9DF-A0EA-2C45-BCB4-B8E7D858166E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7147FF4-480A-F344-9243-55F549297AA7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12AC8C45-05CD-F840-A11E-15CDE7A2918F}"/>
                  </a:ext>
                </a:extLst>
              </p:cNvPr>
              <p:cNvSpPr/>
              <p:nvPr/>
            </p:nvSpPr>
            <p:spPr>
              <a:xfrm>
                <a:off x="4444570" y="1390878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9C9C6007-756F-7049-957B-0035554A5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95D5B886-7980-3C4D-94B4-562E6B201F22}"/>
                </a:ext>
              </a:extLst>
            </p:cNvPr>
            <p:cNvGrpSpPr/>
            <p:nvPr/>
          </p:nvGrpSpPr>
          <p:grpSpPr>
            <a:xfrm>
              <a:off x="1976409" y="4664994"/>
              <a:ext cx="585598" cy="637848"/>
              <a:chOff x="4634896" y="1169885"/>
              <a:chExt cx="585598" cy="63784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EA8B9272-7FA6-3546-9CE1-59A006355AF9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EC7308F-7D3A-9E4C-A632-0F6CF06118BA}"/>
                  </a:ext>
                </a:extLst>
              </p:cNvPr>
              <p:cNvSpPr/>
              <p:nvPr/>
            </p:nvSpPr>
            <p:spPr>
              <a:xfrm>
                <a:off x="4640300" y="1169885"/>
                <a:ext cx="5000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880D3BA2-D8A0-0245-9C3D-E9D2366A3586}"/>
                  </a:ext>
                </a:extLst>
              </p:cNvPr>
              <p:cNvSpPr/>
              <p:nvPr/>
            </p:nvSpPr>
            <p:spPr>
              <a:xfrm>
                <a:off x="4634896" y="1407623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8973AE2D-DBD0-DC4D-AC53-45FDE1ADE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3C733354-46A4-0749-8AF9-D5367E13C700}"/>
              </a:ext>
            </a:extLst>
          </p:cNvPr>
          <p:cNvGrpSpPr/>
          <p:nvPr/>
        </p:nvGrpSpPr>
        <p:grpSpPr>
          <a:xfrm>
            <a:off x="4557553" y="3395444"/>
            <a:ext cx="636636" cy="639488"/>
            <a:chOff x="4295874" y="1149246"/>
            <a:chExt cx="636636" cy="639488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676E392F-8347-6348-8349-B5D368B94831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BB6B136F-7C16-694F-8075-5C4ABDDFACEB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03774023-C92E-3240-B53D-352DD24E07B6}"/>
                </a:ext>
              </a:extLst>
            </p:cNvPr>
            <p:cNvSpPr/>
            <p:nvPr/>
          </p:nvSpPr>
          <p:spPr>
            <a:xfrm>
              <a:off x="4456647" y="1388624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147251F0-73D2-3643-9D4B-909087EB13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4" name="Rektangel 83">
            <a:extLst>
              <a:ext uri="{FF2B5EF4-FFF2-40B4-BE49-F238E27FC236}">
                <a16:creationId xmlns:a16="http://schemas.microsoft.com/office/drawing/2014/main" id="{C8F3ED49-A4C5-1B45-BCD4-9E535F37E972}"/>
              </a:ext>
            </a:extLst>
          </p:cNvPr>
          <p:cNvSpPr/>
          <p:nvPr/>
        </p:nvSpPr>
        <p:spPr>
          <a:xfrm>
            <a:off x="5600328" y="2525034"/>
            <a:ext cx="3411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räkna ut hur mycket en tredjedel av 360 kr är, så dividerar du med 3.</a:t>
            </a:r>
            <a:endParaRPr lang="sv-SE" sz="1200" dirty="0"/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65DA1165-DEA1-6848-960C-09AE8E84635C}"/>
              </a:ext>
            </a:extLst>
          </p:cNvPr>
          <p:cNvGrpSpPr/>
          <p:nvPr/>
        </p:nvGrpSpPr>
        <p:grpSpPr>
          <a:xfrm>
            <a:off x="1255124" y="696255"/>
            <a:ext cx="6947360" cy="821387"/>
            <a:chOff x="1255124" y="696255"/>
            <a:chExt cx="6947360" cy="821387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B3D424C-0D73-364B-9488-6C63B637A330}"/>
                </a:ext>
              </a:extLst>
            </p:cNvPr>
            <p:cNvSpPr/>
            <p:nvPr/>
          </p:nvSpPr>
          <p:spPr>
            <a:xfrm>
              <a:off x="1255124" y="758524"/>
              <a:ext cx="44794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James har 360 kr. Han köper en biobiljett för en tredjedel av pengarna.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ABEE105B-9CE7-1D44-ABDB-D87A885AB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025" t="16067" r="5271"/>
            <a:stretch/>
          </p:blipFill>
          <p:spPr>
            <a:xfrm>
              <a:off x="6100496" y="696255"/>
              <a:ext cx="2101988" cy="821387"/>
            </a:xfrm>
            <a:prstGeom prst="ellipse">
              <a:avLst/>
            </a:prstGeom>
          </p:spPr>
        </p:pic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8756A4C4-1466-6A46-A898-2A31F1CC6C44}"/>
              </a:ext>
            </a:extLst>
          </p:cNvPr>
          <p:cNvSpPr/>
          <p:nvPr/>
        </p:nvSpPr>
        <p:spPr>
          <a:xfrm>
            <a:off x="1245594" y="1509744"/>
            <a:ext cx="75691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sv-SE" sz="2000" dirty="0"/>
              <a:t>Hur mycket kostar biobiljetten?</a:t>
            </a:r>
          </a:p>
          <a:p>
            <a:r>
              <a:rPr lang="sv-SE" sz="500" dirty="0">
                <a:solidFill>
                  <a:schemeClr val="bg1"/>
                </a:solidFill>
              </a:rPr>
              <a:t>i</a:t>
            </a:r>
          </a:p>
          <a:p>
            <a:r>
              <a:rPr lang="sv-SE" sz="2000" dirty="0"/>
              <a:t>b) 	Hur stor andel av pengarna har James kvar?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B91A2129-C90B-CB4A-AB41-4F05020B551B}"/>
              </a:ext>
            </a:extLst>
          </p:cNvPr>
          <p:cNvSpPr/>
          <p:nvPr/>
        </p:nvSpPr>
        <p:spPr>
          <a:xfrm>
            <a:off x="1331796" y="2578710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E7B3F0B9-733D-E448-9C34-6856A950F54B}"/>
              </a:ext>
            </a:extLst>
          </p:cNvPr>
          <p:cNvSpPr/>
          <p:nvPr/>
        </p:nvSpPr>
        <p:spPr>
          <a:xfrm>
            <a:off x="1375338" y="3517091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14A3074-D519-C947-82D0-65A8CDC0E614}"/>
              </a:ext>
            </a:extLst>
          </p:cNvPr>
          <p:cNvSpPr/>
          <p:nvPr/>
        </p:nvSpPr>
        <p:spPr>
          <a:xfrm>
            <a:off x="1622211" y="5083069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610B2EB2-F934-7B4E-9A28-AB66C6507CD6}"/>
              </a:ext>
            </a:extLst>
          </p:cNvPr>
          <p:cNvGrpSpPr/>
          <p:nvPr/>
        </p:nvGrpSpPr>
        <p:grpSpPr>
          <a:xfrm>
            <a:off x="2476838" y="5092752"/>
            <a:ext cx="3765263" cy="409282"/>
            <a:chOff x="2461242" y="6051666"/>
            <a:chExt cx="3765263" cy="409282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DA47B63B-B83F-0748-BBE3-B602328F554A}"/>
                </a:ext>
              </a:extLst>
            </p:cNvPr>
            <p:cNvSpPr/>
            <p:nvPr/>
          </p:nvSpPr>
          <p:spPr>
            <a:xfrm>
              <a:off x="2461242" y="6051666"/>
              <a:ext cx="37652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Biobiljetten kostar 120 kr.  </a:t>
              </a:r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1076B0EA-59F0-E149-8E3F-8F2E60C2D8B4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0BC1B98D-53D1-724A-8A8D-C2DA1F8E6602}"/>
              </a:ext>
            </a:extLst>
          </p:cNvPr>
          <p:cNvGrpSpPr/>
          <p:nvPr/>
        </p:nvGrpSpPr>
        <p:grpSpPr>
          <a:xfrm>
            <a:off x="2492252" y="5642305"/>
            <a:ext cx="4727010" cy="654857"/>
            <a:chOff x="2461243" y="5946362"/>
            <a:chExt cx="4727010" cy="654857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5B93DC39-11BD-C54B-A2C6-47DAF8F6AE26}"/>
                </a:ext>
              </a:extLst>
            </p:cNvPr>
            <p:cNvSpPr/>
            <p:nvPr/>
          </p:nvSpPr>
          <p:spPr>
            <a:xfrm>
              <a:off x="2461243" y="6051666"/>
              <a:ext cx="47270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 </a:t>
              </a:r>
              <a:r>
                <a:rPr lang="sv-SE" sz="2000" dirty="0">
                  <a:latin typeface="Bradley Hand" pitchFamily="2" charset="77"/>
                </a:rPr>
                <a:t>James har kvar        av pengarna. </a:t>
              </a:r>
              <a:endParaRPr lang="sv-SE" sz="2000" dirty="0"/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25763304-A67D-7A4A-B1FF-C9F851D66907}"/>
                </a:ext>
              </a:extLst>
            </p:cNvPr>
            <p:cNvGrpSpPr/>
            <p:nvPr/>
          </p:nvGrpSpPr>
          <p:grpSpPr>
            <a:xfrm>
              <a:off x="2663776" y="5946362"/>
              <a:ext cx="2225309" cy="654857"/>
              <a:chOff x="4295874" y="1153325"/>
              <a:chExt cx="2225309" cy="654857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3E4610E2-5CC6-CB49-8A9B-6ED27195141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B0AF3250-105B-0D41-89F0-6511817DC395}"/>
                  </a:ext>
                </a:extLst>
              </p:cNvPr>
              <p:cNvSpPr/>
              <p:nvPr/>
            </p:nvSpPr>
            <p:spPr>
              <a:xfrm>
                <a:off x="6244816" y="1153325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2BC89691-1C12-CD45-8E14-42EF38FCAB54}"/>
                  </a:ext>
                </a:extLst>
              </p:cNvPr>
              <p:cNvSpPr/>
              <p:nvPr/>
            </p:nvSpPr>
            <p:spPr>
              <a:xfrm>
                <a:off x="6248347" y="1408072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CE47707F-30DB-074C-A71F-53E3A83FB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043" y="1462763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76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4" grpId="0"/>
      <p:bldP spid="84" grpId="0" animBg="1"/>
      <p:bldP spid="79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EE50E4E-7295-214E-992D-28810FC8A3EF}"/>
              </a:ext>
            </a:extLst>
          </p:cNvPr>
          <p:cNvSpPr/>
          <p:nvPr/>
        </p:nvSpPr>
        <p:spPr>
          <a:xfrm>
            <a:off x="3519083" y="279325"/>
            <a:ext cx="2105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Från hela till delar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A78841-3036-2C47-BDA3-4DCFDD213449}"/>
              </a:ext>
            </a:extLst>
          </p:cNvPr>
          <p:cNvSpPr/>
          <p:nvPr/>
        </p:nvSpPr>
        <p:spPr>
          <a:xfrm>
            <a:off x="2516686" y="1083175"/>
            <a:ext cx="4110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Två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åtta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FB03CE-E5E7-FF4E-82C9-F541CA7B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6" y="1701504"/>
            <a:ext cx="4014952" cy="20800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CEDF4D-C9A0-EB4D-9709-5E32C2B9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52" y="1931602"/>
            <a:ext cx="2010473" cy="183649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F2E1A73-EC5D-694D-83CC-F4DD89F6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5049"/>
            <a:ext cx="1995752" cy="1823043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3FDE412C-D1A4-A54D-8AD4-499AF880B01D}"/>
              </a:ext>
            </a:extLst>
          </p:cNvPr>
          <p:cNvGrpSpPr/>
          <p:nvPr/>
        </p:nvGrpSpPr>
        <p:grpSpPr>
          <a:xfrm>
            <a:off x="4462224" y="3768092"/>
            <a:ext cx="319027" cy="872059"/>
            <a:chOff x="3788044" y="1040592"/>
            <a:chExt cx="319027" cy="872059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D894C59-BED0-7F48-8E50-010FDFB713F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428BDFA0-1074-CB49-8487-C339E68EEFED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68ECA9B8-EAB4-7349-9F03-47768CC9EB2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0569F394-868B-C943-AA87-C0640D161E86}"/>
              </a:ext>
            </a:extLst>
          </p:cNvPr>
          <p:cNvSpPr/>
          <p:nvPr/>
        </p:nvSpPr>
        <p:spPr>
          <a:xfrm>
            <a:off x="4138554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ED91C80-D69D-E04B-B425-293915DFC9E2}"/>
              </a:ext>
            </a:extLst>
          </p:cNvPr>
          <p:cNvSpPr/>
          <p:nvPr/>
        </p:nvSpPr>
        <p:spPr>
          <a:xfrm>
            <a:off x="3865718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306E51-25D8-7C42-9559-3F185A462F15}"/>
              </a:ext>
            </a:extLst>
          </p:cNvPr>
          <p:cNvSpPr/>
          <p:nvPr/>
        </p:nvSpPr>
        <p:spPr>
          <a:xfrm>
            <a:off x="612297" y="4249688"/>
            <a:ext cx="237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Tre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12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, </a:t>
            </a:r>
          </a:p>
          <a:p>
            <a:r>
              <a:rPr lang="sv-SE" sz="2000" b="1" dirty="0"/>
              <a:t>fyra </a:t>
            </a:r>
            <a:r>
              <a:rPr lang="sv-SE" sz="2000" dirty="0"/>
              <a:t>i </a:t>
            </a:r>
            <a:r>
              <a:rPr lang="sv-SE" sz="2000" dirty="0">
                <a:solidFill>
                  <a:srgbClr val="C00000"/>
                </a:solidFill>
              </a:rPr>
              <a:t>16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 och så vidare.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614B145F-1EC0-DC47-A627-E3B0AA46E9B1}"/>
              </a:ext>
            </a:extLst>
          </p:cNvPr>
          <p:cNvGrpSpPr/>
          <p:nvPr/>
        </p:nvGrpSpPr>
        <p:grpSpPr>
          <a:xfrm>
            <a:off x="4394187" y="4740672"/>
            <a:ext cx="593921" cy="877357"/>
            <a:chOff x="3713085" y="1035294"/>
            <a:chExt cx="593921" cy="877357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0441F502-4D1E-9841-9793-29686B228AEF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3649E07-7A81-DC49-8C6E-56E5F42C8BA4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7883DA40-13E8-2C40-9FE1-2A48377083C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83EA492E-047A-BD4A-AB0C-E08C9D323776}"/>
              </a:ext>
            </a:extLst>
          </p:cNvPr>
          <p:cNvSpPr/>
          <p:nvPr/>
        </p:nvSpPr>
        <p:spPr>
          <a:xfrm>
            <a:off x="4138554" y="485963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26F6C4B-BF18-A24F-BC6E-FAC1C4B920ED}"/>
              </a:ext>
            </a:extLst>
          </p:cNvPr>
          <p:cNvSpPr/>
          <p:nvPr/>
        </p:nvSpPr>
        <p:spPr>
          <a:xfrm>
            <a:off x="3861674" y="486276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DA414F5-4B89-C746-AB9C-6A82DD74AB1E}"/>
              </a:ext>
            </a:extLst>
          </p:cNvPr>
          <p:cNvSpPr/>
          <p:nvPr/>
        </p:nvSpPr>
        <p:spPr>
          <a:xfrm>
            <a:off x="4187936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368032F-D2E3-2E43-95D4-BAC188291F0F}"/>
              </a:ext>
            </a:extLst>
          </p:cNvPr>
          <p:cNvSpPr/>
          <p:nvPr/>
        </p:nvSpPr>
        <p:spPr>
          <a:xfrm>
            <a:off x="3869465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3C68F85-25CB-4D42-B70E-413A86258764}"/>
              </a:ext>
            </a:extLst>
          </p:cNvPr>
          <p:cNvGrpSpPr/>
          <p:nvPr/>
        </p:nvGrpSpPr>
        <p:grpSpPr>
          <a:xfrm>
            <a:off x="4460772" y="5794961"/>
            <a:ext cx="593921" cy="877357"/>
            <a:chOff x="3713085" y="1035294"/>
            <a:chExt cx="593921" cy="877357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1CC84C3-EE50-AD47-A73B-CA38011B5E54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A665A382-149D-CD4C-9764-E0DF4EE40555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1B247D68-C8E3-E444-B580-8BB419199FC1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22" grpId="0"/>
      <p:bldP spid="2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04FDCD-4D4D-4E48-9262-81965ED560EF}"/>
              </a:ext>
            </a:extLst>
          </p:cNvPr>
          <p:cNvSpPr/>
          <p:nvPr/>
        </p:nvSpPr>
        <p:spPr>
          <a:xfrm>
            <a:off x="3522319" y="201473"/>
            <a:ext cx="2099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Tal i blandad form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01DDA9-B5A3-CA44-AEBA-2D26F6C1967A}"/>
              </a:ext>
            </a:extLst>
          </p:cNvPr>
          <p:cNvSpPr/>
          <p:nvPr/>
        </p:nvSpPr>
        <p:spPr>
          <a:xfrm>
            <a:off x="711019" y="724938"/>
            <a:ext cx="8432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Saida och </a:t>
            </a:r>
            <a:r>
              <a:rPr lang="sv-SE" sz="2000" dirty="0" err="1"/>
              <a:t>Aiden</a:t>
            </a:r>
            <a:r>
              <a:rPr lang="sv-SE" sz="2000" dirty="0"/>
              <a:t> beställde </a:t>
            </a:r>
            <a:r>
              <a:rPr lang="sv-SE" sz="2000" b="1" dirty="0"/>
              <a:t>två</a:t>
            </a:r>
            <a:r>
              <a:rPr lang="sv-SE" sz="2000" dirty="0"/>
              <a:t> pizzor och bad att få dem delade i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BE840B-3F7A-434B-9B01-15B5759A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4880" y="1689863"/>
            <a:ext cx="1168462" cy="98567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F47CDB-9226-D445-9C52-F4D822460833}"/>
              </a:ext>
            </a:extLst>
          </p:cNvPr>
          <p:cNvSpPr/>
          <p:nvPr/>
        </p:nvSpPr>
        <p:spPr>
          <a:xfrm>
            <a:off x="2129355" y="1149231"/>
            <a:ext cx="5580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 en stund så fanns det </a:t>
            </a:r>
            <a:r>
              <a:rPr lang="sv-SE" sz="2000" dirty="0">
                <a:solidFill>
                  <a:srgbClr val="C00000"/>
                </a:solidFill>
              </a:rPr>
              <a:t>fem</a:t>
            </a:r>
            <a:r>
              <a:rPr lang="sv-SE" sz="2000" dirty="0"/>
              <a:t> fjärdedelar kvar.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72D792-7541-C145-8A26-3B1916E0F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25"/>
          <a:stretch/>
        </p:blipFill>
        <p:spPr>
          <a:xfrm>
            <a:off x="2213919" y="1509001"/>
            <a:ext cx="2010473" cy="20800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86438CA-8291-E349-822F-02EF9D34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1191"/>
          <a:stretch/>
        </p:blipFill>
        <p:spPr>
          <a:xfrm>
            <a:off x="4542619" y="1499619"/>
            <a:ext cx="1959638" cy="20800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31CFB12-FF93-934C-A1A1-1B6F0C9B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619" y="1717442"/>
            <a:ext cx="2010473" cy="18364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C11C39-DB9E-D14E-8A6C-4346E3FA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084" y="1743164"/>
            <a:ext cx="2010473" cy="183649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BE71664-0C0F-D841-86BE-BCDD62133EAC}"/>
              </a:ext>
            </a:extLst>
          </p:cNvPr>
          <p:cNvSpPr/>
          <p:nvPr/>
        </p:nvSpPr>
        <p:spPr>
          <a:xfrm>
            <a:off x="6559996" y="2061357"/>
            <a:ext cx="2874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också säga att det fanns </a:t>
            </a:r>
            <a:r>
              <a:rPr lang="sv-SE" sz="2000" dirty="0">
                <a:solidFill>
                  <a:srgbClr val="C00000"/>
                </a:solidFill>
              </a:rPr>
              <a:t>en hel och en fjärdedels</a:t>
            </a:r>
            <a:r>
              <a:rPr lang="sv-SE" sz="2000" dirty="0"/>
              <a:t> pizza kvar.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A6564E8-F5DC-F24B-94A4-56EFF6E183CA}"/>
              </a:ext>
            </a:extLst>
          </p:cNvPr>
          <p:cNvGrpSpPr/>
          <p:nvPr/>
        </p:nvGrpSpPr>
        <p:grpSpPr>
          <a:xfrm>
            <a:off x="1728328" y="3582992"/>
            <a:ext cx="4992128" cy="847811"/>
            <a:chOff x="1283273" y="1049974"/>
            <a:chExt cx="3088959" cy="847811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2470AB-7719-864D-ADE3-4BB16D0F2782}"/>
                </a:ext>
              </a:extLst>
            </p:cNvPr>
            <p:cNvSpPr/>
            <p:nvPr/>
          </p:nvSpPr>
          <p:spPr>
            <a:xfrm>
              <a:off x="1283273" y="1248272"/>
              <a:ext cx="3088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Fem fjärdedelar skriv så här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/>
                <a:t>:         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9290C77-1BCF-E043-9E0C-0E2CAD471270}"/>
                </a:ext>
              </a:extLst>
            </p:cNvPr>
            <p:cNvSpPr/>
            <p:nvPr/>
          </p:nvSpPr>
          <p:spPr>
            <a:xfrm>
              <a:off x="3846236" y="104997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E219255-D716-0444-B8AA-C9E0350982C0}"/>
                </a:ext>
              </a:extLst>
            </p:cNvPr>
            <p:cNvSpPr/>
            <p:nvPr/>
          </p:nvSpPr>
          <p:spPr>
            <a:xfrm>
              <a:off x="3837426" y="137456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22E430DB-0512-664C-A734-608A1770B50F}"/>
                </a:ext>
              </a:extLst>
            </p:cNvPr>
            <p:cNvCxnSpPr>
              <a:cxnSpLocks/>
            </p:cNvCxnSpPr>
            <p:nvPr/>
          </p:nvCxnSpPr>
          <p:spPr>
            <a:xfrm>
              <a:off x="3871744" y="1471284"/>
              <a:ext cx="1891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7FCE19D-C0F1-2E4E-A047-7C23D1319156}"/>
              </a:ext>
            </a:extLst>
          </p:cNvPr>
          <p:cNvGrpSpPr/>
          <p:nvPr/>
        </p:nvGrpSpPr>
        <p:grpSpPr>
          <a:xfrm>
            <a:off x="1313815" y="4345293"/>
            <a:ext cx="8135863" cy="872059"/>
            <a:chOff x="1223200" y="5050846"/>
            <a:chExt cx="8135863" cy="872059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417D92D-EA59-9B41-A583-73532AFF088C}"/>
                </a:ext>
              </a:extLst>
            </p:cNvPr>
            <p:cNvGrpSpPr/>
            <p:nvPr/>
          </p:nvGrpSpPr>
          <p:grpSpPr>
            <a:xfrm>
              <a:off x="1223200" y="5050846"/>
              <a:ext cx="4182457" cy="872059"/>
              <a:chOff x="1223200" y="5050846"/>
              <a:chExt cx="4182457" cy="872059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B4947226-48B3-6047-AB18-D1E7E2DE1CE5}"/>
                  </a:ext>
                </a:extLst>
              </p:cNvPr>
              <p:cNvSpPr/>
              <p:nvPr/>
            </p:nvSpPr>
            <p:spPr>
              <a:xfrm>
                <a:off x="1223200" y="5270901"/>
                <a:ext cx="38902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Om talet skrivs som </a:t>
                </a:r>
                <a:r>
                  <a:rPr lang="sv-SE" sz="2000" dirty="0">
                    <a:solidFill>
                      <a:srgbClr val="C00000"/>
                    </a:solidFill>
                  </a:rPr>
                  <a:t>hela och delar</a:t>
                </a:r>
                <a:r>
                  <a:rPr lang="sv-SE" sz="2000" dirty="0"/>
                  <a:t>,</a:t>
                </a:r>
                <a:endParaRPr lang="sv-SE" sz="2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BD21781F-2223-5145-A888-6BB838D10BC2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19027" cy="872059"/>
                <a:chOff x="3788044" y="1040592"/>
                <a:chExt cx="319027" cy="872059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7945C94B-6FC1-5747-B529-273F999FA0C9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Rektangel 21">
                  <a:extLst>
                    <a:ext uri="{FF2B5EF4-FFF2-40B4-BE49-F238E27FC236}">
                      <a16:creationId xmlns:a16="http://schemas.microsoft.com/office/drawing/2014/main" id="{384E87E3-36C2-1D43-A5AC-751F3C5EE3E7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A1256137-44C5-5049-B1AF-6C4D623CB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BA5C087-4D1F-574C-9922-1471AE566AFE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F6CCEFA-CCB6-6448-BAF8-E3C5D6262898}"/>
                </a:ext>
              </a:extLst>
            </p:cNvPr>
            <p:cNvSpPr/>
            <p:nvPr/>
          </p:nvSpPr>
          <p:spPr>
            <a:xfrm>
              <a:off x="5468823" y="5261185"/>
              <a:ext cx="389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blandad form</a:t>
              </a:r>
              <a:r>
                <a:rPr lang="sv-SE" sz="2000" i="1" dirty="0"/>
                <a:t>.</a:t>
              </a:r>
              <a:endParaRPr lang="sv-SE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A25935B5-08BA-1045-9753-E18724B2F4C7}"/>
              </a:ext>
            </a:extLst>
          </p:cNvPr>
          <p:cNvGrpSpPr/>
          <p:nvPr/>
        </p:nvGrpSpPr>
        <p:grpSpPr>
          <a:xfrm>
            <a:off x="3660665" y="5603530"/>
            <a:ext cx="1887190" cy="986080"/>
            <a:chOff x="3080657" y="5349406"/>
            <a:chExt cx="1887190" cy="986080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C24FDB-4D5F-2F40-B92B-D35E83851BD9}"/>
                </a:ext>
              </a:extLst>
            </p:cNvPr>
            <p:cNvSpPr/>
            <p:nvPr/>
          </p:nvSpPr>
          <p:spPr>
            <a:xfrm>
              <a:off x="3080657" y="5349406"/>
              <a:ext cx="1887190" cy="986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D41F28AA-754E-C644-9DBD-7B0AE2A3F51A}"/>
                </a:ext>
              </a:extLst>
            </p:cNvPr>
            <p:cNvGrpSpPr/>
            <p:nvPr/>
          </p:nvGrpSpPr>
          <p:grpSpPr>
            <a:xfrm>
              <a:off x="3418275" y="5384955"/>
              <a:ext cx="1153758" cy="872059"/>
              <a:chOff x="2209171" y="1107523"/>
              <a:chExt cx="1153758" cy="872059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FC2A9458-26BE-3242-8325-251C8D7CB3F9}"/>
                  </a:ext>
                </a:extLst>
              </p:cNvPr>
              <p:cNvGrpSpPr/>
              <p:nvPr/>
            </p:nvGrpSpPr>
            <p:grpSpPr>
              <a:xfrm>
                <a:off x="2209171" y="1122243"/>
                <a:ext cx="455174" cy="847811"/>
                <a:chOff x="3837426" y="1049974"/>
                <a:chExt cx="281646" cy="847811"/>
              </a:xfrm>
            </p:grpSpPr>
            <p:sp>
              <p:nvSpPr>
                <p:cNvPr id="37" name="Rektangel 36">
                  <a:extLst>
                    <a:ext uri="{FF2B5EF4-FFF2-40B4-BE49-F238E27FC236}">
                      <a16:creationId xmlns:a16="http://schemas.microsoft.com/office/drawing/2014/main" id="{8608479A-8086-CA49-B15A-DBC55CDF94C8}"/>
                    </a:ext>
                  </a:extLst>
                </p:cNvPr>
                <p:cNvSpPr/>
                <p:nvPr/>
              </p:nvSpPr>
              <p:spPr>
                <a:xfrm>
                  <a:off x="3846236" y="1049974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5</a:t>
                  </a:r>
                </a:p>
              </p:txBody>
            </p:sp>
            <p:sp>
              <p:nvSpPr>
                <p:cNvPr id="38" name="Rektangel 37">
                  <a:extLst>
                    <a:ext uri="{FF2B5EF4-FFF2-40B4-BE49-F238E27FC236}">
                      <a16:creationId xmlns:a16="http://schemas.microsoft.com/office/drawing/2014/main" id="{C58D4A22-C03E-044C-B90C-A1EFCE6CDCE8}"/>
                    </a:ext>
                  </a:extLst>
                </p:cNvPr>
                <p:cNvSpPr/>
                <p:nvPr/>
              </p:nvSpPr>
              <p:spPr>
                <a:xfrm>
                  <a:off x="3837426" y="1374565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4</a:t>
                  </a:r>
                </a:p>
              </p:txBody>
            </p:sp>
            <p:cxnSp>
              <p:nvCxnSpPr>
                <p:cNvPr id="39" name="Rak 38">
                  <a:extLst>
                    <a:ext uri="{FF2B5EF4-FFF2-40B4-BE49-F238E27FC236}">
                      <a16:creationId xmlns:a16="http://schemas.microsoft.com/office/drawing/2014/main" id="{7E53F831-1621-7C4F-A519-A0973383E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1744" y="1471284"/>
                  <a:ext cx="189136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FF56D7C3-589D-F448-AA8E-AC934A676404}"/>
                  </a:ext>
                </a:extLst>
              </p:cNvPr>
              <p:cNvGrpSpPr/>
              <p:nvPr/>
            </p:nvGrpSpPr>
            <p:grpSpPr>
              <a:xfrm>
                <a:off x="2834503" y="1107523"/>
                <a:ext cx="528426" cy="872059"/>
                <a:chOff x="4877231" y="5050846"/>
                <a:chExt cx="528426" cy="872059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1EA7A5DD-1AD7-2F4B-B523-C0D4FAD40A80}"/>
                    </a:ext>
                  </a:extLst>
                </p:cNvPr>
                <p:cNvGrpSpPr/>
                <p:nvPr/>
              </p:nvGrpSpPr>
              <p:grpSpPr>
                <a:xfrm>
                  <a:off x="5086630" y="5050846"/>
                  <a:ext cx="319027" cy="872059"/>
                  <a:chOff x="3788044" y="1040592"/>
                  <a:chExt cx="319027" cy="872059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F7965AE-D71A-0349-AEA7-B5CFDB830191}"/>
                      </a:ext>
                    </a:extLst>
                  </p:cNvPr>
                  <p:cNvSpPr/>
                  <p:nvPr/>
                </p:nvSpPr>
                <p:spPr>
                  <a:xfrm>
                    <a:off x="3788044" y="1040592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1</a:t>
                    </a:r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3223D02-FA68-2047-8072-D17FF8A15EB7}"/>
                      </a:ext>
                    </a:extLst>
                  </p:cNvPr>
                  <p:cNvSpPr/>
                  <p:nvPr/>
                </p:nvSpPr>
                <p:spPr>
                  <a:xfrm>
                    <a:off x="3794966" y="1389431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4</a:t>
                    </a:r>
                  </a:p>
                </p:txBody>
              </p:sp>
              <p:cxnSp>
                <p:nvCxnSpPr>
                  <p:cNvPr id="36" name="Rak 35">
                    <a:extLst>
                      <a:ext uri="{FF2B5EF4-FFF2-40B4-BE49-F238E27FC236}">
                        <a16:creationId xmlns:a16="http://schemas.microsoft.com/office/drawing/2014/main" id="{91CC86B9-1899-6942-A622-031F6701BE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37426" y="1471284"/>
                    <a:ext cx="269645" cy="0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ktangel 32">
                  <a:extLst>
                    <a:ext uri="{FF2B5EF4-FFF2-40B4-BE49-F238E27FC236}">
                      <a16:creationId xmlns:a16="http://schemas.microsoft.com/office/drawing/2014/main" id="{740E7E92-2CBD-B342-99F3-DB27B76DDCC1}"/>
                    </a:ext>
                  </a:extLst>
                </p:cNvPr>
                <p:cNvSpPr/>
                <p:nvPr/>
              </p:nvSpPr>
              <p:spPr>
                <a:xfrm>
                  <a:off x="4877231" y="5191278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1</a:t>
                  </a:r>
                </a:p>
              </p:txBody>
            </p:sp>
          </p:grp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61EB48A0-E27B-D440-A683-E32027649D5F}"/>
                  </a:ext>
                </a:extLst>
              </p:cNvPr>
              <p:cNvSpPr/>
              <p:nvPr/>
            </p:nvSpPr>
            <p:spPr>
              <a:xfrm>
                <a:off x="2561667" y="1262675"/>
                <a:ext cx="27283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/>
                  <a:t>=</a:t>
                </a:r>
              </a:p>
            </p:txBody>
          </p:sp>
        </p:grp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5DBA2448-5EBB-8F40-B681-C47517A73128}"/>
              </a:ext>
            </a:extLst>
          </p:cNvPr>
          <p:cNvGrpSpPr/>
          <p:nvPr/>
        </p:nvGrpSpPr>
        <p:grpSpPr>
          <a:xfrm>
            <a:off x="5216154" y="5737313"/>
            <a:ext cx="2687683" cy="577485"/>
            <a:chOff x="5265870" y="5785881"/>
            <a:chExt cx="2687683" cy="577485"/>
          </a:xfrm>
        </p:grpSpPr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21BA08C0-09F5-7B4F-91C0-B5DE0A84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18013" y="5785881"/>
              <a:ext cx="2235540" cy="577485"/>
            </a:xfrm>
            <a:prstGeom prst="rect">
              <a:avLst/>
            </a:prstGeom>
          </p:spPr>
        </p:pic>
        <p:cxnSp>
          <p:nvCxnSpPr>
            <p:cNvPr id="44" name="Rak pil 43">
              <a:extLst>
                <a:ext uri="{FF2B5EF4-FFF2-40B4-BE49-F238E27FC236}">
                  <a16:creationId xmlns:a16="http://schemas.microsoft.com/office/drawing/2014/main" id="{A125FE80-D4D8-2F44-8F7A-9D845D85C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870" y="6096570"/>
              <a:ext cx="491384" cy="4664"/>
            </a:xfrm>
            <a:prstGeom prst="straightConnector1">
              <a:avLst/>
            </a:prstGeom>
            <a:ln w="28575">
              <a:solidFill>
                <a:srgbClr val="A46A9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D755B817-15BC-ED49-96E9-EC12C4B9C5FF}"/>
              </a:ext>
            </a:extLst>
          </p:cNvPr>
          <p:cNvGrpSpPr/>
          <p:nvPr/>
        </p:nvGrpSpPr>
        <p:grpSpPr>
          <a:xfrm>
            <a:off x="1904742" y="5759048"/>
            <a:ext cx="2088863" cy="543683"/>
            <a:chOff x="1904742" y="5759048"/>
            <a:chExt cx="2088863" cy="543683"/>
          </a:xfrm>
        </p:grpSpPr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C0BC427-0B99-094E-A957-49703AF0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4742" y="5759048"/>
              <a:ext cx="1628384" cy="543683"/>
            </a:xfrm>
            <a:prstGeom prst="rect">
              <a:avLst/>
            </a:prstGeom>
          </p:spPr>
        </p:pic>
        <p:cxnSp>
          <p:nvCxnSpPr>
            <p:cNvPr id="48" name="Rak pil 47">
              <a:extLst>
                <a:ext uri="{FF2B5EF4-FFF2-40B4-BE49-F238E27FC236}">
                  <a16:creationId xmlns:a16="http://schemas.microsoft.com/office/drawing/2014/main" id="{24710190-B857-E146-9C77-0858D3C17017}"/>
                </a:ext>
              </a:extLst>
            </p:cNvPr>
            <p:cNvCxnSpPr>
              <a:cxnSpLocks/>
            </p:cNvCxnSpPr>
            <p:nvPr/>
          </p:nvCxnSpPr>
          <p:spPr>
            <a:xfrm>
              <a:off x="3510695" y="6083461"/>
              <a:ext cx="482910" cy="1"/>
            </a:xfrm>
            <a:prstGeom prst="straightConnector1">
              <a:avLst/>
            </a:prstGeom>
            <a:ln w="28575">
              <a:solidFill>
                <a:srgbClr val="A46A9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7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>
            <a:extLst>
              <a:ext uri="{FF2B5EF4-FFF2-40B4-BE49-F238E27FC236}">
                <a16:creationId xmlns:a16="http://schemas.microsoft.com/office/drawing/2014/main" id="{2C6A42DE-21FC-4540-9123-8ADC487D3E03}"/>
              </a:ext>
            </a:extLst>
          </p:cNvPr>
          <p:cNvGrpSpPr/>
          <p:nvPr/>
        </p:nvGrpSpPr>
        <p:grpSpPr>
          <a:xfrm>
            <a:off x="3813685" y="4878955"/>
            <a:ext cx="1302868" cy="872059"/>
            <a:chOff x="2834503" y="1107523"/>
            <a:chExt cx="1302868" cy="872059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52D365BE-EE0D-BB45-AA51-F7A0C96CFD1B}"/>
                </a:ext>
              </a:extLst>
            </p:cNvPr>
            <p:cNvGrpSpPr/>
            <p:nvPr/>
          </p:nvGrpSpPr>
          <p:grpSpPr>
            <a:xfrm>
              <a:off x="3581881" y="1107523"/>
              <a:ext cx="555490" cy="872059"/>
              <a:chOff x="4686810" y="1035254"/>
              <a:chExt cx="343718" cy="872059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2F71738-936B-A74C-A7B2-F6DD9C743EBE}"/>
                  </a:ext>
                </a:extLst>
              </p:cNvPr>
              <p:cNvSpPr/>
              <p:nvPr/>
            </p:nvSpPr>
            <p:spPr>
              <a:xfrm>
                <a:off x="4686810" y="1035254"/>
                <a:ext cx="343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02D05322-530F-324E-AEE1-A56FE85EBF03}"/>
                  </a:ext>
                </a:extLst>
              </p:cNvPr>
              <p:cNvSpPr/>
              <p:nvPr/>
            </p:nvSpPr>
            <p:spPr>
              <a:xfrm>
                <a:off x="4736991" y="1384093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  <p:cxnSp>
            <p:nvCxnSpPr>
              <p:cNvPr id="6" name="Rak 5">
                <a:extLst>
                  <a:ext uri="{FF2B5EF4-FFF2-40B4-BE49-F238E27FC236}">
                    <a16:creationId xmlns:a16="http://schemas.microsoft.com/office/drawing/2014/main" id="{2A32B904-94F3-294A-9042-E61AAF0CE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550" y="1470199"/>
                <a:ext cx="1891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68FA8FF-E322-CB4D-803C-69B88735333A}"/>
                </a:ext>
              </a:extLst>
            </p:cNvPr>
            <p:cNvGrpSpPr/>
            <p:nvPr/>
          </p:nvGrpSpPr>
          <p:grpSpPr>
            <a:xfrm>
              <a:off x="2834503" y="1107523"/>
              <a:ext cx="575093" cy="872059"/>
              <a:chOff x="4877231" y="5050846"/>
              <a:chExt cx="575093" cy="87205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4B59D49B-3C6D-F746-966C-C8685499F9AB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65694" cy="872059"/>
                <a:chOff x="3788044" y="1040592"/>
                <a:chExt cx="365694" cy="872059"/>
              </a:xfrm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B152FAC9-9E6F-084C-AA54-1BA70D08B69F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A7174810-A329-744C-863E-41FE7727B5DF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8</a:t>
                  </a:r>
                </a:p>
              </p:txBody>
            </p:sp>
            <p:cxnSp>
              <p:nvCxnSpPr>
                <p:cNvPr id="15" name="Rak 14">
                  <a:extLst>
                    <a:ext uri="{FF2B5EF4-FFF2-40B4-BE49-F238E27FC236}">
                      <a16:creationId xmlns:a16="http://schemas.microsoft.com/office/drawing/2014/main" id="{B9E67193-B876-DF43-ABDD-534758E9E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E60675D7-F902-E347-A84F-AE80EEED94B5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C3AFD86-F1B3-6843-B222-6047C0246855}"/>
                </a:ext>
              </a:extLst>
            </p:cNvPr>
            <p:cNvSpPr/>
            <p:nvPr/>
          </p:nvSpPr>
          <p:spPr>
            <a:xfrm>
              <a:off x="3350478" y="124795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261E10-B61F-3C45-B2BC-8CE733B5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84" y="247845"/>
            <a:ext cx="4333631" cy="252489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4957BC5-2CB2-074D-9E34-8623DB49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445" y="344425"/>
            <a:ext cx="2626653" cy="239934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186E68-0C41-114A-BEE8-C7606FF401B6}"/>
              </a:ext>
            </a:extLst>
          </p:cNvPr>
          <p:cNvSpPr/>
          <p:nvPr/>
        </p:nvSpPr>
        <p:spPr>
          <a:xfrm>
            <a:off x="1851799" y="301217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finns det </a:t>
            </a:r>
            <a:r>
              <a:rPr lang="sv-SE" sz="2000" dirty="0">
                <a:solidFill>
                  <a:srgbClr val="C00000"/>
                </a:solidFill>
              </a:rPr>
              <a:t>en hel och tre åttondels </a:t>
            </a:r>
            <a:r>
              <a:rPr lang="sv-SE" sz="2000" dirty="0"/>
              <a:t>pizza kvar.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2C49F64-CF4D-DF45-B991-2FF22269F6CA}"/>
              </a:ext>
            </a:extLst>
          </p:cNvPr>
          <p:cNvSpPr/>
          <p:nvPr/>
        </p:nvSpPr>
        <p:spPr>
          <a:xfrm>
            <a:off x="1851798" y="343080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Räknar man pizzabitarna så finns det </a:t>
            </a:r>
            <a:r>
              <a:rPr lang="sv-SE" sz="2000" dirty="0">
                <a:solidFill>
                  <a:srgbClr val="C00000"/>
                </a:solidFill>
              </a:rPr>
              <a:t>11 bitar</a:t>
            </a:r>
            <a:r>
              <a:rPr lang="sv-SE" sz="2000" dirty="0"/>
              <a:t>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48BCA4E-007D-C34A-9876-24D30D4E0082}"/>
              </a:ext>
            </a:extLst>
          </p:cNvPr>
          <p:cNvSpPr/>
          <p:nvPr/>
        </p:nvSpPr>
        <p:spPr>
          <a:xfrm>
            <a:off x="1430597" y="4039320"/>
            <a:ext cx="606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därför säga att det finns </a:t>
            </a:r>
            <a:r>
              <a:rPr lang="sv-SE" sz="2000" dirty="0">
                <a:solidFill>
                  <a:srgbClr val="C00000"/>
                </a:solidFill>
              </a:rPr>
              <a:t>11 åttondelar </a:t>
            </a:r>
            <a:r>
              <a:rPr lang="sv-SE" sz="2000" dirty="0"/>
              <a:t>kvar.</a:t>
            </a:r>
          </a:p>
        </p:txBody>
      </p:sp>
    </p:spTree>
    <p:extLst>
      <p:ext uri="{BB962C8B-B14F-4D97-AF65-F5344CB8AC3E}">
        <p14:creationId xmlns:p14="http://schemas.microsoft.com/office/powerpoint/2010/main" val="17126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ktangel 2"/>
          <p:cNvSpPr>
            <a:spLocks noChangeArrowheads="1"/>
          </p:cNvSpPr>
          <p:nvPr/>
        </p:nvSpPr>
        <p:spPr bwMode="auto">
          <a:xfrm>
            <a:off x="3644900" y="738147"/>
            <a:ext cx="108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Bråkform</a:t>
            </a:r>
          </a:p>
        </p:txBody>
      </p:sp>
      <p:sp>
        <p:nvSpPr>
          <p:cNvPr id="19459" name="Rektangel 3"/>
          <p:cNvSpPr>
            <a:spLocks noChangeArrowheads="1"/>
          </p:cNvSpPr>
          <p:nvPr/>
        </p:nvSpPr>
        <p:spPr bwMode="auto">
          <a:xfrm>
            <a:off x="6897688" y="738147"/>
            <a:ext cx="148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Blandad form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4" y="1266555"/>
            <a:ext cx="143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55871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584700"/>
            <a:ext cx="270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>
            <a:grpSpLocks/>
          </p:cNvGrpSpPr>
          <p:nvPr/>
        </p:nvGrpSpPr>
        <p:grpSpPr bwMode="auto">
          <a:xfrm>
            <a:off x="4036216" y="1493281"/>
            <a:ext cx="313031" cy="625103"/>
            <a:chOff x="3864458" y="1892882"/>
            <a:chExt cx="311429" cy="625279"/>
          </a:xfrm>
        </p:grpSpPr>
        <p:sp>
          <p:nvSpPr>
            <p:cNvPr id="19487" name="textruta 12"/>
            <p:cNvSpPr txBox="1">
              <a:spLocks noChangeArrowheads="1"/>
            </p:cNvSpPr>
            <p:nvPr/>
          </p:nvSpPr>
          <p:spPr bwMode="auto">
            <a:xfrm>
              <a:off x="3874548" y="189288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88" name="textruta 13"/>
            <p:cNvSpPr txBox="1">
              <a:spLocks noChangeArrowheads="1"/>
            </p:cNvSpPr>
            <p:nvPr/>
          </p:nvSpPr>
          <p:spPr bwMode="auto">
            <a:xfrm>
              <a:off x="3864458" y="21488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</a:t>
              </a:r>
            </a:p>
          </p:txBody>
        </p:sp>
        <p:cxnSp>
          <p:nvCxnSpPr>
            <p:cNvPr id="11" name="Rak 10"/>
            <p:cNvCxnSpPr>
              <a:cxnSpLocks/>
            </p:cNvCxnSpPr>
            <p:nvPr/>
          </p:nvCxnSpPr>
          <p:spPr>
            <a:xfrm>
              <a:off x="3906899" y="2213866"/>
              <a:ext cx="21677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 11"/>
          <p:cNvGrpSpPr>
            <a:grpSpLocks/>
          </p:cNvGrpSpPr>
          <p:nvPr/>
        </p:nvGrpSpPr>
        <p:grpSpPr bwMode="auto">
          <a:xfrm>
            <a:off x="7302479" y="4729160"/>
            <a:ext cx="490429" cy="618025"/>
            <a:chOff x="1760726" y="4424892"/>
            <a:chExt cx="490417" cy="618294"/>
          </a:xfrm>
        </p:grpSpPr>
        <p:sp>
          <p:nvSpPr>
            <p:cNvPr id="19483" name="textruta 16"/>
            <p:cNvSpPr txBox="1">
              <a:spLocks noChangeArrowheads="1"/>
            </p:cNvSpPr>
            <p:nvPr/>
          </p:nvSpPr>
          <p:spPr bwMode="auto">
            <a:xfrm>
              <a:off x="1926108" y="4424892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84" name="textruta 17"/>
            <p:cNvSpPr txBox="1">
              <a:spLocks noChangeArrowheads="1"/>
            </p:cNvSpPr>
            <p:nvPr/>
          </p:nvSpPr>
          <p:spPr bwMode="auto">
            <a:xfrm>
              <a:off x="1949789" y="46737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15" name="Rak 14"/>
            <p:cNvCxnSpPr>
              <a:cxnSpLocks/>
            </p:cNvCxnSpPr>
            <p:nvPr/>
          </p:nvCxnSpPr>
          <p:spPr>
            <a:xfrm>
              <a:off x="1994569" y="4736978"/>
              <a:ext cx="19488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6" name="textruta 23"/>
            <p:cNvSpPr txBox="1">
              <a:spLocks noChangeArrowheads="1"/>
            </p:cNvSpPr>
            <p:nvPr/>
          </p:nvSpPr>
          <p:spPr bwMode="auto">
            <a:xfrm>
              <a:off x="1760726" y="4543937"/>
              <a:ext cx="142875" cy="36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20" name="Grupp 19"/>
          <p:cNvGrpSpPr>
            <a:grpSpLocks/>
          </p:cNvGrpSpPr>
          <p:nvPr/>
        </p:nvGrpSpPr>
        <p:grpSpPr bwMode="auto">
          <a:xfrm>
            <a:off x="4187822" y="4729162"/>
            <a:ext cx="301626" cy="638940"/>
            <a:chOff x="3864442" y="1846460"/>
            <a:chExt cx="301660" cy="639120"/>
          </a:xfrm>
        </p:grpSpPr>
        <p:sp>
          <p:nvSpPr>
            <p:cNvPr id="19480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7</a:t>
              </a:r>
            </a:p>
          </p:txBody>
        </p:sp>
        <p:sp>
          <p:nvSpPr>
            <p:cNvPr id="19481" name="textruta 13"/>
            <p:cNvSpPr txBox="1">
              <a:spLocks noChangeArrowheads="1"/>
            </p:cNvSpPr>
            <p:nvPr/>
          </p:nvSpPr>
          <p:spPr bwMode="auto">
            <a:xfrm>
              <a:off x="3864442" y="211624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23" name="Rak 22"/>
            <p:cNvCxnSpPr>
              <a:cxnSpLocks/>
            </p:cNvCxnSpPr>
            <p:nvPr/>
          </p:nvCxnSpPr>
          <p:spPr>
            <a:xfrm>
              <a:off x="3892120" y="2167518"/>
              <a:ext cx="19983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4135437" y="2914650"/>
            <a:ext cx="303212" cy="625001"/>
            <a:chOff x="3864458" y="1846460"/>
            <a:chExt cx="301660" cy="625176"/>
          </a:xfrm>
        </p:grpSpPr>
        <p:sp>
          <p:nvSpPr>
            <p:cNvPr id="19477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78" name="textruta 13"/>
            <p:cNvSpPr txBox="1">
              <a:spLocks noChangeArrowheads="1"/>
            </p:cNvSpPr>
            <p:nvPr/>
          </p:nvSpPr>
          <p:spPr bwMode="auto">
            <a:xfrm>
              <a:off x="3864458" y="210230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27" name="Rak 26"/>
            <p:cNvCxnSpPr>
              <a:cxnSpLocks/>
            </p:cNvCxnSpPr>
            <p:nvPr/>
          </p:nvCxnSpPr>
          <p:spPr>
            <a:xfrm>
              <a:off x="3904788" y="2152537"/>
              <a:ext cx="19317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7259638" y="2914649"/>
            <a:ext cx="471575" cy="625919"/>
            <a:chOff x="1717888" y="4415350"/>
            <a:chExt cx="471564" cy="624715"/>
          </a:xfrm>
        </p:grpSpPr>
        <p:sp>
          <p:nvSpPr>
            <p:cNvPr id="19473" name="textruta 16"/>
            <p:cNvSpPr txBox="1">
              <a:spLocks noChangeArrowheads="1"/>
            </p:cNvSpPr>
            <p:nvPr/>
          </p:nvSpPr>
          <p:spPr bwMode="auto">
            <a:xfrm>
              <a:off x="1874272" y="44153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4" name="textruta 17"/>
            <p:cNvSpPr txBox="1">
              <a:spLocks noChangeArrowheads="1"/>
            </p:cNvSpPr>
            <p:nvPr/>
          </p:nvSpPr>
          <p:spPr bwMode="auto">
            <a:xfrm>
              <a:off x="1888098" y="4670629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1926109" y="4730255"/>
              <a:ext cx="2019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6" name="textruta 23"/>
            <p:cNvSpPr txBox="1">
              <a:spLocks noChangeArrowheads="1"/>
            </p:cNvSpPr>
            <p:nvPr/>
          </p:nvSpPr>
          <p:spPr bwMode="auto">
            <a:xfrm>
              <a:off x="1717888" y="4545945"/>
              <a:ext cx="142875" cy="36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7249351" y="1481637"/>
            <a:ext cx="468036" cy="616550"/>
            <a:chOff x="1771575" y="4426313"/>
            <a:chExt cx="467561" cy="616722"/>
          </a:xfrm>
        </p:grpSpPr>
        <p:sp>
          <p:nvSpPr>
            <p:cNvPr id="19469" name="textruta 16"/>
            <p:cNvSpPr txBox="1">
              <a:spLocks noChangeArrowheads="1"/>
            </p:cNvSpPr>
            <p:nvPr/>
          </p:nvSpPr>
          <p:spPr bwMode="auto">
            <a:xfrm>
              <a:off x="1913206" y="442631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0" name="textruta 17"/>
            <p:cNvSpPr txBox="1">
              <a:spLocks noChangeArrowheads="1"/>
            </p:cNvSpPr>
            <p:nvPr/>
          </p:nvSpPr>
          <p:spPr bwMode="auto">
            <a:xfrm>
              <a:off x="1903397" y="4673703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 flipV="1">
              <a:off x="1967380" y="4733181"/>
              <a:ext cx="207774" cy="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textruta 23"/>
            <p:cNvSpPr txBox="1">
              <a:spLocks noChangeArrowheads="1"/>
            </p:cNvSpPr>
            <p:nvPr/>
          </p:nvSpPr>
          <p:spPr bwMode="auto">
            <a:xfrm>
              <a:off x="1771575" y="4548463"/>
              <a:ext cx="142875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B896A08C-9D68-A84F-8DC4-FFF6BFB6868E}"/>
              </a:ext>
            </a:extLst>
          </p:cNvPr>
          <p:cNvSpPr/>
          <p:nvPr/>
        </p:nvSpPr>
        <p:spPr>
          <a:xfrm>
            <a:off x="96040" y="35433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3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16525</TotalTime>
  <Words>543</Words>
  <Application>Microsoft Macintosh PowerPoint</Application>
  <PresentationFormat>Bildspel på skärmen (4:3)</PresentationFormat>
  <Paragraphs>224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163</cp:revision>
  <dcterms:created xsi:type="dcterms:W3CDTF">2017-04-10T07:17:33Z</dcterms:created>
  <dcterms:modified xsi:type="dcterms:W3CDTF">2021-03-20T15:55:31Z</dcterms:modified>
</cp:coreProperties>
</file>