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21" r:id="rId2"/>
    <p:sldId id="322" r:id="rId3"/>
    <p:sldId id="257" r:id="rId4"/>
    <p:sldId id="323" r:id="rId5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5" autoAdjust="0"/>
    <p:restoredTop sz="99828" autoAdjust="0"/>
  </p:normalViewPr>
  <p:slideViewPr>
    <p:cSldViewPr snapToGrid="0" snapToObjects="1">
      <p:cViewPr varScale="1">
        <p:scale>
          <a:sx n="128" d="100"/>
          <a:sy n="128" d="100"/>
        </p:scale>
        <p:origin x="14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11"/>
          <p:cNvSpPr txBox="1">
            <a:spLocks noChangeArrowheads="1"/>
          </p:cNvSpPr>
          <p:nvPr/>
        </p:nvSpPr>
        <p:spPr bwMode="auto">
          <a:xfrm>
            <a:off x="177800" y="171450"/>
            <a:ext cx="884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b="1" dirty="0"/>
              <a:t>1.2</a:t>
            </a:r>
            <a:r>
              <a:rPr lang="fr-FR" b="1" dirty="0"/>
              <a:t>				                            </a:t>
            </a:r>
            <a:r>
              <a:rPr lang="fr-FR" b="1" dirty="0" err="1"/>
              <a:t>Hela</a:t>
            </a:r>
            <a:r>
              <a:rPr lang="fr-FR" b="1" dirty="0"/>
              <a:t> </a:t>
            </a:r>
            <a:r>
              <a:rPr lang="fr-FR" b="1" dirty="0" err="1"/>
              <a:t>tal</a:t>
            </a:r>
            <a:endParaRPr lang="fr-FR" b="1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F42C63-F3FD-1943-AC03-AF9CFB76B3CC}"/>
              </a:ext>
            </a:extLst>
          </p:cNvPr>
          <p:cNvSpPr/>
          <p:nvPr/>
        </p:nvSpPr>
        <p:spPr>
          <a:xfrm>
            <a:off x="3263168" y="793935"/>
            <a:ext cx="2506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effectLst/>
                <a:latin typeface="+mj-lt"/>
              </a:rPr>
              <a:t>Negativa och positiva tal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38E5B4E-C680-8C4B-B88D-DD6A97D54B35}"/>
              </a:ext>
            </a:extLst>
          </p:cNvPr>
          <p:cNvSpPr/>
          <p:nvPr/>
        </p:nvSpPr>
        <p:spPr>
          <a:xfrm>
            <a:off x="864189" y="2610637"/>
            <a:ext cx="7475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 naturliga talen och de negativa hela talen bildar tillsammans de </a:t>
            </a:r>
            <a:r>
              <a:rPr lang="sv-SE" i="1" dirty="0">
                <a:solidFill>
                  <a:srgbClr val="C00000"/>
                </a:solidFill>
              </a:rPr>
              <a:t>hela talen</a:t>
            </a:r>
            <a:r>
              <a:rPr lang="sv-SE" dirty="0"/>
              <a:t>.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44B3449-5A5A-EF44-9689-C3DD48D38270}"/>
              </a:ext>
            </a:extLst>
          </p:cNvPr>
          <p:cNvSpPr/>
          <p:nvPr/>
        </p:nvSpPr>
        <p:spPr>
          <a:xfrm>
            <a:off x="5605155" y="3231701"/>
            <a:ext cx="3141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bilden ser du vilka tal som tillhör de båda </a:t>
            </a:r>
            <a:r>
              <a:rPr lang="sv-SE" i="1" dirty="0">
                <a:solidFill>
                  <a:srgbClr val="C00000"/>
                </a:solidFill>
              </a:rPr>
              <a:t>talmängderna</a:t>
            </a:r>
            <a:r>
              <a:rPr lang="sv-SE" dirty="0"/>
              <a:t>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D84C548-0580-4447-B33A-87A5BD02466A}"/>
              </a:ext>
            </a:extLst>
          </p:cNvPr>
          <p:cNvSpPr/>
          <p:nvPr/>
        </p:nvSpPr>
        <p:spPr>
          <a:xfrm>
            <a:off x="318050" y="3704311"/>
            <a:ext cx="184978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Bilden visar till exempel att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sz="2000" b="1" dirty="0">
                <a:solidFill>
                  <a:srgbClr val="C00000"/>
                </a:solidFill>
              </a:rPr>
              <a:t>–11 </a:t>
            </a:r>
            <a:endParaRPr lang="sv-SE" b="1" dirty="0">
              <a:solidFill>
                <a:srgbClr val="C00000"/>
              </a:solidFill>
            </a:endParaRPr>
          </a:p>
          <a:p>
            <a:r>
              <a:rPr lang="sv-SE" dirty="0"/>
              <a:t>är ett heltal men inte ett naturligt tal. 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A48FD5D-C7B0-054D-8F83-B8FD5CEA3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905" y="3180270"/>
            <a:ext cx="2891444" cy="2883795"/>
          </a:xfrm>
          <a:prstGeom prst="rect">
            <a:avLst/>
          </a:prstGeom>
        </p:spPr>
      </p:pic>
      <p:cxnSp>
        <p:nvCxnSpPr>
          <p:cNvPr id="18" name="Rak pil 17">
            <a:extLst>
              <a:ext uri="{FF2B5EF4-FFF2-40B4-BE49-F238E27FC236}">
                <a16:creationId xmlns:a16="http://schemas.microsoft.com/office/drawing/2014/main" id="{5136242D-370D-704E-81FE-6373BFFF8F4F}"/>
              </a:ext>
            </a:extLst>
          </p:cNvPr>
          <p:cNvCxnSpPr>
            <a:cxnSpLocks/>
          </p:cNvCxnSpPr>
          <p:nvPr/>
        </p:nvCxnSpPr>
        <p:spPr>
          <a:xfrm flipV="1">
            <a:off x="1974020" y="3704311"/>
            <a:ext cx="650497" cy="3945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ktangel 21">
            <a:extLst>
              <a:ext uri="{FF2B5EF4-FFF2-40B4-BE49-F238E27FC236}">
                <a16:creationId xmlns:a16="http://schemas.microsoft.com/office/drawing/2014/main" id="{F2A2E419-699E-E64E-B6C9-3D83F13629D4}"/>
              </a:ext>
            </a:extLst>
          </p:cNvPr>
          <p:cNvSpPr/>
          <p:nvPr/>
        </p:nvSpPr>
        <p:spPr>
          <a:xfrm>
            <a:off x="5277421" y="5170939"/>
            <a:ext cx="2104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Talet </a:t>
            </a:r>
            <a:r>
              <a:rPr lang="sv-SE" sz="2000" b="1" dirty="0">
                <a:solidFill>
                  <a:srgbClr val="C00000"/>
                </a:solidFill>
              </a:rPr>
              <a:t>6</a:t>
            </a:r>
            <a:r>
              <a:rPr lang="sv-SE" dirty="0"/>
              <a:t> däremot är både ett heltal och ett naturligt tal. </a:t>
            </a:r>
          </a:p>
        </p:txBody>
      </p:sp>
      <p:cxnSp>
        <p:nvCxnSpPr>
          <p:cNvPr id="23" name="Rak pil 22">
            <a:extLst>
              <a:ext uri="{FF2B5EF4-FFF2-40B4-BE49-F238E27FC236}">
                <a16:creationId xmlns:a16="http://schemas.microsoft.com/office/drawing/2014/main" id="{6CBA66E1-732F-9D4B-BFB5-BF2A3675C8F0}"/>
              </a:ext>
            </a:extLst>
          </p:cNvPr>
          <p:cNvCxnSpPr>
            <a:cxnSpLocks/>
          </p:cNvCxnSpPr>
          <p:nvPr/>
        </p:nvCxnSpPr>
        <p:spPr>
          <a:xfrm flipH="1" flipV="1">
            <a:off x="3866580" y="4790662"/>
            <a:ext cx="1987568" cy="3909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D76734E1-0588-CA49-AF4B-D58AEEDAA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574" y="1123474"/>
            <a:ext cx="6333107" cy="11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8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2BEC2E14-81F8-D848-86AB-9A00DBA6CCCA}"/>
              </a:ext>
            </a:extLst>
          </p:cNvPr>
          <p:cNvSpPr/>
          <p:nvPr/>
        </p:nvSpPr>
        <p:spPr>
          <a:xfrm>
            <a:off x="3935901" y="150911"/>
            <a:ext cx="1374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effectLst/>
                <a:latin typeface="+mj-lt"/>
              </a:rPr>
              <a:t>Jämföra tal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1FA2F62-B2BB-F24D-8B70-F77FF706F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556124"/>
            <a:ext cx="6407716" cy="110192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973D5F4-4596-0F49-BA4E-F28121E6862E}"/>
              </a:ext>
            </a:extLst>
          </p:cNvPr>
          <p:cNvSpPr/>
          <p:nvPr/>
        </p:nvSpPr>
        <p:spPr>
          <a:xfrm>
            <a:off x="1447799" y="1616477"/>
            <a:ext cx="6407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Ju längre åt höger på en tallinje ett tal finns, desto större är det.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93B9B0C-98A7-AF49-A989-2FCB5699396E}"/>
              </a:ext>
            </a:extLst>
          </p:cNvPr>
          <p:cNvSpPr/>
          <p:nvPr/>
        </p:nvSpPr>
        <p:spPr>
          <a:xfrm>
            <a:off x="1419459" y="2057041"/>
            <a:ext cx="6407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Till exempel är 3 ett större tal än −5 och −9 är ett mindre tal än 0.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F9F8150-0EF3-FF47-A332-EFDB6B4608B7}"/>
              </a:ext>
            </a:extLst>
          </p:cNvPr>
          <p:cNvSpPr/>
          <p:nvPr/>
        </p:nvSpPr>
        <p:spPr>
          <a:xfrm>
            <a:off x="598647" y="2883126"/>
            <a:ext cx="21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skriva så här: 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AE91327-F431-7942-999D-85BE7683633C}"/>
              </a:ext>
            </a:extLst>
          </p:cNvPr>
          <p:cNvSpPr/>
          <p:nvPr/>
        </p:nvSpPr>
        <p:spPr>
          <a:xfrm>
            <a:off x="2760647" y="2838142"/>
            <a:ext cx="11595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800" dirty="0"/>
              <a:t>3 &gt; −5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612B862-28BC-8449-AE0D-F0135693080D}"/>
              </a:ext>
            </a:extLst>
          </p:cNvPr>
          <p:cNvSpPr/>
          <p:nvPr/>
        </p:nvSpPr>
        <p:spPr>
          <a:xfrm>
            <a:off x="2529646" y="3390025"/>
            <a:ext cx="20052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Tecknet </a:t>
            </a:r>
            <a:r>
              <a:rPr lang="sv-SE" sz="2400" dirty="0"/>
              <a:t>&gt;</a:t>
            </a:r>
            <a:r>
              <a:rPr lang="sv-SE" dirty="0"/>
              <a:t> betyder </a:t>
            </a:r>
            <a:r>
              <a:rPr lang="sv-SE" dirty="0">
                <a:solidFill>
                  <a:srgbClr val="C00000"/>
                </a:solidFill>
              </a:rPr>
              <a:t>”är större än”</a:t>
            </a:r>
            <a:r>
              <a:rPr lang="sv-SE" dirty="0"/>
              <a:t>.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188FA0A-EE12-9F47-8400-454BD9433E7E}"/>
              </a:ext>
            </a:extLst>
          </p:cNvPr>
          <p:cNvSpPr/>
          <p:nvPr/>
        </p:nvSpPr>
        <p:spPr>
          <a:xfrm>
            <a:off x="5611374" y="2838142"/>
            <a:ext cx="11595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800" dirty="0"/>
              <a:t>−9 &lt; 0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3ADF63E-E101-C441-88B1-3D009734F325}"/>
              </a:ext>
            </a:extLst>
          </p:cNvPr>
          <p:cNvSpPr/>
          <p:nvPr/>
        </p:nvSpPr>
        <p:spPr>
          <a:xfrm>
            <a:off x="5310733" y="3387932"/>
            <a:ext cx="20052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Tecknet </a:t>
            </a:r>
            <a:r>
              <a:rPr lang="sv-SE" sz="2400" dirty="0"/>
              <a:t>&lt;</a:t>
            </a:r>
            <a:r>
              <a:rPr lang="sv-SE" dirty="0"/>
              <a:t> betyder </a:t>
            </a:r>
            <a:r>
              <a:rPr lang="sv-SE" dirty="0">
                <a:solidFill>
                  <a:srgbClr val="C00000"/>
                </a:solidFill>
              </a:rPr>
              <a:t>”är mindre än”</a:t>
            </a:r>
            <a:r>
              <a:rPr lang="sv-SE" dirty="0"/>
              <a:t>.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2A1305F-46AE-BA4A-916F-990571F2A599}"/>
              </a:ext>
            </a:extLst>
          </p:cNvPr>
          <p:cNvSpPr/>
          <p:nvPr/>
        </p:nvSpPr>
        <p:spPr>
          <a:xfrm>
            <a:off x="1544976" y="4361292"/>
            <a:ext cx="6595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ett gemensamt namn kallas tecknen &lt; och &gt; för </a:t>
            </a:r>
            <a:r>
              <a:rPr lang="sv-SE" i="1" dirty="0">
                <a:solidFill>
                  <a:srgbClr val="C00000"/>
                </a:solidFill>
              </a:rPr>
              <a:t>olikhetstecken</a:t>
            </a:r>
            <a:r>
              <a:rPr lang="sv-SE" dirty="0"/>
              <a:t>.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A61ABF5-54EF-034B-A85B-F98E910ADA00}"/>
              </a:ext>
            </a:extLst>
          </p:cNvPr>
          <p:cNvSpPr/>
          <p:nvPr/>
        </p:nvSpPr>
        <p:spPr>
          <a:xfrm>
            <a:off x="1419459" y="5378546"/>
            <a:ext cx="3552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Tänk dig olikhetstecknet som munnen på en krokodil som alltid gapar stort mot det större talet. 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1302EE-4534-C640-80C1-59BF615B0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916" y="5233715"/>
            <a:ext cx="1806000" cy="12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 animBg="1"/>
      <p:bldP spid="9" grpId="0"/>
      <p:bldP spid="10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1855788" y="5343525"/>
            <a:ext cx="836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/>
              <a:t>5 – 8</a:t>
            </a:r>
          </a:p>
        </p:txBody>
      </p:sp>
      <p:sp>
        <p:nvSpPr>
          <p:cNvPr id="5" name="textruta 4"/>
          <p:cNvSpPr txBox="1">
            <a:spLocks noChangeArrowheads="1"/>
          </p:cNvSpPr>
          <p:nvPr/>
        </p:nvSpPr>
        <p:spPr bwMode="auto">
          <a:xfrm>
            <a:off x="5905485" y="5343525"/>
            <a:ext cx="94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1800" dirty="0"/>
              <a:t>–6 – 2</a:t>
            </a:r>
            <a:endParaRPr lang="sv-SE" sz="1800" dirty="0"/>
          </a:p>
        </p:txBody>
      </p:sp>
      <p:sp>
        <p:nvSpPr>
          <p:cNvPr id="6" name="textruta 5"/>
          <p:cNvSpPr txBox="1">
            <a:spLocks noChangeArrowheads="1"/>
          </p:cNvSpPr>
          <p:nvPr/>
        </p:nvSpPr>
        <p:spPr bwMode="auto">
          <a:xfrm>
            <a:off x="1716088" y="5926814"/>
            <a:ext cx="1200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/>
              <a:t>–2 + 7</a:t>
            </a:r>
            <a:endParaRPr lang="sv-SE" sz="1800" dirty="0"/>
          </a:p>
        </p:txBody>
      </p:sp>
      <p:sp>
        <p:nvSpPr>
          <p:cNvPr id="8" name="textruta 7"/>
          <p:cNvSpPr txBox="1">
            <a:spLocks noChangeArrowheads="1"/>
          </p:cNvSpPr>
          <p:nvPr/>
        </p:nvSpPr>
        <p:spPr bwMode="auto">
          <a:xfrm>
            <a:off x="5563393" y="5926814"/>
            <a:ext cx="151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/>
              <a:t>–1 + 5 – 4</a:t>
            </a:r>
            <a:endParaRPr lang="sv-SE" sz="1800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571284"/>
            <a:ext cx="4683992" cy="114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2018562"/>
            <a:ext cx="4622917" cy="104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4523592"/>
            <a:ext cx="6451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ruta 13"/>
          <p:cNvSpPr txBox="1">
            <a:spLocks noChangeArrowheads="1"/>
          </p:cNvSpPr>
          <p:nvPr/>
        </p:nvSpPr>
        <p:spPr bwMode="auto">
          <a:xfrm>
            <a:off x="2316163" y="3919538"/>
            <a:ext cx="4995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/>
              <a:t>Beräkna med huvudräkning eller med tallinjen.</a:t>
            </a:r>
          </a:p>
        </p:txBody>
      </p:sp>
      <p:sp>
        <p:nvSpPr>
          <p:cNvPr id="15" name="textruta 14"/>
          <p:cNvSpPr txBox="1">
            <a:spLocks noChangeArrowheads="1"/>
          </p:cNvSpPr>
          <p:nvPr/>
        </p:nvSpPr>
        <p:spPr bwMode="auto">
          <a:xfrm>
            <a:off x="2316163" y="296512"/>
            <a:ext cx="556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/>
              <a:t>Vilka uträkningar visas på tallinjerna nedan?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813696" y="1636652"/>
            <a:ext cx="23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 </a:t>
            </a:r>
            <a:r>
              <a:rPr lang="sv-SE" dirty="0">
                <a:latin typeface="Bradley Hand Bold"/>
                <a:cs typeface="Bradley Hand Bold"/>
              </a:rPr>
              <a:t>:  3 – 5 = –2 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844893" y="3063033"/>
            <a:ext cx="23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 </a:t>
            </a:r>
            <a:r>
              <a:rPr lang="sv-SE" dirty="0">
                <a:latin typeface="Bradley Hand Bold"/>
                <a:cs typeface="Bradley Hand Bold"/>
              </a:rPr>
              <a:t>: –2 + 5 = 3 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2605786" y="5343525"/>
            <a:ext cx="12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 </a:t>
            </a:r>
            <a:r>
              <a:rPr lang="sv-SE" dirty="0">
                <a:latin typeface="Bradley Hand Bold"/>
                <a:cs typeface="Bradley Hand Bold"/>
              </a:rPr>
              <a:t>: –3 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2605786" y="5926814"/>
            <a:ext cx="139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 </a:t>
            </a:r>
            <a:r>
              <a:rPr lang="sv-SE" dirty="0">
                <a:latin typeface="Bradley Hand Bold"/>
                <a:cs typeface="Bradley Hand Bold"/>
              </a:rPr>
              <a:t>: 5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6854810" y="5328353"/>
            <a:ext cx="128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 </a:t>
            </a:r>
            <a:r>
              <a:rPr lang="sv-SE" dirty="0">
                <a:latin typeface="Bradley Hand Bold"/>
                <a:cs typeface="Bradley Hand Bold"/>
              </a:rPr>
              <a:t>: –8 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6892014" y="5929206"/>
            <a:ext cx="130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 </a:t>
            </a:r>
            <a:r>
              <a:rPr lang="sv-SE" dirty="0">
                <a:latin typeface="Bradley Hand Bold"/>
                <a:cs typeface="Bradley Hand Bold"/>
              </a:rPr>
              <a:t>: 0 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9697952-68C7-214B-BB8B-65FB38913E63}"/>
              </a:ext>
            </a:extLst>
          </p:cNvPr>
          <p:cNvSpPr/>
          <p:nvPr/>
        </p:nvSpPr>
        <p:spPr>
          <a:xfrm>
            <a:off x="480956" y="297067"/>
            <a:ext cx="1374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04D56D6-DF3B-4642-BB70-FF9E0EA68B92}"/>
              </a:ext>
            </a:extLst>
          </p:cNvPr>
          <p:cNvSpPr/>
          <p:nvPr/>
        </p:nvSpPr>
        <p:spPr>
          <a:xfrm>
            <a:off x="480956" y="3877044"/>
            <a:ext cx="1374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4" grpId="0"/>
      <p:bldP spid="15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CA3F1CAC-95DC-6D49-A26C-283EE1B0C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2" y="309767"/>
            <a:ext cx="457288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>
              <a:buAutoNum type="alphaLcParenR"/>
            </a:pPr>
            <a:r>
              <a:rPr lang="sv-SE" sz="2000" dirty="0"/>
              <a:t>En höstdag visar termometern 3 </a:t>
            </a:r>
            <a:r>
              <a:rPr lang="sv-SE" sz="2000" baseline="30000" dirty="0" err="1"/>
              <a:t>o</a:t>
            </a:r>
            <a:r>
              <a:rPr lang="sv-SE" sz="2000" dirty="0" err="1"/>
              <a:t>C</a:t>
            </a:r>
            <a:r>
              <a:rPr lang="sv-SE" sz="2000" dirty="0"/>
              <a:t>. Teckna ett uttryck för hur många grader termometern visar om temperaturen sjunker 9 </a:t>
            </a:r>
            <a:r>
              <a:rPr lang="sv-SE" sz="2000" baseline="30000" dirty="0" err="1"/>
              <a:t>o</a:t>
            </a:r>
            <a:r>
              <a:rPr lang="sv-SE" sz="2000" dirty="0" err="1"/>
              <a:t>C</a:t>
            </a:r>
            <a:r>
              <a:rPr lang="sv-SE" sz="2000" dirty="0"/>
              <a:t>. </a:t>
            </a:r>
          </a:p>
          <a:p>
            <a:endParaRPr lang="sv-SE" sz="2000" dirty="0"/>
          </a:p>
          <a:p>
            <a:r>
              <a:rPr lang="sv-SE" sz="2000" dirty="0"/>
              <a:t>b) 	Vilken blir temperaturen?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F50A996-5D00-5142-A9D6-18E3B09FB7E7}"/>
              </a:ext>
            </a:extLst>
          </p:cNvPr>
          <p:cNvSpPr/>
          <p:nvPr/>
        </p:nvSpPr>
        <p:spPr>
          <a:xfrm>
            <a:off x="684156" y="309767"/>
            <a:ext cx="1374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89C6077-E75A-7348-8910-1386B6635F79}"/>
              </a:ext>
            </a:extLst>
          </p:cNvPr>
          <p:cNvSpPr txBox="1"/>
          <p:nvPr/>
        </p:nvSpPr>
        <p:spPr>
          <a:xfrm>
            <a:off x="1930826" y="2828836"/>
            <a:ext cx="430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Bradley Hand Bold"/>
                <a:cs typeface="Bradley Hand Bold"/>
              </a:rPr>
              <a:t>a)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A4BD507-58BB-794D-8CD4-85BDB62FBC24}"/>
              </a:ext>
            </a:extLst>
          </p:cNvPr>
          <p:cNvSpPr txBox="1"/>
          <p:nvPr/>
        </p:nvSpPr>
        <p:spPr>
          <a:xfrm>
            <a:off x="2314574" y="2807645"/>
            <a:ext cx="163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(3 </a:t>
            </a:r>
            <a:r>
              <a:rPr lang="sv-SE" sz="2000" dirty="0">
                <a:latin typeface="+mn-lt"/>
              </a:rPr>
              <a:t>–</a:t>
            </a:r>
            <a:r>
              <a:rPr lang="sv-SE" sz="2000" dirty="0">
                <a:latin typeface="Bradley Hand" pitchFamily="2" charset="77"/>
              </a:rPr>
              <a:t> 9) </a:t>
            </a:r>
            <a:r>
              <a:rPr lang="sv-SE" sz="2000" baseline="30000" dirty="0" err="1">
                <a:latin typeface="Bradley Hand" pitchFamily="2" charset="77"/>
              </a:rPr>
              <a:t>o</a:t>
            </a:r>
            <a:r>
              <a:rPr lang="sv-SE" sz="2000" dirty="0" err="1">
                <a:latin typeface="Bradley Hand" pitchFamily="2" charset="77"/>
              </a:rPr>
              <a:t>C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A2CEAF4-0394-E442-BB23-02D1EF10032F}"/>
              </a:ext>
            </a:extLst>
          </p:cNvPr>
          <p:cNvSpPr txBox="1"/>
          <p:nvPr/>
        </p:nvSpPr>
        <p:spPr>
          <a:xfrm>
            <a:off x="1930826" y="3450191"/>
            <a:ext cx="430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Bradley Hand Bold"/>
                <a:cs typeface="Bradley Hand Bold"/>
              </a:rPr>
              <a:t>b)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60F235C-D8CF-6C47-A878-D116BD0A3AB3}"/>
              </a:ext>
            </a:extLst>
          </p:cNvPr>
          <p:cNvSpPr txBox="1"/>
          <p:nvPr/>
        </p:nvSpPr>
        <p:spPr>
          <a:xfrm>
            <a:off x="2314574" y="3450191"/>
            <a:ext cx="2480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Ny temperatur: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97E668C-6A32-624D-8F4F-9A3B661930F4}"/>
              </a:ext>
            </a:extLst>
          </p:cNvPr>
          <p:cNvSpPr txBox="1"/>
          <p:nvPr/>
        </p:nvSpPr>
        <p:spPr>
          <a:xfrm>
            <a:off x="4057727" y="3450191"/>
            <a:ext cx="163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(3 </a:t>
            </a:r>
            <a:r>
              <a:rPr lang="sv-SE" sz="2000" dirty="0">
                <a:latin typeface="+mn-lt"/>
              </a:rPr>
              <a:t>–</a:t>
            </a:r>
            <a:r>
              <a:rPr lang="sv-SE" sz="2000" dirty="0">
                <a:latin typeface="Bradley Hand" pitchFamily="2" charset="77"/>
              </a:rPr>
              <a:t> 9) </a:t>
            </a:r>
            <a:r>
              <a:rPr lang="sv-SE" sz="2000" baseline="30000" dirty="0" err="1">
                <a:latin typeface="Bradley Hand" pitchFamily="2" charset="77"/>
              </a:rPr>
              <a:t>o</a:t>
            </a:r>
            <a:r>
              <a:rPr lang="sv-SE" sz="2000" dirty="0" err="1">
                <a:latin typeface="Bradley Hand" pitchFamily="2" charset="77"/>
              </a:rPr>
              <a:t>C</a:t>
            </a:r>
            <a:r>
              <a:rPr lang="sv-SE" sz="2000" dirty="0">
                <a:latin typeface="Bradley Hand" pitchFamily="2" charset="77"/>
              </a:rPr>
              <a:t> </a:t>
            </a:r>
            <a:r>
              <a:rPr lang="sv-SE" sz="2000" dirty="0"/>
              <a:t> =</a:t>
            </a:r>
            <a:r>
              <a:rPr lang="sv-SE" sz="2000" dirty="0">
                <a:latin typeface="Bradley Hand" pitchFamily="2" charset="77"/>
              </a:rPr>
              <a:t> 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DD36991-6FEA-6540-A844-202EFB681834}"/>
              </a:ext>
            </a:extLst>
          </p:cNvPr>
          <p:cNvSpPr txBox="1"/>
          <p:nvPr/>
        </p:nvSpPr>
        <p:spPr>
          <a:xfrm>
            <a:off x="5376014" y="3450191"/>
            <a:ext cx="163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 </a:t>
            </a:r>
            <a:r>
              <a:rPr lang="sv-SE" sz="2000" dirty="0">
                <a:latin typeface="+mn-lt"/>
              </a:rPr>
              <a:t>–</a:t>
            </a:r>
            <a:r>
              <a:rPr lang="sv-SE" sz="2000" dirty="0">
                <a:latin typeface="Bradley Hand" pitchFamily="2" charset="77"/>
              </a:rPr>
              <a:t>6 </a:t>
            </a:r>
            <a:r>
              <a:rPr lang="sv-SE" sz="2000" baseline="30000" dirty="0" err="1">
                <a:latin typeface="Bradley Hand" pitchFamily="2" charset="77"/>
              </a:rPr>
              <a:t>o</a:t>
            </a:r>
            <a:r>
              <a:rPr lang="sv-SE" sz="2000" dirty="0" err="1">
                <a:latin typeface="Bradley Hand" pitchFamily="2" charset="77"/>
              </a:rPr>
              <a:t>C</a:t>
            </a:r>
            <a:r>
              <a:rPr lang="sv-SE" sz="2000" dirty="0">
                <a:latin typeface="Bradley Hand" pitchFamily="2" charset="77"/>
              </a:rPr>
              <a:t> </a:t>
            </a:r>
            <a:r>
              <a:rPr lang="sv-SE" sz="2000" dirty="0"/>
              <a:t> </a:t>
            </a:r>
            <a:r>
              <a:rPr lang="sv-SE" sz="2000" dirty="0">
                <a:latin typeface="Bradley Hand" pitchFamily="2" charset="77"/>
              </a:rPr>
              <a:t> 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CF2984B-92E7-CE4B-8127-8C1F8B8A7D61}"/>
              </a:ext>
            </a:extLst>
          </p:cNvPr>
          <p:cNvSpPr txBox="1"/>
          <p:nvPr/>
        </p:nvSpPr>
        <p:spPr>
          <a:xfrm>
            <a:off x="1884361" y="4869996"/>
            <a:ext cx="6214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Bradley Hand Bold"/>
                <a:cs typeface="Bradley Hand Bold"/>
              </a:rPr>
              <a:t>Svar </a:t>
            </a:r>
            <a:r>
              <a:rPr lang="sv-SE" sz="2000" dirty="0">
                <a:latin typeface="Bradley Hand Bold"/>
                <a:cs typeface="Bradley Hand Bold"/>
              </a:rPr>
              <a:t>: 	a)</a:t>
            </a:r>
            <a:r>
              <a:rPr lang="sv-SE" sz="2000" dirty="0">
                <a:latin typeface="Bradley Hand" pitchFamily="2" charset="77"/>
              </a:rPr>
              <a:t> (3 </a:t>
            </a:r>
            <a:r>
              <a:rPr lang="sv-SE" sz="2000" dirty="0"/>
              <a:t>–</a:t>
            </a:r>
            <a:r>
              <a:rPr lang="sv-SE" sz="2000" dirty="0">
                <a:latin typeface="Bradley Hand" pitchFamily="2" charset="77"/>
              </a:rPr>
              <a:t> 9) </a:t>
            </a:r>
            <a:r>
              <a:rPr lang="sv-SE" sz="2000" baseline="30000" dirty="0" err="1">
                <a:latin typeface="Bradley Hand" pitchFamily="2" charset="77"/>
              </a:rPr>
              <a:t>o</a:t>
            </a:r>
            <a:r>
              <a:rPr lang="sv-SE" sz="2000" dirty="0" err="1">
                <a:latin typeface="Bradley Hand" pitchFamily="2" charset="77"/>
              </a:rPr>
              <a:t>C</a:t>
            </a:r>
            <a:endParaRPr lang="sv-SE" sz="2000" dirty="0">
              <a:latin typeface="Bradley Hand" pitchFamily="2" charset="77"/>
            </a:endParaRPr>
          </a:p>
          <a:p>
            <a:r>
              <a:rPr lang="sv-SE" sz="2000" dirty="0">
                <a:latin typeface="Bradley Hand Bold"/>
                <a:cs typeface="Bradley Hand Bold"/>
              </a:rPr>
              <a:t>		b)  Temperaturen blir </a:t>
            </a:r>
            <a:r>
              <a:rPr lang="sv-SE" sz="2000" dirty="0"/>
              <a:t>–</a:t>
            </a:r>
            <a:r>
              <a:rPr lang="sv-SE" sz="2000" dirty="0">
                <a:latin typeface="Bradley Hand" pitchFamily="2" charset="77"/>
              </a:rPr>
              <a:t>6 </a:t>
            </a:r>
            <a:r>
              <a:rPr lang="sv-SE" sz="2000" baseline="30000" dirty="0" err="1">
                <a:latin typeface="Bradley Hand" pitchFamily="2" charset="77"/>
              </a:rPr>
              <a:t>o</a:t>
            </a:r>
            <a:r>
              <a:rPr lang="sv-SE" sz="2000" dirty="0" err="1">
                <a:latin typeface="Bradley Hand" pitchFamily="2" charset="77"/>
              </a:rPr>
              <a:t>C</a:t>
            </a:r>
            <a:r>
              <a:rPr lang="sv-SE" sz="2000" dirty="0">
                <a:latin typeface="Bradley Hand" pitchFamily="2" charset="77"/>
              </a:rPr>
              <a:t>.</a:t>
            </a:r>
            <a:endParaRPr lang="sv-SE" sz="2000" dirty="0">
              <a:latin typeface="Bradley Hand Bold"/>
              <a:cs typeface="Bradley Hand Bold"/>
            </a:endParaRPr>
          </a:p>
        </p:txBody>
      </p:sp>
      <p:pic>
        <p:nvPicPr>
          <p:cNvPr id="1026" name="Picture 2" descr="Höstdag” av Leia – Örebroguiden.com">
            <a:extLst>
              <a:ext uri="{FF2B5EF4-FFF2-40B4-BE49-F238E27FC236}">
                <a16:creationId xmlns:a16="http://schemas.microsoft.com/office/drawing/2014/main" id="{48666C60-9737-0C48-B0A8-C1BC5CFAB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52" y="147780"/>
            <a:ext cx="2124998" cy="23715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8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16550</TotalTime>
  <Words>301</Words>
  <Application>Microsoft Macintosh PowerPoint</Application>
  <PresentationFormat>Bildspel på skärmen (4:3)</PresentationFormat>
  <Paragraphs>43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152</cp:revision>
  <dcterms:created xsi:type="dcterms:W3CDTF">2017-04-10T07:17:33Z</dcterms:created>
  <dcterms:modified xsi:type="dcterms:W3CDTF">2021-03-20T15:52:44Z</dcterms:modified>
</cp:coreProperties>
</file>