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18" r:id="rId2"/>
    <p:sldId id="326" r:id="rId3"/>
    <p:sldId id="329" r:id="rId4"/>
    <p:sldId id="327" r:id="rId5"/>
    <p:sldId id="330" r:id="rId6"/>
    <p:sldId id="328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9052" autoAdjust="0"/>
  </p:normalViewPr>
  <p:slideViewPr>
    <p:cSldViewPr snapToGrid="0" snapToObjects="1">
      <p:cViewPr varScale="1">
        <p:scale>
          <a:sx n="128" d="100"/>
          <a:sy n="128" d="100"/>
        </p:scale>
        <p:origin x="34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11" Type="http://schemas.openxmlformats.org/officeDocument/2006/relationships/image" Target="../media/image18.tiff"/><Relationship Id="rId5" Type="http://schemas.openxmlformats.org/officeDocument/2006/relationships/image" Target="../media/image12.tiff"/><Relationship Id="rId10" Type="http://schemas.openxmlformats.org/officeDocument/2006/relationships/image" Target="../media/image17.tiff"/><Relationship Id="rId4" Type="http://schemas.openxmlformats.org/officeDocument/2006/relationships/image" Target="../media/image11.tiff"/><Relationship Id="rId9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10" Type="http://schemas.openxmlformats.org/officeDocument/2006/relationships/image" Target="../media/image27.tiff"/><Relationship Id="rId4" Type="http://schemas.openxmlformats.org/officeDocument/2006/relationships/image" Target="../media/image21.tiff"/><Relationship Id="rId9" Type="http://schemas.openxmlformats.org/officeDocument/2006/relationships/image" Target="../media/image2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1"/>
          <p:cNvSpPr>
            <a:spLocks noChangeArrowheads="1"/>
          </p:cNvSpPr>
          <p:nvPr/>
        </p:nvSpPr>
        <p:spPr bwMode="auto">
          <a:xfrm>
            <a:off x="121709" y="186862"/>
            <a:ext cx="890058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1.1					     		   Olika slags tal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099054" y="1442178"/>
            <a:ext cx="467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Det finns 10 olika </a:t>
            </a:r>
            <a:r>
              <a:rPr lang="sv-SE" i="1" dirty="0"/>
              <a:t>siffror</a:t>
            </a:r>
            <a:r>
              <a:rPr lang="sv-SE" dirty="0"/>
              <a:t> som bygger upp alla </a:t>
            </a:r>
            <a:r>
              <a:rPr lang="sv-SE" i="1" dirty="0"/>
              <a:t>tal.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7B250D1-987E-1141-9C48-0A9965B9F031}"/>
              </a:ext>
            </a:extLst>
          </p:cNvPr>
          <p:cNvSpPr txBox="1"/>
          <p:nvPr/>
        </p:nvSpPr>
        <p:spPr>
          <a:xfrm>
            <a:off x="3710329" y="978223"/>
            <a:ext cx="144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Naturliga tal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1BA6BB6-722B-D440-A658-947E76C83D05}"/>
              </a:ext>
            </a:extLst>
          </p:cNvPr>
          <p:cNvSpPr/>
          <p:nvPr/>
        </p:nvSpPr>
        <p:spPr>
          <a:xfrm>
            <a:off x="3407911" y="2984375"/>
            <a:ext cx="20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Jämna och udda tal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71D3EA3-D614-1541-A01E-FE522920AD81}"/>
              </a:ext>
            </a:extLst>
          </p:cNvPr>
          <p:cNvSpPr/>
          <p:nvPr/>
        </p:nvSpPr>
        <p:spPr>
          <a:xfrm>
            <a:off x="997528" y="3448330"/>
            <a:ext cx="7148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Alla tal som har entalssiffran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0</a:t>
            </a:r>
            <a:r>
              <a:rPr lang="sv-SE" dirty="0">
                <a:latin typeface="+mn-lt"/>
              </a:rPr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2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4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6 </a:t>
            </a:r>
            <a:r>
              <a:rPr lang="sv-SE" dirty="0"/>
              <a:t>eller</a:t>
            </a:r>
            <a:r>
              <a:rPr lang="sv-SE" dirty="0">
                <a:solidFill>
                  <a:srgbClr val="9E2903"/>
                </a:solidFill>
                <a:latin typeface="Bradley Hand" pitchFamily="2" charset="77"/>
              </a:rPr>
              <a:t>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8</a:t>
            </a:r>
            <a:r>
              <a:rPr lang="sv-SE" dirty="0">
                <a:latin typeface="+mn-lt"/>
              </a:rPr>
              <a:t> kallas för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jämna tal</a:t>
            </a:r>
            <a:r>
              <a:rPr lang="sv-SE" dirty="0">
                <a:latin typeface="+mn-lt"/>
              </a:rPr>
              <a:t>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4D84309-E76C-E34D-A08D-3841F4D7D887}"/>
              </a:ext>
            </a:extLst>
          </p:cNvPr>
          <p:cNvSpPr/>
          <p:nvPr/>
        </p:nvSpPr>
        <p:spPr>
          <a:xfrm>
            <a:off x="997527" y="3912792"/>
            <a:ext cx="7148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Alla tal som har entalssiffran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1</a:t>
            </a:r>
            <a:r>
              <a:rPr lang="sv-SE" dirty="0">
                <a:latin typeface="+mn-lt"/>
              </a:rPr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3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5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7 </a:t>
            </a:r>
            <a:r>
              <a:rPr lang="sv-SE" dirty="0"/>
              <a:t>eller</a:t>
            </a:r>
            <a:r>
              <a:rPr lang="sv-SE" dirty="0">
                <a:solidFill>
                  <a:srgbClr val="9E2903"/>
                </a:solidFill>
                <a:latin typeface="Bradley Hand" pitchFamily="2" charset="77"/>
              </a:rPr>
              <a:t>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9</a:t>
            </a:r>
            <a:r>
              <a:rPr lang="sv-SE" dirty="0">
                <a:latin typeface="+mn-lt"/>
              </a:rPr>
              <a:t> kallas för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udda tal</a:t>
            </a:r>
            <a:r>
              <a:rPr lang="sv-SE" dirty="0">
                <a:latin typeface="+mn-lt"/>
              </a:rPr>
              <a:t>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9711142-D1C9-FB46-BCB0-1E70259E7EFF}"/>
              </a:ext>
            </a:extLst>
          </p:cNvPr>
          <p:cNvSpPr/>
          <p:nvPr/>
        </p:nvSpPr>
        <p:spPr>
          <a:xfrm>
            <a:off x="997527" y="5323489"/>
            <a:ext cx="7148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Talen 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13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425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och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7 881 </a:t>
            </a:r>
            <a:r>
              <a:rPr lang="sv-SE" dirty="0">
                <a:latin typeface="+mn-lt"/>
              </a:rPr>
              <a:t>är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udda tal </a:t>
            </a:r>
            <a:r>
              <a:rPr lang="sv-SE" dirty="0">
                <a:latin typeface="+mn-lt"/>
              </a:rPr>
              <a:t>eftersom entalssiffran är udda.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4B87DFE-1C56-7B4D-93F6-3B709222737B}"/>
              </a:ext>
            </a:extLst>
          </p:cNvPr>
          <p:cNvSpPr/>
          <p:nvPr/>
        </p:nvSpPr>
        <p:spPr>
          <a:xfrm>
            <a:off x="997527" y="5879777"/>
            <a:ext cx="7490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Talen  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24</a:t>
            </a:r>
            <a:r>
              <a:rPr lang="sv-SE" dirty="0"/>
              <a:t>,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778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och</a:t>
            </a:r>
            <a:r>
              <a:rPr lang="sv-SE" sz="2400" dirty="0">
                <a:solidFill>
                  <a:srgbClr val="9E2903"/>
                </a:solidFill>
                <a:latin typeface="Bradley Hand" pitchFamily="2" charset="77"/>
              </a:rPr>
              <a:t> 2 336 </a:t>
            </a:r>
            <a:r>
              <a:rPr lang="sv-SE" dirty="0">
                <a:latin typeface="+mn-lt"/>
              </a:rPr>
              <a:t>är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jämna tal </a:t>
            </a:r>
            <a:r>
              <a:rPr lang="sv-SE" dirty="0"/>
              <a:t>eftersom entalssiffran är </a:t>
            </a:r>
            <a:r>
              <a:rPr lang="sv-SE" dirty="0">
                <a:latin typeface="+mn-lt"/>
              </a:rPr>
              <a:t>jämn.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75F4E31-047E-6F41-8B1B-E17656A8AE2A}"/>
              </a:ext>
            </a:extLst>
          </p:cNvPr>
          <p:cNvSpPr/>
          <p:nvPr/>
        </p:nvSpPr>
        <p:spPr>
          <a:xfrm>
            <a:off x="3954369" y="4815150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E980B6A8-BE38-844F-A043-C47F5D4DFBFA}"/>
              </a:ext>
            </a:extLst>
          </p:cNvPr>
          <p:cNvGrpSpPr/>
          <p:nvPr/>
        </p:nvGrpSpPr>
        <p:grpSpPr>
          <a:xfrm>
            <a:off x="1343394" y="1966008"/>
            <a:ext cx="5605844" cy="553595"/>
            <a:chOff x="1343394" y="1966008"/>
            <a:chExt cx="5605844" cy="553595"/>
          </a:xfrm>
        </p:grpSpPr>
        <p:sp>
          <p:nvSpPr>
            <p:cNvPr id="23" name="textruta 22"/>
            <p:cNvSpPr txBox="1"/>
            <p:nvPr/>
          </p:nvSpPr>
          <p:spPr>
            <a:xfrm>
              <a:off x="1343394" y="2040465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Siffror</a:t>
              </a:r>
            </a:p>
          </p:txBody>
        </p: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DDA07D1E-A718-EC46-838F-8F205CA7C925}"/>
                </a:ext>
              </a:extLst>
            </p:cNvPr>
            <p:cNvGrpSpPr/>
            <p:nvPr/>
          </p:nvGrpSpPr>
          <p:grpSpPr>
            <a:xfrm>
              <a:off x="2236493" y="1966008"/>
              <a:ext cx="4712745" cy="553595"/>
              <a:chOff x="2236493" y="1966008"/>
              <a:chExt cx="4712745" cy="553595"/>
            </a:xfrm>
          </p:grpSpPr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2C7F4B80-CD8D-494E-ABF5-3FF05A8BC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36493" y="1966008"/>
                <a:ext cx="4712745" cy="553595"/>
              </a:xfrm>
              <a:prstGeom prst="rect">
                <a:avLst/>
              </a:prstGeom>
            </p:spPr>
          </p:pic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27D532CC-A696-4644-A24F-887A362FC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6584779" y="2253548"/>
                <a:ext cx="369334" cy="649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254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ktangel 68">
            <a:extLst>
              <a:ext uri="{FF2B5EF4-FFF2-40B4-BE49-F238E27FC236}">
                <a16:creationId xmlns:a16="http://schemas.microsoft.com/office/drawing/2014/main" id="{50F9BFFB-FA61-B042-AEBE-A9A794F668C2}"/>
              </a:ext>
            </a:extLst>
          </p:cNvPr>
          <p:cNvSpPr/>
          <p:nvPr/>
        </p:nvSpPr>
        <p:spPr>
          <a:xfrm>
            <a:off x="3897884" y="325324"/>
            <a:ext cx="125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Platsvärde 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02" name="Bildobjekt 101">
            <a:extLst>
              <a:ext uri="{FF2B5EF4-FFF2-40B4-BE49-F238E27FC236}">
                <a16:creationId xmlns:a16="http://schemas.microsoft.com/office/drawing/2014/main" id="{FA948E12-00E3-174C-951B-90A01A4E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872" y="2852718"/>
            <a:ext cx="2256155" cy="410210"/>
          </a:xfrm>
          <a:prstGeom prst="rect">
            <a:avLst/>
          </a:prstGeom>
        </p:spPr>
      </p:pic>
      <p:grpSp>
        <p:nvGrpSpPr>
          <p:cNvPr id="103" name="Grupp 102">
            <a:extLst>
              <a:ext uri="{FF2B5EF4-FFF2-40B4-BE49-F238E27FC236}">
                <a16:creationId xmlns:a16="http://schemas.microsoft.com/office/drawing/2014/main" id="{673365F5-1338-4B49-B892-B776286B804A}"/>
              </a:ext>
            </a:extLst>
          </p:cNvPr>
          <p:cNvGrpSpPr/>
          <p:nvPr/>
        </p:nvGrpSpPr>
        <p:grpSpPr>
          <a:xfrm>
            <a:off x="718597" y="3811814"/>
            <a:ext cx="4089012" cy="429378"/>
            <a:chOff x="713110" y="4010038"/>
            <a:chExt cx="4089012" cy="429378"/>
          </a:xfrm>
        </p:grpSpPr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AAAFC0BA-CF25-7E4B-BA09-B3D215381151}"/>
                </a:ext>
              </a:extLst>
            </p:cNvPr>
            <p:cNvSpPr/>
            <p:nvPr/>
          </p:nvSpPr>
          <p:spPr>
            <a:xfrm>
              <a:off x="713110" y="4100862"/>
              <a:ext cx="39059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1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tiotusentalssiffra</a:t>
              </a:r>
              <a:r>
                <a:rPr lang="sv-SE" sz="1600" dirty="0">
                  <a:latin typeface="+mn-lt"/>
                </a:rPr>
                <a:t> och har värdet 10 000 </a:t>
              </a:r>
              <a:endParaRPr lang="sv-SE" sz="1600" dirty="0">
                <a:effectLst/>
                <a:latin typeface="+mn-lt"/>
              </a:endParaRPr>
            </a:p>
          </p:txBody>
        </p:sp>
        <p:grpSp>
          <p:nvGrpSpPr>
            <p:cNvPr id="105" name="Grupp 104">
              <a:extLst>
                <a:ext uri="{FF2B5EF4-FFF2-40B4-BE49-F238E27FC236}">
                  <a16:creationId xmlns:a16="http://schemas.microsoft.com/office/drawing/2014/main" id="{1CBB6D53-28CE-1E4D-865A-684230248F0A}"/>
                </a:ext>
              </a:extLst>
            </p:cNvPr>
            <p:cNvGrpSpPr/>
            <p:nvPr/>
          </p:nvGrpSpPr>
          <p:grpSpPr>
            <a:xfrm>
              <a:off x="4516126" y="4010038"/>
              <a:ext cx="285996" cy="260109"/>
              <a:chOff x="3778004" y="5327479"/>
              <a:chExt cx="285996" cy="260109"/>
            </a:xfrm>
          </p:grpSpPr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BF26BEA5-7A54-5745-BA85-FC641F170B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8004" y="5587587"/>
                <a:ext cx="285996" cy="1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ak pil 106">
                <a:extLst>
                  <a:ext uri="{FF2B5EF4-FFF2-40B4-BE49-F238E27FC236}">
                    <a16:creationId xmlns:a16="http://schemas.microsoft.com/office/drawing/2014/main" id="{28F81EED-1654-AC49-A837-CD8394EBC9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27479"/>
                <a:ext cx="0" cy="260109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FFA62382-F823-B142-9AC6-50987430646F}"/>
              </a:ext>
            </a:extLst>
          </p:cNvPr>
          <p:cNvGrpSpPr/>
          <p:nvPr/>
        </p:nvGrpSpPr>
        <p:grpSpPr>
          <a:xfrm>
            <a:off x="727865" y="4225937"/>
            <a:ext cx="4581147" cy="473465"/>
            <a:chOff x="722378" y="4424161"/>
            <a:chExt cx="4581147" cy="473465"/>
          </a:xfrm>
        </p:grpSpPr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113F78CE-C93A-CE4A-8D53-024AC042325B}"/>
                </a:ext>
              </a:extLst>
            </p:cNvPr>
            <p:cNvSpPr/>
            <p:nvPr/>
          </p:nvSpPr>
          <p:spPr>
            <a:xfrm>
              <a:off x="722378" y="4559072"/>
              <a:ext cx="35709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3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tusentalssiffra</a:t>
              </a:r>
              <a:r>
                <a:rPr lang="sv-SE" sz="1600" dirty="0">
                  <a:latin typeface="+mn-lt"/>
                </a:rPr>
                <a:t> och har värdet 3 000 </a:t>
              </a:r>
              <a:endParaRPr lang="sv-SE" sz="1600" dirty="0">
                <a:effectLst/>
                <a:latin typeface="+mn-lt"/>
              </a:endParaRPr>
            </a:p>
          </p:txBody>
        </p:sp>
        <p:grpSp>
          <p:nvGrpSpPr>
            <p:cNvPr id="110" name="Grupp 109">
              <a:extLst>
                <a:ext uri="{FF2B5EF4-FFF2-40B4-BE49-F238E27FC236}">
                  <a16:creationId xmlns:a16="http://schemas.microsoft.com/office/drawing/2014/main" id="{B647C784-F2B6-EA43-92E3-8C823993F496}"/>
                </a:ext>
              </a:extLst>
            </p:cNvPr>
            <p:cNvGrpSpPr/>
            <p:nvPr/>
          </p:nvGrpSpPr>
          <p:grpSpPr>
            <a:xfrm>
              <a:off x="4184532" y="4424161"/>
              <a:ext cx="1118993" cy="316361"/>
              <a:chOff x="3607651" y="5292977"/>
              <a:chExt cx="456349" cy="294610"/>
            </a:xfrm>
          </p:grpSpPr>
          <p:cxnSp>
            <p:nvCxnSpPr>
              <p:cNvPr id="111" name="Rak 110">
                <a:extLst>
                  <a:ext uri="{FF2B5EF4-FFF2-40B4-BE49-F238E27FC236}">
                    <a16:creationId xmlns:a16="http://schemas.microsoft.com/office/drawing/2014/main" id="{87DC604D-7177-A644-8CE4-945F9EAAF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7651" y="5587587"/>
                <a:ext cx="456349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ak pil 111">
                <a:extLst>
                  <a:ext uri="{FF2B5EF4-FFF2-40B4-BE49-F238E27FC236}">
                    <a16:creationId xmlns:a16="http://schemas.microsoft.com/office/drawing/2014/main" id="{347D100B-421E-7440-B5FB-1C85DE074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292977"/>
                <a:ext cx="0" cy="29461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E0E9471E-BC3D-0042-8B2A-77E8ED845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931" y="2857272"/>
            <a:ext cx="1814422" cy="385331"/>
          </a:xfrm>
          <a:prstGeom prst="rect">
            <a:avLst/>
          </a:prstGeom>
        </p:spPr>
      </p:pic>
      <p:pic>
        <p:nvPicPr>
          <p:cNvPr id="114" name="Bildobjekt 113">
            <a:extLst>
              <a:ext uri="{FF2B5EF4-FFF2-40B4-BE49-F238E27FC236}">
                <a16:creationId xmlns:a16="http://schemas.microsoft.com/office/drawing/2014/main" id="{050215B5-321E-FE45-BE40-F0EBCADA9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377" y="2860341"/>
            <a:ext cx="1361302" cy="397515"/>
          </a:xfrm>
          <a:prstGeom prst="rect">
            <a:avLst/>
          </a:prstGeom>
        </p:spPr>
      </p:pic>
      <p:pic>
        <p:nvPicPr>
          <p:cNvPr id="115" name="Bildobjekt 114">
            <a:extLst>
              <a:ext uri="{FF2B5EF4-FFF2-40B4-BE49-F238E27FC236}">
                <a16:creationId xmlns:a16="http://schemas.microsoft.com/office/drawing/2014/main" id="{FB1A5B1F-FE7D-CD41-B599-5715B73D8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767" y="2863740"/>
            <a:ext cx="894749" cy="392632"/>
          </a:xfrm>
          <a:prstGeom prst="rect">
            <a:avLst/>
          </a:prstGeom>
        </p:spPr>
      </p:pic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36B52F5-2A0D-B44B-8D3A-8C6FDD506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631" y="2860177"/>
            <a:ext cx="422722" cy="392795"/>
          </a:xfrm>
          <a:prstGeom prst="rect">
            <a:avLst/>
          </a:prstGeom>
        </p:spPr>
      </p:pic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E51AB72-EB5B-D647-8645-1F6A334C5C01}"/>
              </a:ext>
            </a:extLst>
          </p:cNvPr>
          <p:cNvGrpSpPr/>
          <p:nvPr/>
        </p:nvGrpSpPr>
        <p:grpSpPr>
          <a:xfrm>
            <a:off x="718597" y="4650214"/>
            <a:ext cx="5044782" cy="430864"/>
            <a:chOff x="713110" y="4848438"/>
            <a:chExt cx="5044782" cy="430864"/>
          </a:xfrm>
        </p:grpSpPr>
        <p:grpSp>
          <p:nvGrpSpPr>
            <p:cNvPr id="118" name="Grupp 117">
              <a:extLst>
                <a:ext uri="{FF2B5EF4-FFF2-40B4-BE49-F238E27FC236}">
                  <a16:creationId xmlns:a16="http://schemas.microsoft.com/office/drawing/2014/main" id="{CDE2C408-C044-1D43-871E-8BEA01CCB081}"/>
                </a:ext>
              </a:extLst>
            </p:cNvPr>
            <p:cNvGrpSpPr/>
            <p:nvPr/>
          </p:nvGrpSpPr>
          <p:grpSpPr>
            <a:xfrm>
              <a:off x="4184529" y="4848438"/>
              <a:ext cx="1573363" cy="286898"/>
              <a:chOff x="3579315" y="5313157"/>
              <a:chExt cx="484685" cy="274430"/>
            </a:xfrm>
          </p:grpSpPr>
          <p:cxnSp>
            <p:nvCxnSpPr>
              <p:cNvPr id="120" name="Rak 119">
                <a:extLst>
                  <a:ext uri="{FF2B5EF4-FFF2-40B4-BE49-F238E27FC236}">
                    <a16:creationId xmlns:a16="http://schemas.microsoft.com/office/drawing/2014/main" id="{86C72E17-CB06-804E-8FA1-FC5F030488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9315" y="5561633"/>
                <a:ext cx="484685" cy="15004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ak pil 120">
                <a:extLst>
                  <a:ext uri="{FF2B5EF4-FFF2-40B4-BE49-F238E27FC236}">
                    <a16:creationId xmlns:a16="http://schemas.microsoft.com/office/drawing/2014/main" id="{25F50CC8-3780-4449-8D50-C656AD5D83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13157"/>
                <a:ext cx="0" cy="27443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43483EBB-B875-0A40-892C-57F4EBB41B1E}"/>
                </a:ext>
              </a:extLst>
            </p:cNvPr>
            <p:cNvSpPr/>
            <p:nvPr/>
          </p:nvSpPr>
          <p:spPr>
            <a:xfrm>
              <a:off x="713110" y="4940748"/>
              <a:ext cx="35568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4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hundratalssiffra</a:t>
              </a:r>
              <a:r>
                <a:rPr lang="sv-SE" sz="1600" dirty="0">
                  <a:latin typeface="+mn-lt"/>
                </a:rPr>
                <a:t> och har värdet 400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512B455F-7553-094C-A69E-0B071B78D728}"/>
              </a:ext>
            </a:extLst>
          </p:cNvPr>
          <p:cNvGrpSpPr/>
          <p:nvPr/>
        </p:nvGrpSpPr>
        <p:grpSpPr>
          <a:xfrm>
            <a:off x="727865" y="5093339"/>
            <a:ext cx="5493298" cy="393297"/>
            <a:chOff x="722378" y="5291563"/>
            <a:chExt cx="5493298" cy="393297"/>
          </a:xfrm>
        </p:grpSpPr>
        <p:grpSp>
          <p:nvGrpSpPr>
            <p:cNvPr id="123" name="Grupp 122">
              <a:extLst>
                <a:ext uri="{FF2B5EF4-FFF2-40B4-BE49-F238E27FC236}">
                  <a16:creationId xmlns:a16="http://schemas.microsoft.com/office/drawing/2014/main" id="{3D65F802-894C-374E-B939-80C84A3BDA31}"/>
                </a:ext>
              </a:extLst>
            </p:cNvPr>
            <p:cNvGrpSpPr/>
            <p:nvPr/>
          </p:nvGrpSpPr>
          <p:grpSpPr>
            <a:xfrm>
              <a:off x="3686398" y="5291563"/>
              <a:ext cx="2529278" cy="237150"/>
              <a:chOff x="3550366" y="5350438"/>
              <a:chExt cx="513634" cy="237150"/>
            </a:xfrm>
          </p:grpSpPr>
          <p:cxnSp>
            <p:nvCxnSpPr>
              <p:cNvPr id="125" name="Rak 124">
                <a:extLst>
                  <a:ext uri="{FF2B5EF4-FFF2-40B4-BE49-F238E27FC236}">
                    <a16:creationId xmlns:a16="http://schemas.microsoft.com/office/drawing/2014/main" id="{45878D3A-36DA-174A-B7F9-61751BD6F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0366" y="5574458"/>
                <a:ext cx="513634" cy="13129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Rak pil 125">
                <a:extLst>
                  <a:ext uri="{FF2B5EF4-FFF2-40B4-BE49-F238E27FC236}">
                    <a16:creationId xmlns:a16="http://schemas.microsoft.com/office/drawing/2014/main" id="{10CC7EC7-0B64-3041-8D09-FDFCC9E97E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50438"/>
                <a:ext cx="0" cy="23715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F7B37BC6-614A-3540-928F-89CBE0C95880}"/>
                </a:ext>
              </a:extLst>
            </p:cNvPr>
            <p:cNvSpPr/>
            <p:nvPr/>
          </p:nvSpPr>
          <p:spPr>
            <a:xfrm>
              <a:off x="722378" y="5346306"/>
              <a:ext cx="30727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5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tiotalssiffra</a:t>
              </a:r>
              <a:r>
                <a:rPr lang="sv-SE" sz="1600" dirty="0">
                  <a:latin typeface="+mn-lt"/>
                </a:rPr>
                <a:t> och har värdet 50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A3D72B61-31BC-3B46-8E57-21055AAF0AAF}"/>
              </a:ext>
            </a:extLst>
          </p:cNvPr>
          <p:cNvGrpSpPr/>
          <p:nvPr/>
        </p:nvGrpSpPr>
        <p:grpSpPr>
          <a:xfrm>
            <a:off x="718597" y="5515145"/>
            <a:ext cx="5978898" cy="354123"/>
            <a:chOff x="713110" y="5713369"/>
            <a:chExt cx="5978898" cy="354123"/>
          </a:xfrm>
        </p:grpSpPr>
        <p:grpSp>
          <p:nvGrpSpPr>
            <p:cNvPr id="128" name="Grupp 127">
              <a:extLst>
                <a:ext uri="{FF2B5EF4-FFF2-40B4-BE49-F238E27FC236}">
                  <a16:creationId xmlns:a16="http://schemas.microsoft.com/office/drawing/2014/main" id="{15D30DEC-2B72-B345-8DCF-572F766F6488}"/>
                </a:ext>
              </a:extLst>
            </p:cNvPr>
            <p:cNvGrpSpPr/>
            <p:nvPr/>
          </p:nvGrpSpPr>
          <p:grpSpPr>
            <a:xfrm>
              <a:off x="3545415" y="5713369"/>
              <a:ext cx="3146593" cy="184846"/>
              <a:chOff x="3542776" y="5380307"/>
              <a:chExt cx="521224" cy="207280"/>
            </a:xfrm>
          </p:grpSpPr>
          <p:cxnSp>
            <p:nvCxnSpPr>
              <p:cNvPr id="130" name="Rak 129">
                <a:extLst>
                  <a:ext uri="{FF2B5EF4-FFF2-40B4-BE49-F238E27FC236}">
                    <a16:creationId xmlns:a16="http://schemas.microsoft.com/office/drawing/2014/main" id="{CA197977-A66F-8C42-B031-7FBC15E0C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2776" y="5587587"/>
                <a:ext cx="521224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Rak pil 130">
                <a:extLst>
                  <a:ext uri="{FF2B5EF4-FFF2-40B4-BE49-F238E27FC236}">
                    <a16:creationId xmlns:a16="http://schemas.microsoft.com/office/drawing/2014/main" id="{5BD8F306-906B-F544-95D5-BA8281C1A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80307"/>
                <a:ext cx="0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C8BFAC12-8CB9-1F41-81F2-1302E8C1757F}"/>
                </a:ext>
              </a:extLst>
            </p:cNvPr>
            <p:cNvSpPr/>
            <p:nvPr/>
          </p:nvSpPr>
          <p:spPr>
            <a:xfrm>
              <a:off x="713110" y="5728938"/>
              <a:ext cx="29489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6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sz="1600" dirty="0">
                  <a:latin typeface="+mn-lt"/>
                </a:rPr>
                <a:t> och har värdet 6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sp>
        <p:nvSpPr>
          <p:cNvPr id="132" name="Rektangel 131">
            <a:extLst>
              <a:ext uri="{FF2B5EF4-FFF2-40B4-BE49-F238E27FC236}">
                <a16:creationId xmlns:a16="http://schemas.microsoft.com/office/drawing/2014/main" id="{039B4AD0-41AA-8040-898A-CCDA9E38DD51}"/>
              </a:ext>
            </a:extLst>
          </p:cNvPr>
          <p:cNvSpPr/>
          <p:nvPr/>
        </p:nvSpPr>
        <p:spPr>
          <a:xfrm>
            <a:off x="893370" y="1086350"/>
            <a:ext cx="806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I vårt</a:t>
            </a:r>
            <a:r>
              <a:rPr lang="sv-SE" i="1" dirty="0">
                <a:latin typeface="+mn-lt"/>
              </a:rPr>
              <a:t>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positionssystem </a:t>
            </a:r>
            <a:r>
              <a:rPr lang="sv-SE" dirty="0">
                <a:latin typeface="+mn-lt"/>
              </a:rPr>
              <a:t>är det en siffras plats i ett tal som avgör vilket värde den har. 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8E1CD887-541C-A744-8951-53CFD62CEFCB}"/>
              </a:ext>
            </a:extLst>
          </p:cNvPr>
          <p:cNvSpPr/>
          <p:nvPr/>
        </p:nvSpPr>
        <p:spPr>
          <a:xfrm>
            <a:off x="2570822" y="1507297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säger att siffran har ett </a:t>
            </a:r>
            <a:r>
              <a:rPr lang="sv-SE" i="1" dirty="0">
                <a:solidFill>
                  <a:srgbClr val="9E2903"/>
                </a:solidFill>
              </a:rPr>
              <a:t>platsvärde</a:t>
            </a:r>
            <a:r>
              <a:rPr lang="sv-SE" dirty="0"/>
              <a:t>.</a:t>
            </a:r>
          </a:p>
        </p:txBody>
      </p:sp>
      <p:pic>
        <p:nvPicPr>
          <p:cNvPr id="101" name="Bildobjekt 100">
            <a:extLst>
              <a:ext uri="{FF2B5EF4-FFF2-40B4-BE49-F238E27FC236}">
                <a16:creationId xmlns:a16="http://schemas.microsoft.com/office/drawing/2014/main" id="{C18E5902-E937-924B-A0C6-8C2207A24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116" y="2857507"/>
            <a:ext cx="2256155" cy="4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007 0.06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231 L 0.0007 0.129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18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0278 0.2513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116 L 0.0033 0.313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32" grpId="0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63AA5BBF-76C3-5E4B-853E-79AA2DF19687}"/>
              </a:ext>
            </a:extLst>
          </p:cNvPr>
          <p:cNvGrpSpPr/>
          <p:nvPr/>
        </p:nvGrpSpPr>
        <p:grpSpPr>
          <a:xfrm>
            <a:off x="5292427" y="2883640"/>
            <a:ext cx="1971306" cy="385331"/>
            <a:chOff x="3641399" y="5912229"/>
            <a:chExt cx="1941292" cy="385331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1383CDC3-B460-4343-9FCB-EF338EA6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1399" y="5912229"/>
              <a:ext cx="1941292" cy="384696"/>
            </a:xfrm>
            <a:prstGeom prst="rect">
              <a:avLst/>
            </a:prstGeom>
          </p:spPr>
        </p:pic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06F1B775-AECB-164A-9D82-2B123728A1F7}"/>
                </a:ext>
              </a:extLst>
            </p:cNvPr>
            <p:cNvGrpSpPr/>
            <p:nvPr/>
          </p:nvGrpSpPr>
          <p:grpSpPr>
            <a:xfrm>
              <a:off x="3641399" y="5912229"/>
              <a:ext cx="1524348" cy="385331"/>
              <a:chOff x="1117600" y="2747291"/>
              <a:chExt cx="5389521" cy="1371600"/>
            </a:xfrm>
          </p:grpSpPr>
          <p:pic>
            <p:nvPicPr>
              <p:cNvPr id="51" name="Bildobjekt 50">
                <a:extLst>
                  <a:ext uri="{FF2B5EF4-FFF2-40B4-BE49-F238E27FC236}">
                    <a16:creationId xmlns:a16="http://schemas.microsoft.com/office/drawing/2014/main" id="{F8AE82C9-2599-2344-BDD9-2393485B97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991" b="-768"/>
              <a:stretch/>
            </p:blipFill>
            <p:spPr>
              <a:xfrm>
                <a:off x="1117600" y="2749551"/>
                <a:ext cx="5389521" cy="1369340"/>
              </a:xfrm>
              <a:prstGeom prst="rect">
                <a:avLst/>
              </a:prstGeom>
            </p:spPr>
          </p:pic>
          <p:pic>
            <p:nvPicPr>
              <p:cNvPr id="52" name="Bildobjekt 51">
                <a:extLst>
                  <a:ext uri="{FF2B5EF4-FFF2-40B4-BE49-F238E27FC236}">
                    <a16:creationId xmlns:a16="http://schemas.microsoft.com/office/drawing/2014/main" id="{CD1BE689-2358-FB45-A71B-6E3AAF4E8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600" y="2747291"/>
                <a:ext cx="1485900" cy="1371600"/>
              </a:xfrm>
              <a:prstGeom prst="rect">
                <a:avLst/>
              </a:prstGeom>
            </p:spPr>
          </p:pic>
        </p:grp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5872685-D2C1-3F41-83CF-5A36903D4745}"/>
              </a:ext>
            </a:extLst>
          </p:cNvPr>
          <p:cNvGrpSpPr/>
          <p:nvPr/>
        </p:nvGrpSpPr>
        <p:grpSpPr>
          <a:xfrm>
            <a:off x="5292427" y="2870894"/>
            <a:ext cx="1971305" cy="398961"/>
            <a:chOff x="1111250" y="2736850"/>
            <a:chExt cx="6921500" cy="1387939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CFA23C52-6472-2343-AE48-54399D3E0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1250" y="2736850"/>
              <a:ext cx="6921500" cy="1384300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33F6C261-ACC5-BF48-8D20-A18ABB498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1250" y="2753189"/>
              <a:ext cx="5270500" cy="1371600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137EC3A0-92DE-7245-8C28-B62B03348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624" y="2767184"/>
              <a:ext cx="1485900" cy="1346200"/>
            </a:xfrm>
            <a:prstGeom prst="rect">
              <a:avLst/>
            </a:prstGeom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E976AB4-27F7-7A4B-856B-227255A0EC43}"/>
              </a:ext>
            </a:extLst>
          </p:cNvPr>
          <p:cNvGrpSpPr/>
          <p:nvPr/>
        </p:nvGrpSpPr>
        <p:grpSpPr>
          <a:xfrm>
            <a:off x="5283801" y="2868810"/>
            <a:ext cx="1971305" cy="406418"/>
            <a:chOff x="1111248" y="3181346"/>
            <a:chExt cx="6921498" cy="138430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F523477-F03F-354B-B562-CAC128BE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1248" y="3206718"/>
              <a:ext cx="6921498" cy="1358901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D5981A7F-12A6-A041-8EFE-5534540D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2094" y="3181346"/>
              <a:ext cx="3657600" cy="1384300"/>
            </a:xfrm>
            <a:prstGeom prst="rect">
              <a:avLst/>
            </a:prstGeom>
          </p:spPr>
        </p:pic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FFA62382-F823-B142-9AC6-50987430646F}"/>
              </a:ext>
            </a:extLst>
          </p:cNvPr>
          <p:cNvGrpSpPr/>
          <p:nvPr/>
        </p:nvGrpSpPr>
        <p:grpSpPr>
          <a:xfrm>
            <a:off x="903017" y="3755167"/>
            <a:ext cx="5046444" cy="369332"/>
            <a:chOff x="1441816" y="4521585"/>
            <a:chExt cx="5046444" cy="369332"/>
          </a:xfrm>
        </p:grpSpPr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113F78CE-C93A-CE4A-8D53-024AC042325B}"/>
                </a:ext>
              </a:extLst>
            </p:cNvPr>
            <p:cNvSpPr/>
            <p:nvPr/>
          </p:nvSpPr>
          <p:spPr>
            <a:xfrm>
              <a:off x="1441816" y="4521585"/>
              <a:ext cx="36134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1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tiondelssiffra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0,1</a:t>
              </a:r>
              <a:endParaRPr lang="sv-SE" b="1" dirty="0">
                <a:effectLst/>
                <a:latin typeface="+mn-lt"/>
              </a:endParaRPr>
            </a:p>
          </p:txBody>
        </p:sp>
        <p:cxnSp>
          <p:nvCxnSpPr>
            <p:cNvPr id="112" name="Rak pil 111">
              <a:extLst>
                <a:ext uri="{FF2B5EF4-FFF2-40B4-BE49-F238E27FC236}">
                  <a16:creationId xmlns:a16="http://schemas.microsoft.com/office/drawing/2014/main" id="{347D100B-421E-7440-B5FB-1C85DE074635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>
              <a:off x="5055306" y="4706251"/>
              <a:ext cx="1432954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E51AB72-EB5B-D647-8645-1F6A334C5C01}"/>
              </a:ext>
            </a:extLst>
          </p:cNvPr>
          <p:cNvGrpSpPr/>
          <p:nvPr/>
        </p:nvGrpSpPr>
        <p:grpSpPr>
          <a:xfrm>
            <a:off x="903017" y="4180793"/>
            <a:ext cx="5537391" cy="369332"/>
            <a:chOff x="1441816" y="4926539"/>
            <a:chExt cx="5537391" cy="369332"/>
          </a:xfrm>
        </p:grpSpPr>
        <p:cxnSp>
          <p:nvCxnSpPr>
            <p:cNvPr id="121" name="Rak pil 120">
              <a:extLst>
                <a:ext uri="{FF2B5EF4-FFF2-40B4-BE49-F238E27FC236}">
                  <a16:creationId xmlns:a16="http://schemas.microsoft.com/office/drawing/2014/main" id="{25F50CC8-3780-4449-8D50-C656AD5D8310}"/>
                </a:ext>
              </a:extLst>
            </p:cNvPr>
            <p:cNvCxnSpPr>
              <a:cxnSpLocks/>
            </p:cNvCxnSpPr>
            <p:nvPr/>
          </p:nvCxnSpPr>
          <p:spPr>
            <a:xfrm>
              <a:off x="5355309" y="5119508"/>
              <a:ext cx="1623898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43483EBB-B875-0A40-892C-57F4EBB41B1E}"/>
                </a:ext>
              </a:extLst>
            </p:cNvPr>
            <p:cNvSpPr/>
            <p:nvPr/>
          </p:nvSpPr>
          <p:spPr>
            <a:xfrm>
              <a:off x="1441816" y="4926539"/>
              <a:ext cx="4031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2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hundradelssiffra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0,02</a:t>
              </a:r>
              <a:endParaRPr lang="sv-SE" sz="1600" b="1" dirty="0">
                <a:effectLst/>
                <a:latin typeface="+mn-lt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512B455F-7553-094C-A69E-0B071B78D728}"/>
              </a:ext>
            </a:extLst>
          </p:cNvPr>
          <p:cNvGrpSpPr/>
          <p:nvPr/>
        </p:nvGrpSpPr>
        <p:grpSpPr>
          <a:xfrm>
            <a:off x="864458" y="4604438"/>
            <a:ext cx="6016625" cy="369332"/>
            <a:chOff x="1472879" y="5359609"/>
            <a:chExt cx="6016625" cy="369332"/>
          </a:xfrm>
        </p:grpSpPr>
        <p:cxnSp>
          <p:nvCxnSpPr>
            <p:cNvPr id="126" name="Rak pil 125">
              <a:extLst>
                <a:ext uri="{FF2B5EF4-FFF2-40B4-BE49-F238E27FC236}">
                  <a16:creationId xmlns:a16="http://schemas.microsoft.com/office/drawing/2014/main" id="{10CC7EC7-0B64-3041-8D09-FDFCC9E97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6372" y="5558811"/>
              <a:ext cx="2103132" cy="1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F7B37BC6-614A-3540-928F-89CBE0C95880}"/>
                </a:ext>
              </a:extLst>
            </p:cNvPr>
            <p:cNvSpPr/>
            <p:nvPr/>
          </p:nvSpPr>
          <p:spPr>
            <a:xfrm>
              <a:off x="1472879" y="5359609"/>
              <a:ext cx="4049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3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tusendelssiffra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0,003</a:t>
              </a:r>
              <a:r>
                <a:rPr lang="sv-SE" dirty="0">
                  <a:latin typeface="+mn-lt"/>
                </a:rPr>
                <a:t> </a:t>
              </a:r>
              <a:endParaRPr lang="sv-SE" dirty="0">
                <a:effectLst/>
                <a:latin typeface="+mn-lt"/>
              </a:endParaRP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75589E20-B2A5-1A4C-9102-E6733713CB27}"/>
              </a:ext>
            </a:extLst>
          </p:cNvPr>
          <p:cNvGrpSpPr/>
          <p:nvPr/>
        </p:nvGrpSpPr>
        <p:grpSpPr>
          <a:xfrm>
            <a:off x="5304251" y="2880503"/>
            <a:ext cx="1954053" cy="385331"/>
            <a:chOff x="1117600" y="2747291"/>
            <a:chExt cx="6908800" cy="1371600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C1F1D447-BFBC-754C-A4EB-72952648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600" y="2749550"/>
              <a:ext cx="6908800" cy="1358900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A63383E-E7EC-1249-BE89-6193EB6D9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600" y="2747291"/>
              <a:ext cx="1485900" cy="1371600"/>
            </a:xfrm>
            <a:prstGeom prst="rect">
              <a:avLst/>
            </a:prstGeom>
          </p:spPr>
        </p:pic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3BD977-0C0B-4B4B-8553-9EBDBCBDD4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1052" y="2879197"/>
            <a:ext cx="1954054" cy="387937"/>
          </a:xfrm>
          <a:prstGeom prst="rect">
            <a:avLst/>
          </a:prstGeom>
        </p:spPr>
      </p:pic>
      <p:grpSp>
        <p:nvGrpSpPr>
          <p:cNvPr id="103" name="Grupp 102">
            <a:extLst>
              <a:ext uri="{FF2B5EF4-FFF2-40B4-BE49-F238E27FC236}">
                <a16:creationId xmlns:a16="http://schemas.microsoft.com/office/drawing/2014/main" id="{673365F5-1338-4B49-B892-B776286B804A}"/>
              </a:ext>
            </a:extLst>
          </p:cNvPr>
          <p:cNvGrpSpPr/>
          <p:nvPr/>
        </p:nvGrpSpPr>
        <p:grpSpPr>
          <a:xfrm>
            <a:off x="903017" y="3325250"/>
            <a:ext cx="4463246" cy="369332"/>
            <a:chOff x="1444735" y="4099674"/>
            <a:chExt cx="4463246" cy="369332"/>
          </a:xfrm>
        </p:grpSpPr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AAAFC0BA-CF25-7E4B-BA09-B3D215381151}"/>
                </a:ext>
              </a:extLst>
            </p:cNvPr>
            <p:cNvSpPr/>
            <p:nvPr/>
          </p:nvSpPr>
          <p:spPr>
            <a:xfrm>
              <a:off x="1444735" y="4099674"/>
              <a:ext cx="3296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0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</a:t>
              </a:r>
              <a:r>
                <a:rPr lang="sv-SE" dirty="0">
                  <a:latin typeface="+mn-lt"/>
                </a:rPr>
                <a:t> </a:t>
              </a:r>
              <a:endParaRPr lang="sv-SE" dirty="0">
                <a:effectLst/>
                <a:latin typeface="+mn-lt"/>
              </a:endParaRPr>
            </a:p>
          </p:txBody>
        </p:sp>
        <p:cxnSp>
          <p:nvCxnSpPr>
            <p:cNvPr id="107" name="Rak pil 106">
              <a:extLst>
                <a:ext uri="{FF2B5EF4-FFF2-40B4-BE49-F238E27FC236}">
                  <a16:creationId xmlns:a16="http://schemas.microsoft.com/office/drawing/2014/main" id="{28F81EED-1654-AC49-A837-CD8394EBC96C}"/>
                </a:ext>
              </a:extLst>
            </p:cNvPr>
            <p:cNvCxnSpPr>
              <a:cxnSpLocks/>
            </p:cNvCxnSpPr>
            <p:nvPr/>
          </p:nvCxnSpPr>
          <p:spPr>
            <a:xfrm>
              <a:off x="4612746" y="4289621"/>
              <a:ext cx="1295235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1E1784ED-4D50-924B-9F31-D600B2B6C1E0}"/>
              </a:ext>
            </a:extLst>
          </p:cNvPr>
          <p:cNvSpPr/>
          <p:nvPr/>
        </p:nvSpPr>
        <p:spPr>
          <a:xfrm>
            <a:off x="3802208" y="216467"/>
            <a:ext cx="183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Tal i decimalform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A01B89F-0DA3-1E4D-B179-E939A33DDEAC}"/>
              </a:ext>
            </a:extLst>
          </p:cNvPr>
          <p:cNvSpPr/>
          <p:nvPr/>
        </p:nvSpPr>
        <p:spPr>
          <a:xfrm>
            <a:off x="587829" y="647485"/>
            <a:ext cx="5939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Vid en tävling i stavhopp hoppade Armand </a:t>
            </a:r>
            <a:r>
              <a:rPr lang="sv-SE" dirty="0" err="1"/>
              <a:t>Duplantis</a:t>
            </a:r>
            <a:r>
              <a:rPr lang="sv-SE" dirty="0"/>
              <a:t> 6,15 m. Talet 6,15 är ett exempel på ett tal i </a:t>
            </a:r>
            <a:r>
              <a:rPr lang="sv-SE" i="1" dirty="0">
                <a:solidFill>
                  <a:srgbClr val="FF0000"/>
                </a:solidFill>
              </a:rPr>
              <a:t>decimalform</a:t>
            </a:r>
            <a:r>
              <a:rPr lang="sv-SE" dirty="0"/>
              <a:t>.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DA1A76F-4B8E-0E46-B022-50CA6002CA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9052" y="382194"/>
            <a:ext cx="1784242" cy="2034969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46039D87-694A-EB49-BD17-970E72A6D909}"/>
              </a:ext>
            </a:extLst>
          </p:cNvPr>
          <p:cNvSpPr/>
          <p:nvPr/>
        </p:nvSpPr>
        <p:spPr>
          <a:xfrm>
            <a:off x="587829" y="1283030"/>
            <a:ext cx="520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läser talet som ”sex hela och femton hundradelar” eller ”sex komma femton”.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E40BAE96-8EBC-0F41-A730-FB56B951CC3B}"/>
              </a:ext>
            </a:extLst>
          </p:cNvPr>
          <p:cNvSpPr/>
          <p:nvPr/>
        </p:nvSpPr>
        <p:spPr>
          <a:xfrm>
            <a:off x="587829" y="2047831"/>
            <a:ext cx="560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Siffrorna 1 och 5 efter decimaltecknet kallas </a:t>
            </a:r>
            <a:r>
              <a:rPr lang="sv-SE" i="1" dirty="0">
                <a:solidFill>
                  <a:srgbClr val="FF0000"/>
                </a:solidFill>
              </a:rPr>
              <a:t>decimaler</a:t>
            </a:r>
            <a:r>
              <a:rPr lang="sv-SE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74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0121 0.064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1.11111E-6 0.126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0139 0.188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0034 0.251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D9D5CE-A0F1-0348-BFAE-E0C9A1ACBE17}"/>
              </a:ext>
            </a:extLst>
          </p:cNvPr>
          <p:cNvSpPr/>
          <p:nvPr/>
        </p:nvSpPr>
        <p:spPr>
          <a:xfrm>
            <a:off x="3802208" y="486098"/>
            <a:ext cx="1657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Utvecklad form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9DCDF9-06E7-2C4D-BDE8-EE28EF360A45}"/>
              </a:ext>
            </a:extLst>
          </p:cNvPr>
          <p:cNvSpPr/>
          <p:nvPr/>
        </p:nvSpPr>
        <p:spPr>
          <a:xfrm>
            <a:off x="2381460" y="1303978"/>
            <a:ext cx="5939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Talet </a:t>
            </a:r>
            <a:r>
              <a:rPr lang="sv-SE" sz="2400" dirty="0">
                <a:solidFill>
                  <a:srgbClr val="C00000"/>
                </a:solidFill>
              </a:rPr>
              <a:t>4 327</a:t>
            </a:r>
            <a:r>
              <a:rPr lang="sv-SE" dirty="0"/>
              <a:t> kan skrivas som en summa: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4F41FC-A220-944D-9D66-47FCE046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16" y="1932536"/>
            <a:ext cx="5134708" cy="48197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1E1DC2C-E3C3-D84D-9CBD-4AB46F28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98" y="2025715"/>
            <a:ext cx="1333766" cy="3302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53C1E49-163F-DF4D-AA52-23378DEC7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508" y="2049091"/>
            <a:ext cx="1395580" cy="3302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C15577B-452F-8147-B3C8-83FF7D332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912" y="2048918"/>
            <a:ext cx="1028726" cy="33020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6D91E959-F7D6-A24C-9CD6-CBC965EEB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838" y="2008423"/>
            <a:ext cx="832580" cy="3302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EBCEA340-564C-604F-B05A-63D269DED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18" y="2049091"/>
            <a:ext cx="413506" cy="330200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0BD52EB9-A294-FD4F-9569-BDE526830967}"/>
              </a:ext>
            </a:extLst>
          </p:cNvPr>
          <p:cNvSpPr/>
          <p:nvPr/>
        </p:nvSpPr>
        <p:spPr>
          <a:xfrm>
            <a:off x="2181481" y="2697959"/>
            <a:ext cx="4350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Talet sägs då vara skrivet i </a:t>
            </a:r>
            <a:r>
              <a:rPr lang="sv-SE" i="1" dirty="0">
                <a:solidFill>
                  <a:srgbClr val="C00000"/>
                </a:solidFill>
              </a:rPr>
              <a:t>utvecklad form</a:t>
            </a:r>
            <a:r>
              <a:rPr lang="sv-SE" dirty="0"/>
              <a:t>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EA30386-46CC-4647-A3B3-F9ABD50EF0D5}"/>
              </a:ext>
            </a:extLst>
          </p:cNvPr>
          <p:cNvSpPr/>
          <p:nvPr/>
        </p:nvSpPr>
        <p:spPr>
          <a:xfrm>
            <a:off x="1361682" y="3785054"/>
            <a:ext cx="6538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ett tal i </a:t>
            </a:r>
            <a:r>
              <a:rPr lang="sv-SE" dirty="0">
                <a:solidFill>
                  <a:srgbClr val="C00000"/>
                </a:solidFill>
              </a:rPr>
              <a:t>decimalform</a:t>
            </a:r>
            <a:r>
              <a:rPr lang="sv-SE" dirty="0"/>
              <a:t> skrivs i utvecklad form ser det ut så här: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5958AA49-EFA6-374B-A69D-DCF6ADD57ECF}"/>
              </a:ext>
            </a:extLst>
          </p:cNvPr>
          <p:cNvGrpSpPr/>
          <p:nvPr/>
        </p:nvGrpSpPr>
        <p:grpSpPr>
          <a:xfrm>
            <a:off x="1965000" y="4408737"/>
            <a:ext cx="4980924" cy="418189"/>
            <a:chOff x="1562085" y="4832796"/>
            <a:chExt cx="4980924" cy="418189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7E9BC85F-1E08-1C4D-87E5-CCCC02EC9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2085" y="4861893"/>
              <a:ext cx="1005520" cy="389092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B00A1759-36E3-7547-88BD-7093BDCEB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7093" y="4832796"/>
              <a:ext cx="264874" cy="369332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61AF8DF-CA73-E340-B8ED-B2529B1C4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5844" y="4861893"/>
              <a:ext cx="574703" cy="365720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CC108711-5D58-2F42-B0EF-6D99E606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4955" y="4926912"/>
              <a:ext cx="212598" cy="181102"/>
            </a:xfrm>
            <a:prstGeom prst="rect">
              <a:avLst/>
            </a:prstGeom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A1640A4D-85A3-C545-90E3-558C4870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315942" y="4940144"/>
              <a:ext cx="181531" cy="154637"/>
            </a:xfrm>
            <a:prstGeom prst="rect">
              <a:avLst/>
            </a:prstGeom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7F47D83D-F2BD-734C-87DD-298C45413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206676" y="4946039"/>
              <a:ext cx="181531" cy="154637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AC61A214-C4F6-614C-80BB-B285A86B8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60014" y="4853854"/>
              <a:ext cx="784120" cy="366411"/>
            </a:xfrm>
            <a:prstGeom prst="rect">
              <a:avLst/>
            </a:prstGeom>
          </p:spPr>
        </p:pic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194B76D3-85C4-D64B-B24D-1CD75C3A1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6003" b="1657"/>
            <a:stretch/>
          </p:blipFill>
          <p:spPr>
            <a:xfrm>
              <a:off x="5572797" y="4878095"/>
              <a:ext cx="970212" cy="335961"/>
            </a:xfrm>
            <a:prstGeom prst="rect">
              <a:avLst/>
            </a:prstGeom>
          </p:spPr>
        </p:pic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D1A87C7C-3641-FB43-A020-071C4BDAA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2659555" y="4926912"/>
              <a:ext cx="227816" cy="193064"/>
            </a:xfrm>
            <a:prstGeom prst="rect">
              <a:avLst/>
            </a:prstGeom>
          </p:spPr>
        </p:pic>
      </p:grp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1CE770DB-B3CE-0644-99D0-AF8FD61A2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046" y="4369187"/>
            <a:ext cx="1333766" cy="448431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673B6676-6D09-334C-8A1C-EB91110A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945" y="4369187"/>
            <a:ext cx="522005" cy="415020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1B59119E-DD3B-B942-B87E-00F85B1D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660" y="4406100"/>
            <a:ext cx="1044727" cy="385186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47401FDC-C789-A443-9150-9AA6293A9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95" y="4379349"/>
            <a:ext cx="1043902" cy="492799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FFC925B5-9B0A-F745-BE2B-B2F098C4E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510" y="4367400"/>
            <a:ext cx="775342" cy="5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F87417B-36D5-3A4F-971F-87A8E12E4AA8}"/>
              </a:ext>
            </a:extLst>
          </p:cNvPr>
          <p:cNvSpPr/>
          <p:nvPr/>
        </p:nvSpPr>
        <p:spPr>
          <a:xfrm>
            <a:off x="4185429" y="239149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022114E-7BD6-0A41-AE9D-67B558706D93}"/>
              </a:ext>
            </a:extLst>
          </p:cNvPr>
          <p:cNvSpPr/>
          <p:nvPr/>
        </p:nvSpPr>
        <p:spPr>
          <a:xfrm>
            <a:off x="1790654" y="716553"/>
            <a:ext cx="6066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dirty="0"/>
              <a:t>Vilket tal är störst och vilket är minst?</a:t>
            </a:r>
          </a:p>
          <a:p>
            <a:endParaRPr lang="sv-SE" sz="2000" dirty="0"/>
          </a:p>
          <a:p>
            <a:r>
              <a:rPr lang="sv-SE" sz="2000" dirty="0"/>
              <a:t>0,65           0,649            0,6             0,69                 0,675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523DAD7-AA45-0F43-872B-EACD0E1F8D38}"/>
              </a:ext>
            </a:extLst>
          </p:cNvPr>
          <p:cNvSpPr/>
          <p:nvPr/>
        </p:nvSpPr>
        <p:spPr>
          <a:xfrm>
            <a:off x="1264768" y="2833807"/>
            <a:ext cx="7118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0,650           0,649            0,600             0,690                 0,675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31E9F38-0D7F-BA4B-BB84-7D60AF14247D}"/>
              </a:ext>
            </a:extLst>
          </p:cNvPr>
          <p:cNvSpPr txBox="1"/>
          <p:nvPr/>
        </p:nvSpPr>
        <p:spPr>
          <a:xfrm>
            <a:off x="2669264" y="2142743"/>
            <a:ext cx="4069465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 skriver alla talen med lika många decimaler.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A363B52-6B38-7A4D-BAA5-EB0BEAC8EA66}"/>
              </a:ext>
            </a:extLst>
          </p:cNvPr>
          <p:cNvSpPr/>
          <p:nvPr/>
        </p:nvSpPr>
        <p:spPr>
          <a:xfrm>
            <a:off x="2219436" y="4135453"/>
            <a:ext cx="4921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Svar:</a:t>
            </a:r>
            <a:r>
              <a:rPr lang="sv-SE" sz="2000" dirty="0">
                <a:latin typeface="Bradley Hand" pitchFamily="2" charset="77"/>
              </a:rPr>
              <a:t>  0,69 är störst och 0,6 är minst. </a:t>
            </a:r>
          </a:p>
        </p:txBody>
      </p:sp>
    </p:spTree>
    <p:extLst>
      <p:ext uri="{BB962C8B-B14F-4D97-AF65-F5344CB8AC3E}">
        <p14:creationId xmlns:p14="http://schemas.microsoft.com/office/powerpoint/2010/main" val="26248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0C9314-C3BE-E843-965F-B2AE8EAEA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96207"/>
              </p:ext>
            </p:extLst>
          </p:nvPr>
        </p:nvGraphicFramePr>
        <p:xfrm>
          <a:off x="2695615" y="878773"/>
          <a:ext cx="3957826" cy="304800"/>
        </p:xfrm>
        <a:graphic>
          <a:graphicData uri="http://schemas.openxmlformats.org/drawingml/2006/table">
            <a:tbl>
              <a:tblPr/>
              <a:tblGrid>
                <a:gridCol w="395782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Vilket värde har siffran 5 i talen?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E4D95EC-B2BF-D440-BC09-BCD949153CA8}"/>
              </a:ext>
            </a:extLst>
          </p:cNvPr>
          <p:cNvGraphicFramePr>
            <a:graphicFrameLocks noGrp="1"/>
          </p:cNvGraphicFramePr>
          <p:nvPr/>
        </p:nvGraphicFramePr>
        <p:xfrm>
          <a:off x="2386429" y="1407595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a) 752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50A9A048-03A6-B44B-A082-30334ED9C6BC}"/>
              </a:ext>
            </a:extLst>
          </p:cNvPr>
          <p:cNvGraphicFramePr>
            <a:graphicFrameLocks noGrp="1"/>
          </p:cNvGraphicFramePr>
          <p:nvPr/>
        </p:nvGraphicFramePr>
        <p:xfrm>
          <a:off x="4977228" y="1407595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50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A1AF0FA2-1A6E-CF47-AA6A-3FD2CED0B37A}"/>
              </a:ext>
            </a:extLst>
          </p:cNvPr>
          <p:cNvGraphicFramePr>
            <a:graphicFrameLocks noGrp="1"/>
          </p:cNvGraphicFramePr>
          <p:nvPr/>
        </p:nvGraphicFramePr>
        <p:xfrm>
          <a:off x="2386429" y="1878650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b) 5 124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F8FDF807-A6BC-DA4B-A900-5782D8F6F9D0}"/>
              </a:ext>
            </a:extLst>
          </p:cNvPr>
          <p:cNvGraphicFramePr>
            <a:graphicFrameLocks noGrp="1"/>
          </p:cNvGraphicFramePr>
          <p:nvPr/>
        </p:nvGraphicFramePr>
        <p:xfrm>
          <a:off x="4977228" y="1878650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5000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B8C0A229-0D40-614E-BC7A-05FF6E2C4C49}"/>
              </a:ext>
            </a:extLst>
          </p:cNvPr>
          <p:cNvGraphicFramePr>
            <a:graphicFrameLocks noGrp="1"/>
          </p:cNvGraphicFramePr>
          <p:nvPr/>
        </p:nvGraphicFramePr>
        <p:xfrm>
          <a:off x="2386429" y="2349705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c) 3 516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02C7BD7E-5263-944E-97F6-BA34422620AF}"/>
              </a:ext>
            </a:extLst>
          </p:cNvPr>
          <p:cNvGraphicFramePr>
            <a:graphicFrameLocks noGrp="1"/>
          </p:cNvGraphicFramePr>
          <p:nvPr/>
        </p:nvGraphicFramePr>
        <p:xfrm>
          <a:off x="4977228" y="2349705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500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54D3FA36-4E45-9440-9B0D-909CF1D04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88308"/>
              </p:ext>
            </p:extLst>
          </p:nvPr>
        </p:nvGraphicFramePr>
        <p:xfrm>
          <a:off x="2296919" y="3942526"/>
          <a:ext cx="4550162" cy="304800"/>
        </p:xfrm>
        <a:graphic>
          <a:graphicData uri="http://schemas.openxmlformats.org/drawingml/2006/table">
            <a:tbl>
              <a:tblPr/>
              <a:tblGrid>
                <a:gridCol w="455016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0" dirty="0">
                          <a:effectLst/>
                          <a:latin typeface="+mn-lt"/>
                        </a:rPr>
                        <a:t>Vilka av talen är jämna och vilka är udda?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3E9502E9-5425-3847-BDCF-D2133585FB47}"/>
              </a:ext>
            </a:extLst>
          </p:cNvPr>
          <p:cNvGraphicFramePr>
            <a:graphicFrameLocks noGrp="1"/>
          </p:cNvGraphicFramePr>
          <p:nvPr/>
        </p:nvGraphicFramePr>
        <p:xfrm>
          <a:off x="3109422" y="5145172"/>
          <a:ext cx="1550637" cy="383245"/>
        </p:xfrm>
        <a:graphic>
          <a:graphicData uri="http://schemas.openxmlformats.org/drawingml/2006/table">
            <a:tbl>
              <a:tblPr/>
              <a:tblGrid>
                <a:gridCol w="155063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21785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Jämna tal är :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endParaRPr lang="sv-SE" sz="7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082593"/>
                  </a:ext>
                </a:extLst>
              </a:tr>
            </a:tbl>
          </a:graphicData>
        </a:graphic>
      </p:graphicFrame>
      <p:sp>
        <p:nvSpPr>
          <p:cNvPr id="16" name="textruta 15">
            <a:extLst>
              <a:ext uri="{FF2B5EF4-FFF2-40B4-BE49-F238E27FC236}">
                <a16:creationId xmlns:a16="http://schemas.microsoft.com/office/drawing/2014/main" id="{6E445161-0337-C046-B5B5-E2349BE79C2E}"/>
              </a:ext>
            </a:extLst>
          </p:cNvPr>
          <p:cNvSpPr txBox="1"/>
          <p:nvPr/>
        </p:nvSpPr>
        <p:spPr>
          <a:xfrm>
            <a:off x="2601098" y="4523012"/>
            <a:ext cx="3941804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18     42        53      179       310        27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14DF2AD-0EAA-EB43-8308-A25394ECDDDA}"/>
              </a:ext>
            </a:extLst>
          </p:cNvPr>
          <p:cNvSpPr/>
          <p:nvPr/>
        </p:nvSpPr>
        <p:spPr>
          <a:xfrm>
            <a:off x="3174277" y="5517670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Udda tal är :</a:t>
            </a:r>
            <a:endParaRPr lang="sv-SE" dirty="0"/>
          </a:p>
        </p:txBody>
      </p:sp>
      <p:graphicFrame>
        <p:nvGraphicFramePr>
          <p:cNvPr id="23" name="Tabell 22">
            <a:extLst>
              <a:ext uri="{FF2B5EF4-FFF2-40B4-BE49-F238E27FC236}">
                <a16:creationId xmlns:a16="http://schemas.microsoft.com/office/drawing/2014/main" id="{D4CFF808-D6BC-BB4E-AEDB-1E53D0EEBE8F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5145172"/>
          <a:ext cx="1754828" cy="383245"/>
        </p:xfrm>
        <a:graphic>
          <a:graphicData uri="http://schemas.openxmlformats.org/drawingml/2006/table">
            <a:tbl>
              <a:tblPr/>
              <a:tblGrid>
                <a:gridCol w="175482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21785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18, 42 och 310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endParaRPr lang="sv-SE" sz="7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082593"/>
                  </a:ext>
                </a:extLst>
              </a:tr>
            </a:tbl>
          </a:graphicData>
        </a:graphic>
      </p:graphicFrame>
      <p:sp>
        <p:nvSpPr>
          <p:cNvPr id="24" name="Rektangel 23">
            <a:extLst>
              <a:ext uri="{FF2B5EF4-FFF2-40B4-BE49-F238E27FC236}">
                <a16:creationId xmlns:a16="http://schemas.microsoft.com/office/drawing/2014/main" id="{A4F4EABD-8BA9-9C47-B88D-DD7A5705FC6A}"/>
              </a:ext>
            </a:extLst>
          </p:cNvPr>
          <p:cNvSpPr/>
          <p:nvPr/>
        </p:nvSpPr>
        <p:spPr>
          <a:xfrm>
            <a:off x="4572000" y="5524098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53, 179 och 27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29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0" grpId="0"/>
      <p:bldP spid="2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15791</TotalTime>
  <Words>381</Words>
  <Application>Microsoft Macintosh PowerPoint</Application>
  <PresentationFormat>Bildspel på skärmen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158</cp:revision>
  <dcterms:created xsi:type="dcterms:W3CDTF">2017-04-10T07:17:33Z</dcterms:created>
  <dcterms:modified xsi:type="dcterms:W3CDTF">2021-03-20T15:51:29Z</dcterms:modified>
</cp:coreProperties>
</file>