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56" r:id="rId2"/>
    <p:sldId id="355" r:id="rId3"/>
    <p:sldId id="358" r:id="rId4"/>
    <p:sldId id="349" r:id="rId5"/>
    <p:sldId id="359" r:id="rId6"/>
    <p:sldId id="360" r:id="rId7"/>
    <p:sldId id="361" r:id="rId8"/>
    <p:sldId id="354" r:id="rId9"/>
    <p:sldId id="362" r:id="rId10"/>
    <p:sldId id="353" r:id="rId11"/>
    <p:sldId id="363" r:id="rId12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2503"/>
    <a:srgbClr val="9E2903"/>
    <a:srgbClr val="721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1" autoAdjust="0"/>
    <p:restoredTop sz="99052" autoAdjust="0"/>
  </p:normalViewPr>
  <p:slideViewPr>
    <p:cSldViewPr snapToGrid="0" snapToObjects="1">
      <p:cViewPr varScale="1">
        <p:scale>
          <a:sx n="197" d="100"/>
          <a:sy n="197" d="100"/>
        </p:scale>
        <p:origin x="11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8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0008586F-9FEE-7442-9710-BF7A8915D9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FC3DB7-EF70-6740-90DE-C49F67C2F9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CA172-4D8D-3743-B9C1-A1730179C62D}" type="datetimeFigureOut">
              <a:rPr lang="sv-SE" smtClean="0"/>
              <a:t>2021-03-06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224B90B-7E5F-D84D-A071-171ECFE61C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4CEF024-4015-C74B-8320-DB2FABC5F0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FD11F-B4FE-7244-B826-BBD4011C93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55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2021-03-06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1">
            <a:extLst>
              <a:ext uri="{FF2B5EF4-FFF2-40B4-BE49-F238E27FC236}">
                <a16:creationId xmlns:a16="http://schemas.microsoft.com/office/drawing/2014/main" id="{3756E6BF-C3CD-A64C-9DE1-FA54A7E78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8" y="221430"/>
            <a:ext cx="8900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400" b="1" dirty="0">
                <a:latin typeface="+mn-lt"/>
              </a:rPr>
              <a:t>3.5		                                           </a:t>
            </a:r>
            <a:r>
              <a:rPr lang="sv-SE" sz="2400" b="1" dirty="0"/>
              <a:t>Statistik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F436C00-AB12-1347-AC5C-3389D5963914}"/>
              </a:ext>
            </a:extLst>
          </p:cNvPr>
          <p:cNvSpPr/>
          <p:nvPr/>
        </p:nvSpPr>
        <p:spPr>
          <a:xfrm>
            <a:off x="2521415" y="1293696"/>
            <a:ext cx="4344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Johanna undervisar klass 5B i engelska. Klassen har skrivit </a:t>
            </a:r>
            <a:r>
              <a:rPr lang="sv-SE" dirty="0" err="1"/>
              <a:t>glosförhör</a:t>
            </a:r>
            <a:r>
              <a:rPr lang="sv-SE" dirty="0"/>
              <a:t> och Johanna har skrivit  in resultatet i en </a:t>
            </a:r>
            <a:r>
              <a:rPr lang="sv-SE" i="1" dirty="0">
                <a:solidFill>
                  <a:srgbClr val="C00000"/>
                </a:solidFill>
              </a:rPr>
              <a:t>frekvenstabell</a:t>
            </a:r>
            <a:r>
              <a:rPr lang="sv-SE" dirty="0"/>
              <a:t>.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440D446-4132-264D-9E65-EB08CDF93C7E}"/>
              </a:ext>
            </a:extLst>
          </p:cNvPr>
          <p:cNvSpPr/>
          <p:nvPr/>
        </p:nvSpPr>
        <p:spPr>
          <a:xfrm>
            <a:off x="3826035" y="854762"/>
            <a:ext cx="1735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Frekvenstabell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85B7F28-AC4F-0A41-98F6-AA0BDE3B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820" y="2301070"/>
            <a:ext cx="2948358" cy="3081478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B22FAE7E-9D3D-3843-9A11-D53B9AD6A5CA}"/>
              </a:ext>
            </a:extLst>
          </p:cNvPr>
          <p:cNvGrpSpPr/>
          <p:nvPr/>
        </p:nvGrpSpPr>
        <p:grpSpPr>
          <a:xfrm>
            <a:off x="886690" y="2721114"/>
            <a:ext cx="2154537" cy="923330"/>
            <a:chOff x="1527320" y="5155644"/>
            <a:chExt cx="2154537" cy="923330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18C31A75-C5A6-F94B-949F-7AB38E29170A}"/>
                </a:ext>
              </a:extLst>
            </p:cNvPr>
            <p:cNvSpPr/>
            <p:nvPr/>
          </p:nvSpPr>
          <p:spPr>
            <a:xfrm>
              <a:off x="1527320" y="5155644"/>
              <a:ext cx="1644115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i="1" dirty="0"/>
                <a:t>Vänster </a:t>
              </a:r>
              <a:r>
                <a:rPr lang="sv-SE" dirty="0"/>
                <a:t>kolumn visar vad som undersöks.</a:t>
              </a:r>
            </a:p>
          </p:txBody>
        </p:sp>
        <p:cxnSp>
          <p:nvCxnSpPr>
            <p:cNvPr id="10" name="Rak pil 9">
              <a:extLst>
                <a:ext uri="{FF2B5EF4-FFF2-40B4-BE49-F238E27FC236}">
                  <a16:creationId xmlns:a16="http://schemas.microsoft.com/office/drawing/2014/main" id="{4E29741D-5C10-4E48-8894-668204DF0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1436" y="5430548"/>
              <a:ext cx="510421" cy="237167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B9A280C7-9CEA-EF42-8FB3-0B18AE5B0540}"/>
              </a:ext>
            </a:extLst>
          </p:cNvPr>
          <p:cNvGrpSpPr/>
          <p:nvPr/>
        </p:nvGrpSpPr>
        <p:grpSpPr>
          <a:xfrm>
            <a:off x="6046178" y="2606769"/>
            <a:ext cx="2211132" cy="923330"/>
            <a:chOff x="568914" y="5155644"/>
            <a:chExt cx="2211132" cy="92333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3F29E18-4EAD-8841-AA05-A18542BF9C05}"/>
                </a:ext>
              </a:extLst>
            </p:cNvPr>
            <p:cNvSpPr/>
            <p:nvPr/>
          </p:nvSpPr>
          <p:spPr>
            <a:xfrm>
              <a:off x="1086804" y="5155644"/>
              <a:ext cx="1693242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i="1" dirty="0"/>
                <a:t>Höger </a:t>
              </a:r>
              <a:r>
                <a:rPr lang="sv-SE" dirty="0"/>
                <a:t>kolumn visar </a:t>
              </a:r>
              <a:r>
                <a:rPr lang="sv-SE" i="1" dirty="0"/>
                <a:t>frekvensen </a:t>
              </a:r>
              <a:r>
                <a:rPr lang="sv-SE" dirty="0"/>
                <a:t>för varje poäng</a:t>
              </a:r>
              <a:endParaRPr lang="sv-SE" i="1" dirty="0"/>
            </a:p>
          </p:txBody>
        </p:sp>
        <p:cxnSp>
          <p:nvCxnSpPr>
            <p:cNvPr id="15" name="Rak pil 14">
              <a:extLst>
                <a:ext uri="{FF2B5EF4-FFF2-40B4-BE49-F238E27FC236}">
                  <a16:creationId xmlns:a16="http://schemas.microsoft.com/office/drawing/2014/main" id="{6F7E5FB6-2E52-B445-ABBE-99D6EF9603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8914" y="5544893"/>
              <a:ext cx="517890" cy="118585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5887C2F0-3525-DC4B-95D2-A05536DCC593}"/>
              </a:ext>
            </a:extLst>
          </p:cNvPr>
          <p:cNvGrpSpPr/>
          <p:nvPr/>
        </p:nvGrpSpPr>
        <p:grpSpPr>
          <a:xfrm>
            <a:off x="6037921" y="4853608"/>
            <a:ext cx="2745536" cy="1200329"/>
            <a:chOff x="568914" y="5155644"/>
            <a:chExt cx="2745536" cy="1200329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1F181F5-F59F-3646-8582-29D3A657529A}"/>
                </a:ext>
              </a:extLst>
            </p:cNvPr>
            <p:cNvSpPr/>
            <p:nvPr/>
          </p:nvSpPr>
          <p:spPr>
            <a:xfrm>
              <a:off x="1086804" y="5155644"/>
              <a:ext cx="2227646" cy="12003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i="1" dirty="0"/>
                <a:t>Summan </a:t>
              </a:r>
              <a:r>
                <a:rPr lang="sv-SE" dirty="0"/>
                <a:t>visar hur många som var med, dvs hur många elever som går i klassen.</a:t>
              </a:r>
              <a:endParaRPr lang="sv-SE" i="1" dirty="0"/>
            </a:p>
          </p:txBody>
        </p:sp>
        <p:cxnSp>
          <p:nvCxnSpPr>
            <p:cNvPr id="20" name="Rak pil 19">
              <a:extLst>
                <a:ext uri="{FF2B5EF4-FFF2-40B4-BE49-F238E27FC236}">
                  <a16:creationId xmlns:a16="http://schemas.microsoft.com/office/drawing/2014/main" id="{543B3611-E34A-414D-A08A-4E5CAD81B7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8914" y="5544893"/>
              <a:ext cx="517890" cy="118585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Blivande lärare vill göra skillnad | | forskning.se">
            <a:extLst>
              <a:ext uri="{FF2B5EF4-FFF2-40B4-BE49-F238E27FC236}">
                <a16:creationId xmlns:a16="http://schemas.microsoft.com/office/drawing/2014/main" id="{836E6E7D-2813-404F-9045-8BF2BC3D1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2710" r="6390" b="10313"/>
          <a:stretch/>
        </p:blipFill>
        <p:spPr bwMode="auto">
          <a:xfrm>
            <a:off x="6741212" y="507331"/>
            <a:ext cx="2200050" cy="122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1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830677" y="52717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1190594" y="719322"/>
            <a:ext cx="3915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Lovisa och Ludvig har gjort en fruktsallad som de ska bjuda sina klasskamrater på. </a:t>
            </a:r>
          </a:p>
          <a:p>
            <a:r>
              <a:rPr lang="sv-SE" sz="2400" dirty="0">
                <a:latin typeface="+mn-lt"/>
              </a:rPr>
              <a:t>Diagrammet visar vilka frukter som finns i fruktsalladen.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190594" y="4903412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1997446" y="4928028"/>
            <a:ext cx="6551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Hälften av fruktsalladen är apelsiner.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893130" y="3560910"/>
            <a:ext cx="7744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Hur stor andel av fruktsalladen är apelsiner?   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874067" y="3995804"/>
            <a:ext cx="8269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Vilken frukt är det minst av? 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DA42498-BB75-B74C-A31E-7AF723C7B52F}"/>
              </a:ext>
            </a:extLst>
          </p:cNvPr>
          <p:cNvSpPr/>
          <p:nvPr/>
        </p:nvSpPr>
        <p:spPr>
          <a:xfrm>
            <a:off x="1990584" y="5347579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Det är minst av päron.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90D2538-8D86-A745-B7B4-ED92AE4E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626" y="220520"/>
            <a:ext cx="2748310" cy="29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3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6" grpId="0"/>
      <p:bldP spid="37" grpId="0"/>
      <p:bldP spid="25" grpId="0"/>
      <p:bldP spid="2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830677" y="52717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516385" y="708093"/>
            <a:ext cx="4756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Diagrammet visar fördelningen av smaker på glassarna som valdes i en kiosk under en dag. 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325065" y="4373880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2131917" y="4398496"/>
            <a:ext cx="6551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Tre fjärdedelar valde choklad eller </a:t>
            </a:r>
            <a:r>
              <a:rPr lang="sv-SE" sz="2400" dirty="0" err="1">
                <a:latin typeface="Bradley Hand" pitchFamily="2" charset="77"/>
              </a:rPr>
              <a:t>jordgubb</a:t>
            </a:r>
            <a:r>
              <a:rPr lang="sv-SE" sz="2400" dirty="0">
                <a:latin typeface="Bradley Hand" pitchFamily="2" charset="77"/>
              </a:rPr>
              <a:t>.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516385" y="1908422"/>
            <a:ext cx="3773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Hur stor andel valde choklad eller </a:t>
            </a:r>
            <a:r>
              <a:rPr lang="sv-SE" sz="2400" dirty="0" err="1"/>
              <a:t>jordgubb</a:t>
            </a:r>
            <a:r>
              <a:rPr lang="sv-SE" sz="2400" dirty="0"/>
              <a:t>? </a:t>
            </a:r>
            <a:endParaRPr lang="sv-SE" sz="2400" dirty="0">
              <a:latin typeface="+mn-lt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6F0BBF5-47AB-7A41-AECA-4D39E5CA8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226" y="161365"/>
            <a:ext cx="3211297" cy="3267635"/>
          </a:xfrm>
          <a:prstGeom prst="rect">
            <a:avLst/>
          </a:prstGeom>
        </p:spPr>
      </p:pic>
      <p:sp>
        <p:nvSpPr>
          <p:cNvPr id="5" name="Cirkel 4">
            <a:extLst>
              <a:ext uri="{FF2B5EF4-FFF2-40B4-BE49-F238E27FC236}">
                <a16:creationId xmlns:a16="http://schemas.microsoft.com/office/drawing/2014/main" id="{B5BF8568-C578-A949-9807-4939DF153734}"/>
              </a:ext>
            </a:extLst>
          </p:cNvPr>
          <p:cNvSpPr/>
          <p:nvPr/>
        </p:nvSpPr>
        <p:spPr>
          <a:xfrm>
            <a:off x="5827776" y="361696"/>
            <a:ext cx="2958592" cy="2917951"/>
          </a:xfrm>
          <a:prstGeom prst="pie">
            <a:avLst>
              <a:gd name="adj1" fmla="val 0"/>
              <a:gd name="adj2" fmla="val 16185958"/>
            </a:avLst>
          </a:prstGeom>
          <a:solidFill>
            <a:schemeClr val="accent4">
              <a:lumMod val="40000"/>
              <a:lumOff val="60000"/>
              <a:alpha val="66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6" grpId="0"/>
      <p:bldP spid="37" grpId="0"/>
      <p:bldP spid="25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CB9152F-BF7D-4343-BD1B-CF66C6BE96D2}"/>
              </a:ext>
            </a:extLst>
          </p:cNvPr>
          <p:cNvSpPr/>
          <p:nvPr/>
        </p:nvSpPr>
        <p:spPr>
          <a:xfrm>
            <a:off x="1955734" y="1572434"/>
            <a:ext cx="573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Resultatet av provet i engelska kan visas i ett </a:t>
            </a:r>
            <a:r>
              <a:rPr lang="sv-SE" i="1" dirty="0">
                <a:solidFill>
                  <a:srgbClr val="C00000"/>
                </a:solidFill>
              </a:rPr>
              <a:t>stolpdiagram</a:t>
            </a:r>
            <a:r>
              <a:rPr lang="sv-SE" dirty="0"/>
              <a:t>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BD0A006-228E-D744-8BB6-7D1661FA4A26}"/>
              </a:ext>
            </a:extLst>
          </p:cNvPr>
          <p:cNvSpPr/>
          <p:nvPr/>
        </p:nvSpPr>
        <p:spPr>
          <a:xfrm>
            <a:off x="3704326" y="974416"/>
            <a:ext cx="1662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Stolpdiagram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06D80D9-D7A0-3C4B-8ACB-0BFB7082C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98" y="2139674"/>
            <a:ext cx="4710545" cy="3018102"/>
          </a:xfrm>
          <a:prstGeom prst="rect">
            <a:avLst/>
          </a:prstGeom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EF2C6C65-7495-2547-B52E-07C6D7FAAF0E}"/>
              </a:ext>
            </a:extLst>
          </p:cNvPr>
          <p:cNvGrpSpPr/>
          <p:nvPr/>
        </p:nvGrpSpPr>
        <p:grpSpPr>
          <a:xfrm>
            <a:off x="432612" y="2725395"/>
            <a:ext cx="2665211" cy="923330"/>
            <a:chOff x="1016646" y="5155644"/>
            <a:chExt cx="2665211" cy="92333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991441C-4426-ED48-A63F-CC6CE578F261}"/>
                </a:ext>
              </a:extLst>
            </p:cNvPr>
            <p:cNvSpPr/>
            <p:nvPr/>
          </p:nvSpPr>
          <p:spPr>
            <a:xfrm>
              <a:off x="1016646" y="5155644"/>
              <a:ext cx="2154790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dirty="0"/>
                <a:t>Längs </a:t>
              </a:r>
              <a:r>
                <a:rPr lang="sv-SE" i="1" dirty="0"/>
                <a:t>y</a:t>
              </a:r>
              <a:r>
                <a:rPr lang="sv-SE" dirty="0"/>
                <a:t>-axeln skriver vi </a:t>
              </a:r>
              <a:r>
                <a:rPr lang="sv-SE" i="1" dirty="0"/>
                <a:t>frekvensen</a:t>
              </a:r>
              <a:r>
                <a:rPr lang="sv-SE" dirty="0"/>
                <a:t>, det vill säga antalet elever. </a:t>
              </a:r>
            </a:p>
          </p:txBody>
        </p:sp>
        <p:cxnSp>
          <p:nvCxnSpPr>
            <p:cNvPr id="8" name="Rak pil 7">
              <a:extLst>
                <a:ext uri="{FF2B5EF4-FFF2-40B4-BE49-F238E27FC236}">
                  <a16:creationId xmlns:a16="http://schemas.microsoft.com/office/drawing/2014/main" id="{2F416276-68E6-1142-82CE-7E0B15A29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1436" y="5430548"/>
              <a:ext cx="510421" cy="237167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B7237926-5C23-A24A-BBE2-F0DD9B4BB8D9}"/>
              </a:ext>
            </a:extLst>
          </p:cNvPr>
          <p:cNvGrpSpPr/>
          <p:nvPr/>
        </p:nvGrpSpPr>
        <p:grpSpPr>
          <a:xfrm>
            <a:off x="5282198" y="4691641"/>
            <a:ext cx="2154790" cy="1359905"/>
            <a:chOff x="1086804" y="4442070"/>
            <a:chExt cx="2154790" cy="1359905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C2FFFD4F-C96B-A043-84B0-3309A8DB69B2}"/>
                </a:ext>
              </a:extLst>
            </p:cNvPr>
            <p:cNvSpPr/>
            <p:nvPr/>
          </p:nvSpPr>
          <p:spPr>
            <a:xfrm>
              <a:off x="1086804" y="5155644"/>
              <a:ext cx="2154790" cy="64633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dirty="0"/>
                <a:t>Längs </a:t>
              </a:r>
              <a:r>
                <a:rPr lang="sv-SE" i="1" dirty="0"/>
                <a:t>x</a:t>
              </a:r>
              <a:r>
                <a:rPr lang="sv-SE" dirty="0"/>
                <a:t>-axeln skriver vi antalet poäng </a:t>
              </a:r>
            </a:p>
          </p:txBody>
        </p:sp>
        <p:cxnSp>
          <p:nvCxnSpPr>
            <p:cNvPr id="11" name="Rak pil 10">
              <a:extLst>
                <a:ext uri="{FF2B5EF4-FFF2-40B4-BE49-F238E27FC236}">
                  <a16:creationId xmlns:a16="http://schemas.microsoft.com/office/drawing/2014/main" id="{DD900FB7-26F6-F449-A652-60314B84EC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9907" y="4442070"/>
              <a:ext cx="1" cy="713575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750FE07F-07C1-754C-8416-AC9CB6A30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3" y="5009972"/>
            <a:ext cx="1621276" cy="16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CB9152F-BF7D-4343-BD1B-CF66C6BE96D2}"/>
              </a:ext>
            </a:extLst>
          </p:cNvPr>
          <p:cNvSpPr/>
          <p:nvPr/>
        </p:nvSpPr>
        <p:spPr>
          <a:xfrm>
            <a:off x="1393641" y="893767"/>
            <a:ext cx="725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Många undersökningar handlar inte om tal. Ibland tittar vi istället på grupper av något, till exempel maträtter, hundraser eller färger.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BD0A006-228E-D744-8BB6-7D1661FA4A26}"/>
              </a:ext>
            </a:extLst>
          </p:cNvPr>
          <p:cNvSpPr/>
          <p:nvPr/>
        </p:nvSpPr>
        <p:spPr>
          <a:xfrm>
            <a:off x="3455054" y="287965"/>
            <a:ext cx="2176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Stapeldiagram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FD15D5B-4C96-F44C-830E-21A36C2A3259}"/>
              </a:ext>
            </a:extLst>
          </p:cNvPr>
          <p:cNvSpPr/>
          <p:nvPr/>
        </p:nvSpPr>
        <p:spPr>
          <a:xfrm>
            <a:off x="2292247" y="1709733"/>
            <a:ext cx="4501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säger då att vi undersöker olika </a:t>
            </a:r>
            <a:r>
              <a:rPr lang="sv-SE" i="1" dirty="0">
                <a:solidFill>
                  <a:srgbClr val="C00000"/>
                </a:solidFill>
              </a:rPr>
              <a:t>kategorier</a:t>
            </a:r>
            <a:r>
              <a:rPr lang="sv-SE" dirty="0"/>
              <a:t>.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3194F95-E839-A449-8467-7F5766CD8C4D}"/>
              </a:ext>
            </a:extLst>
          </p:cNvPr>
          <p:cNvSpPr/>
          <p:nvPr/>
        </p:nvSpPr>
        <p:spPr>
          <a:xfrm>
            <a:off x="1875914" y="2033945"/>
            <a:ext cx="5968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När vi visar kategorier på </a:t>
            </a:r>
            <a:r>
              <a:rPr lang="sv-SE" i="1" dirty="0"/>
              <a:t>x</a:t>
            </a:r>
            <a:r>
              <a:rPr lang="sv-SE" dirty="0"/>
              <a:t>-axeln använder vi </a:t>
            </a:r>
            <a:r>
              <a:rPr lang="sv-SE" i="1" dirty="0">
                <a:solidFill>
                  <a:srgbClr val="C00000"/>
                </a:solidFill>
              </a:rPr>
              <a:t>stapeldiagram</a:t>
            </a:r>
            <a:r>
              <a:rPr lang="sv-SE" dirty="0"/>
              <a:t>. 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EA26F80-48C2-E748-9326-5B0FE827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59" y="2504093"/>
            <a:ext cx="3471937" cy="3901262"/>
          </a:xfrm>
          <a:prstGeom prst="rect">
            <a:avLst/>
          </a:prstGeom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EF2C6C65-7495-2547-B52E-07C6D7FAAF0E}"/>
              </a:ext>
            </a:extLst>
          </p:cNvPr>
          <p:cNvGrpSpPr/>
          <p:nvPr/>
        </p:nvGrpSpPr>
        <p:grpSpPr>
          <a:xfrm>
            <a:off x="6233959" y="5421372"/>
            <a:ext cx="2318931" cy="369332"/>
            <a:chOff x="541400" y="5155644"/>
            <a:chExt cx="2318931" cy="369332"/>
          </a:xfrm>
        </p:grpSpPr>
        <p:cxnSp>
          <p:nvCxnSpPr>
            <p:cNvPr id="8" name="Rak pil 7">
              <a:extLst>
                <a:ext uri="{FF2B5EF4-FFF2-40B4-BE49-F238E27FC236}">
                  <a16:creationId xmlns:a16="http://schemas.microsoft.com/office/drawing/2014/main" id="{2F416276-68E6-1142-82CE-7E0B15A29D18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541400" y="5340310"/>
              <a:ext cx="475246" cy="0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991441C-4426-ED48-A63F-CC6CE578F261}"/>
                </a:ext>
              </a:extLst>
            </p:cNvPr>
            <p:cNvSpPr/>
            <p:nvPr/>
          </p:nvSpPr>
          <p:spPr>
            <a:xfrm>
              <a:off x="1016646" y="5155644"/>
              <a:ext cx="1843685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i="1" dirty="0"/>
                <a:t>x</a:t>
              </a:r>
              <a:r>
                <a:rPr lang="sv-SE" dirty="0"/>
                <a:t>-axeln saknar pil.</a:t>
              </a:r>
              <a:endParaRPr lang="sv-SE" i="1" dirty="0"/>
            </a:p>
          </p:txBody>
        </p: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B7237926-5C23-A24A-BBE2-F0DD9B4BB8D9}"/>
              </a:ext>
            </a:extLst>
          </p:cNvPr>
          <p:cNvGrpSpPr/>
          <p:nvPr/>
        </p:nvGrpSpPr>
        <p:grpSpPr>
          <a:xfrm>
            <a:off x="591110" y="5040903"/>
            <a:ext cx="2863944" cy="923330"/>
            <a:chOff x="161257" y="5372492"/>
            <a:chExt cx="2863944" cy="923330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C2FFFD4F-C96B-A043-84B0-3309A8DB69B2}"/>
                </a:ext>
              </a:extLst>
            </p:cNvPr>
            <p:cNvSpPr/>
            <p:nvPr/>
          </p:nvSpPr>
          <p:spPr>
            <a:xfrm>
              <a:off x="161257" y="5372492"/>
              <a:ext cx="2300740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i="1" dirty="0"/>
                <a:t>Sågtandslinjen </a:t>
              </a:r>
              <a:r>
                <a:rPr lang="sv-SE" dirty="0"/>
                <a:t>på </a:t>
              </a:r>
              <a:r>
                <a:rPr lang="sv-SE" i="1" dirty="0"/>
                <a:t>y</a:t>
              </a:r>
              <a:r>
                <a:rPr lang="sv-SE" dirty="0"/>
                <a:t>-axeln visar att hela </a:t>
              </a:r>
            </a:p>
            <a:p>
              <a:r>
                <a:rPr lang="sv-SE" i="1" dirty="0"/>
                <a:t>y</a:t>
              </a:r>
              <a:r>
                <a:rPr lang="sv-SE" dirty="0"/>
                <a:t>-axeln inte är utritad. </a:t>
              </a:r>
            </a:p>
          </p:txBody>
        </p:sp>
        <p:cxnSp>
          <p:nvCxnSpPr>
            <p:cNvPr id="11" name="Rak pil 10">
              <a:extLst>
                <a:ext uri="{FF2B5EF4-FFF2-40B4-BE49-F238E27FC236}">
                  <a16:creationId xmlns:a16="http://schemas.microsoft.com/office/drawing/2014/main" id="{DD900FB7-26F6-F449-A652-60314B84ECFA}"/>
                </a:ext>
              </a:extLst>
            </p:cNvPr>
            <p:cNvCxnSpPr>
              <a:cxnSpLocks/>
            </p:cNvCxnSpPr>
            <p:nvPr/>
          </p:nvCxnSpPr>
          <p:spPr>
            <a:xfrm>
              <a:off x="2486004" y="5847546"/>
              <a:ext cx="539197" cy="0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Bildobjekt 4">
            <a:extLst>
              <a:ext uri="{FF2B5EF4-FFF2-40B4-BE49-F238E27FC236}">
                <a16:creationId xmlns:a16="http://schemas.microsoft.com/office/drawing/2014/main" id="{DF587434-BAF8-114F-B0CF-1ED8B210F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805" y="2437861"/>
            <a:ext cx="1912502" cy="14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3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830677" y="52717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549207" y="692372"/>
            <a:ext cx="48030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En höstvecka i skolan mätte eleverna hur många millimeter (mm) det regnade varje skoldag. </a:t>
            </a:r>
          </a:p>
          <a:p>
            <a:r>
              <a:rPr lang="sv-SE" sz="2400" dirty="0">
                <a:latin typeface="+mn-lt"/>
              </a:rPr>
              <a:t>Diagrammet visar resultatet.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1799052" y="4253222"/>
            <a:ext cx="4712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2172066" y="4253222"/>
            <a:ext cx="3126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Stapeldiagram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1799052" y="5019828"/>
            <a:ext cx="62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064512" y="5652397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1871364" y="5677013"/>
            <a:ext cx="6551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Det är ett stapeldiagram.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805372" y="3134247"/>
            <a:ext cx="8269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Hur mycket regnade det sammanlagt under veckan? 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D651B0F-40AF-6D4B-AB76-BF2F98A15190}"/>
              </a:ext>
            </a:extLst>
          </p:cNvPr>
          <p:cNvSpPr/>
          <p:nvPr/>
        </p:nvSpPr>
        <p:spPr>
          <a:xfrm>
            <a:off x="2172066" y="5014921"/>
            <a:ext cx="2381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Sammanlagt: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3122891-71E2-CB4B-8E7E-7EA9D1086D64}"/>
              </a:ext>
            </a:extLst>
          </p:cNvPr>
          <p:cNvSpPr/>
          <p:nvPr/>
        </p:nvSpPr>
        <p:spPr>
          <a:xfrm>
            <a:off x="7132620" y="5014921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36 mm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DA42498-BB75-B74C-A31E-7AF723C7B52F}"/>
              </a:ext>
            </a:extLst>
          </p:cNvPr>
          <p:cNvSpPr/>
          <p:nvPr/>
        </p:nvSpPr>
        <p:spPr>
          <a:xfrm>
            <a:off x="1864502" y="6096564"/>
            <a:ext cx="5575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Det regnade 36 mm sammanlagt.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1BBD238-E860-7B41-8DAD-52DF15F26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69" y="84372"/>
            <a:ext cx="3477458" cy="2678583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9C3F47E3-4816-D549-806B-0659E16B37E3}"/>
              </a:ext>
            </a:extLst>
          </p:cNvPr>
          <p:cNvSpPr/>
          <p:nvPr/>
        </p:nvSpPr>
        <p:spPr>
          <a:xfrm>
            <a:off x="4099871" y="5005572"/>
            <a:ext cx="3214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(13 </a:t>
            </a:r>
            <a:r>
              <a:rPr lang="sv-SE" sz="2400" dirty="0"/>
              <a:t>+</a:t>
            </a:r>
            <a:r>
              <a:rPr lang="sv-SE" sz="2400" dirty="0">
                <a:latin typeface="Bradley Hand" pitchFamily="2" charset="77"/>
              </a:rPr>
              <a:t> 8 </a:t>
            </a:r>
            <a:r>
              <a:rPr lang="sv-SE" sz="2400" dirty="0"/>
              <a:t>+</a:t>
            </a:r>
            <a:r>
              <a:rPr lang="sv-SE" sz="2400" dirty="0">
                <a:latin typeface="Bradley Hand" pitchFamily="2" charset="77"/>
              </a:rPr>
              <a:t> 9 </a:t>
            </a:r>
            <a:r>
              <a:rPr lang="sv-SE" sz="2400" dirty="0">
                <a:latin typeface="+mn-lt"/>
              </a:rPr>
              <a:t>+</a:t>
            </a:r>
            <a:r>
              <a:rPr lang="sv-SE" sz="2400" dirty="0">
                <a:latin typeface="Bradley Hand" pitchFamily="2" charset="77"/>
              </a:rPr>
              <a:t> 6) mm </a:t>
            </a:r>
            <a:r>
              <a:rPr lang="sv-SE" sz="2400" dirty="0">
                <a:latin typeface="+mn-lt"/>
              </a:rPr>
              <a:t>=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3FE4FA1-2140-D54F-BC56-77FB9C49882B}"/>
              </a:ext>
            </a:extLst>
          </p:cNvPr>
          <p:cNvSpPr/>
          <p:nvPr/>
        </p:nvSpPr>
        <p:spPr>
          <a:xfrm>
            <a:off x="831141" y="2664036"/>
            <a:ext cx="7744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Vilken sorts diagram är det här?  </a:t>
            </a:r>
          </a:p>
        </p:txBody>
      </p:sp>
    </p:spTree>
    <p:extLst>
      <p:ext uri="{BB962C8B-B14F-4D97-AF65-F5344CB8AC3E}">
        <p14:creationId xmlns:p14="http://schemas.microsoft.com/office/powerpoint/2010/main" val="367239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2" grpId="0"/>
      <p:bldP spid="33" grpId="0"/>
      <p:bldP spid="34" grpId="0"/>
      <p:bldP spid="36" grpId="0"/>
      <p:bldP spid="37" grpId="0"/>
      <p:bldP spid="29" grpId="0"/>
      <p:bldP spid="38" grpId="0"/>
      <p:bldP spid="40" grpId="0"/>
      <p:bldP spid="41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830677" y="52717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372858" y="819323"/>
            <a:ext cx="4021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I en klass undersökte man hur </a:t>
            </a:r>
          </a:p>
          <a:p>
            <a:r>
              <a:rPr lang="sv-SE" sz="2400" dirty="0"/>
              <a:t>många syskon varje elev hade. Undersökningen gav det här </a:t>
            </a:r>
          </a:p>
          <a:p>
            <a:r>
              <a:rPr lang="sv-SE" sz="2400" dirty="0"/>
              <a:t>resultatet: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1039594" y="2446159"/>
            <a:ext cx="7744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</a:t>
            </a:r>
            <a:r>
              <a:rPr lang="sv-SE" sz="2400" dirty="0"/>
              <a:t>Sammanställ resultatet i en frekvenstabell</a:t>
            </a:r>
            <a:r>
              <a:rPr lang="sv-SE" sz="2400" i="1" dirty="0"/>
              <a:t>. </a:t>
            </a:r>
            <a:endParaRPr lang="sv-SE" sz="240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1039594" y="2846969"/>
            <a:ext cx="4712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</a:t>
            </a:r>
            <a:r>
              <a:rPr lang="sv-SE" sz="2400" dirty="0"/>
              <a:t>Visa resultatet i ett stolpdiagram.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21CC2CD-3F5D-8844-AFDD-D7493429A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51" y="1009326"/>
            <a:ext cx="4389643" cy="1025126"/>
          </a:xfrm>
          <a:prstGeom prst="rect">
            <a:avLst/>
          </a:prstGeom>
        </p:spPr>
      </p:pic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CFD4B726-F1EF-9340-8B75-F9D94753A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812440"/>
              </p:ext>
            </p:extLst>
          </p:nvPr>
        </p:nvGraphicFramePr>
        <p:xfrm>
          <a:off x="1039594" y="3429000"/>
          <a:ext cx="2380681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797">
                  <a:extLst>
                    <a:ext uri="{9D8B030D-6E8A-4147-A177-3AD203B41FA5}">
                      <a16:colId xmlns:a16="http://schemas.microsoft.com/office/drawing/2014/main" val="1693901223"/>
                    </a:ext>
                  </a:extLst>
                </a:gridCol>
                <a:gridCol w="1095884">
                  <a:extLst>
                    <a:ext uri="{9D8B030D-6E8A-4147-A177-3AD203B41FA5}">
                      <a16:colId xmlns:a16="http://schemas.microsoft.com/office/drawing/2014/main" val="36348102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Bradley Hand" pitchFamily="2" charset="77"/>
                        </a:rPr>
                        <a:t>Antal syskon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Bradley Hand" pitchFamily="2" charset="77"/>
                        </a:rPr>
                        <a:t>Frekvens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534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572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793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068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785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433228"/>
                  </a:ext>
                </a:extLst>
              </a:tr>
            </a:tbl>
          </a:graphicData>
        </a:graphic>
      </p:graphicFrame>
      <p:sp>
        <p:nvSpPr>
          <p:cNvPr id="18" name="Rektangel 17">
            <a:extLst>
              <a:ext uri="{FF2B5EF4-FFF2-40B4-BE49-F238E27FC236}">
                <a16:creationId xmlns:a16="http://schemas.microsoft.com/office/drawing/2014/main" id="{737F8551-C65F-8A40-B212-DED02CC6673E}"/>
              </a:ext>
            </a:extLst>
          </p:cNvPr>
          <p:cNvSpPr/>
          <p:nvPr/>
        </p:nvSpPr>
        <p:spPr>
          <a:xfrm>
            <a:off x="1421026" y="3740748"/>
            <a:ext cx="457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0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326EAA1-C0C3-6A48-B4D6-2A33F428C147}"/>
              </a:ext>
            </a:extLst>
          </p:cNvPr>
          <p:cNvSpPr/>
          <p:nvPr/>
        </p:nvSpPr>
        <p:spPr>
          <a:xfrm>
            <a:off x="2595266" y="3752606"/>
            <a:ext cx="457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4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5C7D651A-5954-8048-A9C3-6B55B1A8C006}"/>
              </a:ext>
            </a:extLst>
          </p:cNvPr>
          <p:cNvSpPr/>
          <p:nvPr/>
        </p:nvSpPr>
        <p:spPr>
          <a:xfrm>
            <a:off x="1421026" y="4123237"/>
            <a:ext cx="457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41C637DE-B3E7-4D44-A600-5E3AE9C6179C}"/>
              </a:ext>
            </a:extLst>
          </p:cNvPr>
          <p:cNvSpPr/>
          <p:nvPr/>
        </p:nvSpPr>
        <p:spPr>
          <a:xfrm>
            <a:off x="2629703" y="4135095"/>
            <a:ext cx="457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9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BC29AD1-FA71-5E49-9ADA-24C8BFF09A90}"/>
              </a:ext>
            </a:extLst>
          </p:cNvPr>
          <p:cNvSpPr/>
          <p:nvPr/>
        </p:nvSpPr>
        <p:spPr>
          <a:xfrm>
            <a:off x="1421026" y="4474435"/>
            <a:ext cx="457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3A77003D-4FA2-5E48-9649-F0AF2090E79F}"/>
              </a:ext>
            </a:extLst>
          </p:cNvPr>
          <p:cNvSpPr/>
          <p:nvPr/>
        </p:nvSpPr>
        <p:spPr>
          <a:xfrm>
            <a:off x="2625671" y="4486293"/>
            <a:ext cx="457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6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94FC7FE-4082-1B4C-99E7-825AA530218E}"/>
              </a:ext>
            </a:extLst>
          </p:cNvPr>
          <p:cNvSpPr/>
          <p:nvPr/>
        </p:nvSpPr>
        <p:spPr>
          <a:xfrm>
            <a:off x="1416994" y="4856924"/>
            <a:ext cx="457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1156FD8-F352-104D-850C-63C715E2DE5F}"/>
              </a:ext>
            </a:extLst>
          </p:cNvPr>
          <p:cNvSpPr/>
          <p:nvPr/>
        </p:nvSpPr>
        <p:spPr>
          <a:xfrm>
            <a:off x="2629703" y="4868781"/>
            <a:ext cx="457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3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463CE5BA-0612-4243-9E2B-95DBD9DFBB71}"/>
              </a:ext>
            </a:extLst>
          </p:cNvPr>
          <p:cNvSpPr/>
          <p:nvPr/>
        </p:nvSpPr>
        <p:spPr>
          <a:xfrm>
            <a:off x="2252303" y="5254288"/>
            <a:ext cx="1358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latin typeface="Bradley Hand" pitchFamily="2" charset="77"/>
              </a:rPr>
              <a:t>Summa: </a:t>
            </a:r>
            <a:r>
              <a:rPr lang="sv-SE" dirty="0">
                <a:latin typeface="Bradley Hand" pitchFamily="2" charset="77"/>
              </a:rPr>
              <a:t>22</a:t>
            </a:r>
            <a:endParaRPr lang="sv-SE" sz="1400" dirty="0">
              <a:latin typeface="Bradley Hand" pitchFamily="2" charset="77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4BE8463-35B1-5A44-9F62-72B7C3C87F2A}"/>
              </a:ext>
            </a:extLst>
          </p:cNvPr>
          <p:cNvSpPr/>
          <p:nvPr/>
        </p:nvSpPr>
        <p:spPr>
          <a:xfrm>
            <a:off x="3965642" y="3319796"/>
            <a:ext cx="62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 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EBEC4FE-6EBC-CC4E-A13F-9B52FF2B7A36}"/>
              </a:ext>
            </a:extLst>
          </p:cNvPr>
          <p:cNvSpPr/>
          <p:nvPr/>
        </p:nvSpPr>
        <p:spPr>
          <a:xfrm>
            <a:off x="531793" y="3319796"/>
            <a:ext cx="62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 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5DF5B61-6305-E14E-9C4D-4208741DF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84" y="3290486"/>
            <a:ext cx="4395248" cy="32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0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  <p:bldP spid="29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440D446-4132-264D-9E65-EB08CDF93C7E}"/>
              </a:ext>
            </a:extLst>
          </p:cNvPr>
          <p:cNvSpPr/>
          <p:nvPr/>
        </p:nvSpPr>
        <p:spPr>
          <a:xfrm>
            <a:off x="3704326" y="974416"/>
            <a:ext cx="155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L</a:t>
            </a:r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injediagram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1CDE253-482D-5A4F-BAF2-B41F7FA67800}"/>
              </a:ext>
            </a:extLst>
          </p:cNvPr>
          <p:cNvSpPr/>
          <p:nvPr/>
        </p:nvSpPr>
        <p:spPr>
          <a:xfrm>
            <a:off x="2935302" y="1665847"/>
            <a:ext cx="3516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Linjediagram</a:t>
            </a:r>
            <a:r>
              <a:rPr lang="sv-SE" b="1" dirty="0"/>
              <a:t> </a:t>
            </a:r>
            <a:r>
              <a:rPr lang="sv-SE" dirty="0"/>
              <a:t>används när man vill visa en förändring under en viss tid.</a:t>
            </a: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1B17A914-C806-3F4F-8FC9-787906011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842" y="2859004"/>
            <a:ext cx="5539732" cy="23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BBC29F4-42E2-BF4D-94C5-4D9B1F52AA84}"/>
              </a:ext>
            </a:extLst>
          </p:cNvPr>
          <p:cNvSpPr/>
          <p:nvPr/>
        </p:nvSpPr>
        <p:spPr>
          <a:xfrm>
            <a:off x="3704326" y="974416"/>
            <a:ext cx="1653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Cirkel</a:t>
            </a:r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diagram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1AD7A87-0619-4A42-BC8E-15C85FB92260}"/>
              </a:ext>
            </a:extLst>
          </p:cNvPr>
          <p:cNvSpPr/>
          <p:nvPr/>
        </p:nvSpPr>
        <p:spPr>
          <a:xfrm>
            <a:off x="2904307" y="1650348"/>
            <a:ext cx="3806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Cirkeldiagram</a:t>
            </a:r>
            <a:r>
              <a:rPr lang="sv-SE" b="1" dirty="0"/>
              <a:t> </a:t>
            </a:r>
            <a:r>
              <a:rPr lang="sv-SE" dirty="0"/>
              <a:t>används när man vill visa hur det hela fördelas på sina delar.</a:t>
            </a:r>
          </a:p>
          <a:p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C0A9408-8EDC-3B42-A70B-936D154A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535" y="2573678"/>
            <a:ext cx="3333212" cy="30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830677" y="52717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752217" y="1295471"/>
            <a:ext cx="3529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Diagrammet visar hur temperaturen ändrades under en dag i maj.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1864503" y="4216206"/>
            <a:ext cx="62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2316136" y="4191590"/>
            <a:ext cx="115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10 </a:t>
            </a:r>
            <a:r>
              <a:rPr lang="sv-SE" sz="2400" baseline="30000" dirty="0">
                <a:latin typeface="Bradley Hand" pitchFamily="2" charset="77"/>
              </a:rPr>
              <a:t>∘</a:t>
            </a:r>
            <a:r>
              <a:rPr lang="sv-SE" sz="2400" dirty="0">
                <a:latin typeface="Bradley Hand" pitchFamily="2" charset="77"/>
              </a:rPr>
              <a:t>C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1864502" y="4770517"/>
            <a:ext cx="62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996793" y="5968615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1803645" y="5993231"/>
            <a:ext cx="6551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Temperaturen var 10</a:t>
            </a:r>
            <a:r>
              <a:rPr lang="sv-SE" sz="2400" baseline="30000" dirty="0">
                <a:latin typeface="Bradley Hand" pitchFamily="2" charset="77"/>
              </a:rPr>
              <a:t>∘</a:t>
            </a:r>
            <a:r>
              <a:rPr lang="sv-SE" sz="2400" dirty="0">
                <a:latin typeface="Bradley Hand" pitchFamily="2" charset="77"/>
              </a:rPr>
              <a:t>C.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352070" y="3233535"/>
            <a:ext cx="8144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Vilken var temperaturen klockan 09.00? 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296191" y="3668429"/>
            <a:ext cx="8894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Med hur många grader sjönk temperaturen från 12.00 till 18.00?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D651B0F-40AF-6D4B-AB76-BF2F98A15190}"/>
              </a:ext>
            </a:extLst>
          </p:cNvPr>
          <p:cNvSpPr/>
          <p:nvPr/>
        </p:nvSpPr>
        <p:spPr>
          <a:xfrm>
            <a:off x="2130061" y="5401752"/>
            <a:ext cx="214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(15 </a:t>
            </a:r>
            <a:r>
              <a:rPr lang="sv-SE" sz="2400" dirty="0"/>
              <a:t>– </a:t>
            </a:r>
            <a:r>
              <a:rPr lang="sv-SE" sz="2400" dirty="0">
                <a:latin typeface="Bradley Hand" pitchFamily="2" charset="77"/>
              </a:rPr>
              <a:t>11)</a:t>
            </a:r>
            <a:r>
              <a:rPr lang="sv-SE" sz="2400" baseline="30000" dirty="0">
                <a:latin typeface="Bradley Hand" pitchFamily="2" charset="77"/>
              </a:rPr>
              <a:t>∘</a:t>
            </a:r>
            <a:r>
              <a:rPr lang="sv-SE" sz="2400" dirty="0">
                <a:latin typeface="Bradley Hand" pitchFamily="2" charset="77"/>
              </a:rPr>
              <a:t>C </a:t>
            </a:r>
            <a:r>
              <a:rPr lang="sv-SE" sz="2400" dirty="0">
                <a:latin typeface="+mn-lt"/>
              </a:rPr>
              <a:t>=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3122891-71E2-CB4B-8E7E-7EA9D1086D64}"/>
              </a:ext>
            </a:extLst>
          </p:cNvPr>
          <p:cNvSpPr/>
          <p:nvPr/>
        </p:nvSpPr>
        <p:spPr>
          <a:xfrm>
            <a:off x="4055628" y="5409318"/>
            <a:ext cx="817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4 </a:t>
            </a:r>
            <a:r>
              <a:rPr lang="sv-SE" sz="2400" baseline="30000" dirty="0">
                <a:latin typeface="Bradley Hand" pitchFamily="2" charset="77"/>
              </a:rPr>
              <a:t>∘</a:t>
            </a:r>
            <a:r>
              <a:rPr lang="sv-SE" sz="2400" dirty="0">
                <a:latin typeface="Bradley Hand" pitchFamily="2" charset="77"/>
              </a:rPr>
              <a:t>C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DA42498-BB75-B74C-A31E-7AF723C7B52F}"/>
              </a:ext>
            </a:extLst>
          </p:cNvPr>
          <p:cNvSpPr/>
          <p:nvPr/>
        </p:nvSpPr>
        <p:spPr>
          <a:xfrm>
            <a:off x="1803645" y="6389784"/>
            <a:ext cx="5977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Temperaturen sjönk med 4</a:t>
            </a:r>
            <a:r>
              <a:rPr lang="sv-SE" sz="2400" baseline="30000" dirty="0">
                <a:latin typeface="Bradley Hand" pitchFamily="2" charset="77"/>
              </a:rPr>
              <a:t>∘</a:t>
            </a:r>
            <a:r>
              <a:rPr lang="sv-SE" sz="2400" dirty="0">
                <a:latin typeface="Bradley Hand" pitchFamily="2" charset="77"/>
              </a:rPr>
              <a:t>C.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3F49596-3312-0A42-9B2D-631F4EE6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887" y="445218"/>
            <a:ext cx="4690753" cy="2788329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163D944D-54FC-0C44-B1C3-3B30530219DD}"/>
              </a:ext>
            </a:extLst>
          </p:cNvPr>
          <p:cNvCxnSpPr>
            <a:cxnSpLocks/>
          </p:cNvCxnSpPr>
          <p:nvPr/>
        </p:nvCxnSpPr>
        <p:spPr>
          <a:xfrm flipV="1">
            <a:off x="5650557" y="1760400"/>
            <a:ext cx="0" cy="114787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8EAD71B3-3E28-F74A-AC65-756D07DD2716}"/>
              </a:ext>
            </a:extLst>
          </p:cNvPr>
          <p:cNvCxnSpPr>
            <a:cxnSpLocks/>
          </p:cNvCxnSpPr>
          <p:nvPr/>
        </p:nvCxnSpPr>
        <p:spPr>
          <a:xfrm>
            <a:off x="4743500" y="1732023"/>
            <a:ext cx="90705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Grupp 16">
            <a:extLst>
              <a:ext uri="{FF2B5EF4-FFF2-40B4-BE49-F238E27FC236}">
                <a16:creationId xmlns:a16="http://schemas.microsoft.com/office/drawing/2014/main" id="{55CFD5F4-68DC-9544-B7C5-4C1C588DC701}"/>
              </a:ext>
            </a:extLst>
          </p:cNvPr>
          <p:cNvGrpSpPr/>
          <p:nvPr/>
        </p:nvGrpSpPr>
        <p:grpSpPr>
          <a:xfrm>
            <a:off x="4173077" y="2908276"/>
            <a:ext cx="2954960" cy="1630474"/>
            <a:chOff x="-143292" y="3031168"/>
            <a:chExt cx="2954960" cy="1630474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09A0401-DDA6-144E-99D9-9B8ACC07B784}"/>
                </a:ext>
              </a:extLst>
            </p:cNvPr>
            <p:cNvSpPr/>
            <p:nvPr/>
          </p:nvSpPr>
          <p:spPr>
            <a:xfrm>
              <a:off x="-143292" y="4261532"/>
              <a:ext cx="2954960" cy="4001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sz="2000" i="1" dirty="0"/>
                <a:t>Följ den streckade linjen</a:t>
              </a:r>
            </a:p>
          </p:txBody>
        </p:sp>
        <p:cxnSp>
          <p:nvCxnSpPr>
            <p:cNvPr id="19" name="Rak pil 18">
              <a:extLst>
                <a:ext uri="{FF2B5EF4-FFF2-40B4-BE49-F238E27FC236}">
                  <a16:creationId xmlns:a16="http://schemas.microsoft.com/office/drawing/2014/main" id="{7D0B31B6-5167-494D-93D8-693610E21560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1334188" y="3031168"/>
              <a:ext cx="0" cy="1230364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Rak 29">
            <a:extLst>
              <a:ext uri="{FF2B5EF4-FFF2-40B4-BE49-F238E27FC236}">
                <a16:creationId xmlns:a16="http://schemas.microsoft.com/office/drawing/2014/main" id="{4591CF0E-2273-044F-AB43-F7036B12BDBE}"/>
              </a:ext>
            </a:extLst>
          </p:cNvPr>
          <p:cNvCxnSpPr>
            <a:cxnSpLocks/>
          </p:cNvCxnSpPr>
          <p:nvPr/>
        </p:nvCxnSpPr>
        <p:spPr>
          <a:xfrm flipV="1">
            <a:off x="6328737" y="1183385"/>
            <a:ext cx="0" cy="172489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ak 30">
            <a:extLst>
              <a:ext uri="{FF2B5EF4-FFF2-40B4-BE49-F238E27FC236}">
                <a16:creationId xmlns:a16="http://schemas.microsoft.com/office/drawing/2014/main" id="{D7F02E12-F6B4-994B-98F3-EECEAF0D223A}"/>
              </a:ext>
            </a:extLst>
          </p:cNvPr>
          <p:cNvCxnSpPr>
            <a:cxnSpLocks/>
          </p:cNvCxnSpPr>
          <p:nvPr/>
        </p:nvCxnSpPr>
        <p:spPr>
          <a:xfrm>
            <a:off x="4743500" y="1183385"/>
            <a:ext cx="158523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34">
            <a:extLst>
              <a:ext uri="{FF2B5EF4-FFF2-40B4-BE49-F238E27FC236}">
                <a16:creationId xmlns:a16="http://schemas.microsoft.com/office/drawing/2014/main" id="{AE7CD49D-66C9-5049-B3CC-199CD3D01B85}"/>
              </a:ext>
            </a:extLst>
          </p:cNvPr>
          <p:cNvCxnSpPr>
            <a:cxnSpLocks/>
          </p:cNvCxnSpPr>
          <p:nvPr/>
        </p:nvCxnSpPr>
        <p:spPr>
          <a:xfrm flipV="1">
            <a:off x="7669857" y="1596966"/>
            <a:ext cx="0" cy="131130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Rak 38">
            <a:extLst>
              <a:ext uri="{FF2B5EF4-FFF2-40B4-BE49-F238E27FC236}">
                <a16:creationId xmlns:a16="http://schemas.microsoft.com/office/drawing/2014/main" id="{E26A2F4A-6EB8-E54E-98FB-0887CC64FF0A}"/>
              </a:ext>
            </a:extLst>
          </p:cNvPr>
          <p:cNvCxnSpPr>
            <a:cxnSpLocks/>
          </p:cNvCxnSpPr>
          <p:nvPr/>
        </p:nvCxnSpPr>
        <p:spPr>
          <a:xfrm>
            <a:off x="4743500" y="1625541"/>
            <a:ext cx="292635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ktangel 41">
            <a:extLst>
              <a:ext uri="{FF2B5EF4-FFF2-40B4-BE49-F238E27FC236}">
                <a16:creationId xmlns:a16="http://schemas.microsoft.com/office/drawing/2014/main" id="{0162E316-EE9E-1943-B337-D92C1D3D325B}"/>
              </a:ext>
            </a:extLst>
          </p:cNvPr>
          <p:cNvSpPr/>
          <p:nvPr/>
        </p:nvSpPr>
        <p:spPr>
          <a:xfrm>
            <a:off x="2212853" y="4747855"/>
            <a:ext cx="1251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12.00: 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E7E3DC5F-40A6-6849-B928-B00F61B406ED}"/>
              </a:ext>
            </a:extLst>
          </p:cNvPr>
          <p:cNvSpPr/>
          <p:nvPr/>
        </p:nvSpPr>
        <p:spPr>
          <a:xfrm>
            <a:off x="3245588" y="4747074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15 </a:t>
            </a:r>
            <a:r>
              <a:rPr lang="sv-SE" sz="2400" baseline="30000" dirty="0">
                <a:latin typeface="Bradley Hand" pitchFamily="2" charset="77"/>
              </a:rPr>
              <a:t>∘</a:t>
            </a:r>
            <a:r>
              <a:rPr lang="sv-SE" sz="2400" dirty="0">
                <a:latin typeface="Bradley Hand" pitchFamily="2" charset="77"/>
              </a:rPr>
              <a:t>C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8270D6C3-4CB5-2E41-A509-959435BABC70}"/>
              </a:ext>
            </a:extLst>
          </p:cNvPr>
          <p:cNvSpPr/>
          <p:nvPr/>
        </p:nvSpPr>
        <p:spPr>
          <a:xfrm>
            <a:off x="2212853" y="5082675"/>
            <a:ext cx="1257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18.00: 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FD45E8E9-8CAF-EC47-8BCD-3E1E421D8FB4}"/>
              </a:ext>
            </a:extLst>
          </p:cNvPr>
          <p:cNvSpPr/>
          <p:nvPr/>
        </p:nvSpPr>
        <p:spPr>
          <a:xfrm>
            <a:off x="3204227" y="5095863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11 </a:t>
            </a:r>
            <a:r>
              <a:rPr lang="sv-SE" sz="2400" baseline="30000" dirty="0">
                <a:latin typeface="Bradley Hand" pitchFamily="2" charset="77"/>
              </a:rPr>
              <a:t>∘</a:t>
            </a:r>
            <a:r>
              <a:rPr lang="sv-SE" sz="2400" dirty="0">
                <a:latin typeface="Bradley Hand" pitchFamily="2" charset="77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118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2" grpId="0"/>
      <p:bldP spid="33" grpId="0"/>
      <p:bldP spid="34" grpId="0"/>
      <p:bldP spid="36" grpId="0"/>
      <p:bldP spid="37" grpId="0"/>
      <p:bldP spid="25" grpId="0"/>
      <p:bldP spid="29" grpId="0"/>
      <p:bldP spid="38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830677" y="52717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913577" y="681889"/>
            <a:ext cx="5224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Diagrammet visar antalet elever på </a:t>
            </a:r>
            <a:r>
              <a:rPr lang="sv-SE" sz="2400" dirty="0" err="1"/>
              <a:t>Persboskolan</a:t>
            </a:r>
            <a:r>
              <a:rPr lang="sv-SE" sz="2400" dirty="0"/>
              <a:t> från 2015 till 2020. 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425867" y="3667613"/>
            <a:ext cx="62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877500" y="3642997"/>
            <a:ext cx="115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2017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435822" y="4330696"/>
            <a:ext cx="62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423187" y="5765132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1230039" y="5789748"/>
            <a:ext cx="6551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År 2017 fanns det 300 elever.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1297212" y="1484296"/>
            <a:ext cx="4002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</a:t>
            </a:r>
            <a:r>
              <a:rPr lang="sv-SE" sz="2400" dirty="0"/>
              <a:t>Vilket år fanns det 300 elever på skolan? 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1297212" y="2404800"/>
            <a:ext cx="4371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</a:t>
            </a:r>
            <a:r>
              <a:rPr lang="sv-SE" sz="2400" dirty="0"/>
              <a:t> Hur mycket ökade antalet elever från 2016 till 2018?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D651B0F-40AF-6D4B-AB76-BF2F98A15190}"/>
              </a:ext>
            </a:extLst>
          </p:cNvPr>
          <p:cNvSpPr/>
          <p:nvPr/>
        </p:nvSpPr>
        <p:spPr>
          <a:xfrm>
            <a:off x="749508" y="4322150"/>
            <a:ext cx="115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2016: 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3122891-71E2-CB4B-8E7E-7EA9D1086D64}"/>
              </a:ext>
            </a:extLst>
          </p:cNvPr>
          <p:cNvSpPr/>
          <p:nvPr/>
        </p:nvSpPr>
        <p:spPr>
          <a:xfrm>
            <a:off x="1733182" y="4330696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260 elever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DA42498-BB75-B74C-A31E-7AF723C7B52F}"/>
              </a:ext>
            </a:extLst>
          </p:cNvPr>
          <p:cNvSpPr/>
          <p:nvPr/>
        </p:nvSpPr>
        <p:spPr>
          <a:xfrm>
            <a:off x="1230039" y="6186301"/>
            <a:ext cx="5977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Antalet ökade med 70 elever.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5C7F049B-E438-6444-8681-B5CE0ED88527}"/>
              </a:ext>
            </a:extLst>
          </p:cNvPr>
          <p:cNvGrpSpPr/>
          <p:nvPr/>
        </p:nvGrpSpPr>
        <p:grpSpPr>
          <a:xfrm>
            <a:off x="5615133" y="396356"/>
            <a:ext cx="3477662" cy="4718231"/>
            <a:chOff x="1094338" y="397433"/>
            <a:chExt cx="3477662" cy="4718231"/>
          </a:xfrm>
        </p:grpSpPr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3941E126-D7E8-7348-BB5B-584823F446C7}"/>
                </a:ext>
              </a:extLst>
            </p:cNvPr>
            <p:cNvGrpSpPr/>
            <p:nvPr/>
          </p:nvGrpSpPr>
          <p:grpSpPr>
            <a:xfrm>
              <a:off x="1094338" y="397433"/>
              <a:ext cx="3477662" cy="4718231"/>
              <a:chOff x="1094338" y="397433"/>
              <a:chExt cx="3477662" cy="4718231"/>
            </a:xfrm>
          </p:grpSpPr>
          <p:pic>
            <p:nvPicPr>
              <p:cNvPr id="26" name="Bildobjekt 25">
                <a:extLst>
                  <a:ext uri="{FF2B5EF4-FFF2-40B4-BE49-F238E27FC236}">
                    <a16:creationId xmlns:a16="http://schemas.microsoft.com/office/drawing/2014/main" id="{2F1AF053-CE46-5F4A-90DC-137EFA443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338" y="397433"/>
                <a:ext cx="3477662" cy="4718231"/>
              </a:xfrm>
              <a:prstGeom prst="rect">
                <a:avLst/>
              </a:prstGeom>
            </p:spPr>
          </p:pic>
          <p:pic>
            <p:nvPicPr>
              <p:cNvPr id="27" name="Bildobjekt 26">
                <a:extLst>
                  <a:ext uri="{FF2B5EF4-FFF2-40B4-BE49-F238E27FC236}">
                    <a16:creationId xmlns:a16="http://schemas.microsoft.com/office/drawing/2014/main" id="{15C6905B-8972-AB46-8707-82810A48EF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22975" t="12436" r="16143" b="23634"/>
              <a:stretch/>
            </p:blipFill>
            <p:spPr>
              <a:xfrm>
                <a:off x="2097051" y="2424181"/>
                <a:ext cx="1830545" cy="1812837"/>
              </a:xfrm>
              <a:prstGeom prst="rect">
                <a:avLst/>
              </a:prstGeom>
            </p:spPr>
          </p:pic>
          <p:pic>
            <p:nvPicPr>
              <p:cNvPr id="28" name="Bildobjekt 27">
                <a:extLst>
                  <a:ext uri="{FF2B5EF4-FFF2-40B4-BE49-F238E27FC236}">
                    <a16:creationId xmlns:a16="http://schemas.microsoft.com/office/drawing/2014/main" id="{164EC057-1F4C-E941-AC03-CE1C7CB08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22975" t="23727" r="16143" b="24719"/>
              <a:stretch/>
            </p:blipFill>
            <p:spPr>
              <a:xfrm>
                <a:off x="2097050" y="925723"/>
                <a:ext cx="1830545" cy="1498459"/>
              </a:xfrm>
              <a:prstGeom prst="rect">
                <a:avLst/>
              </a:prstGeom>
            </p:spPr>
          </p:pic>
        </p:grpSp>
        <p:grpSp>
          <p:nvGrpSpPr>
            <p:cNvPr id="19" name="Grupp 18">
              <a:extLst>
                <a:ext uri="{FF2B5EF4-FFF2-40B4-BE49-F238E27FC236}">
                  <a16:creationId xmlns:a16="http://schemas.microsoft.com/office/drawing/2014/main" id="{AD4BD80C-26E5-6340-B262-B8186973758A}"/>
                </a:ext>
              </a:extLst>
            </p:cNvPr>
            <p:cNvGrpSpPr/>
            <p:nvPr/>
          </p:nvGrpSpPr>
          <p:grpSpPr>
            <a:xfrm>
              <a:off x="2382368" y="924118"/>
              <a:ext cx="1528729" cy="2716755"/>
              <a:chOff x="6562493" y="924118"/>
              <a:chExt cx="1528729" cy="2716755"/>
            </a:xfrm>
          </p:grpSpPr>
          <p:cxnSp>
            <p:nvCxnSpPr>
              <p:cNvPr id="20" name="Rak 19">
                <a:extLst>
                  <a:ext uri="{FF2B5EF4-FFF2-40B4-BE49-F238E27FC236}">
                    <a16:creationId xmlns:a16="http://schemas.microsoft.com/office/drawing/2014/main" id="{B2BA81C3-C251-854B-8117-31F053E875EB}"/>
                  </a:ext>
                </a:extLst>
              </p:cNvPr>
              <p:cNvCxnSpPr/>
              <p:nvPr/>
            </p:nvCxnSpPr>
            <p:spPr>
              <a:xfrm flipV="1">
                <a:off x="6562493" y="2709746"/>
                <a:ext cx="317809" cy="93112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Rak 20">
                <a:extLst>
                  <a:ext uri="{FF2B5EF4-FFF2-40B4-BE49-F238E27FC236}">
                    <a16:creationId xmlns:a16="http://schemas.microsoft.com/office/drawing/2014/main" id="{1B344D4E-37D7-0943-A12A-B5C29E957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0302" y="2118733"/>
                <a:ext cx="301083" cy="59101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Rak 21">
                <a:extLst>
                  <a:ext uri="{FF2B5EF4-FFF2-40B4-BE49-F238E27FC236}">
                    <a16:creationId xmlns:a16="http://schemas.microsoft.com/office/drawing/2014/main" id="{95B8CCBD-1C91-BA4B-AA55-5C65748FCC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5809" y="1667770"/>
                <a:ext cx="306659" cy="46556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Rak 22">
                <a:extLst>
                  <a:ext uri="{FF2B5EF4-FFF2-40B4-BE49-F238E27FC236}">
                    <a16:creationId xmlns:a16="http://schemas.microsoft.com/office/drawing/2014/main" id="{8A46F749-8307-444C-9DB2-10D0AD414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468" y="1674952"/>
                <a:ext cx="293388" cy="12610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Rak 23">
                <a:extLst>
                  <a:ext uri="{FF2B5EF4-FFF2-40B4-BE49-F238E27FC236}">
                    <a16:creationId xmlns:a16="http://schemas.microsoft.com/office/drawing/2014/main" id="{6FC4787E-4826-6542-81D5-A67D8A03A6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5856" y="924118"/>
                <a:ext cx="315366" cy="8935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0" name="Rak 29">
            <a:extLst>
              <a:ext uri="{FF2B5EF4-FFF2-40B4-BE49-F238E27FC236}">
                <a16:creationId xmlns:a16="http://schemas.microsoft.com/office/drawing/2014/main" id="{2290EBDD-76D2-7D47-897C-02440F044983}"/>
              </a:ext>
            </a:extLst>
          </p:cNvPr>
          <p:cNvCxnSpPr>
            <a:cxnSpLocks/>
          </p:cNvCxnSpPr>
          <p:nvPr/>
        </p:nvCxnSpPr>
        <p:spPr>
          <a:xfrm flipV="1">
            <a:off x="7519620" y="2117656"/>
            <a:ext cx="14047" cy="211828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ak 30">
            <a:extLst>
              <a:ext uri="{FF2B5EF4-FFF2-40B4-BE49-F238E27FC236}">
                <a16:creationId xmlns:a16="http://schemas.microsoft.com/office/drawing/2014/main" id="{88F194B7-14DB-A749-BD13-6FEB4359C660}"/>
              </a:ext>
            </a:extLst>
          </p:cNvPr>
          <p:cNvCxnSpPr>
            <a:cxnSpLocks/>
          </p:cNvCxnSpPr>
          <p:nvPr/>
        </p:nvCxnSpPr>
        <p:spPr>
          <a:xfrm>
            <a:off x="6626610" y="2129169"/>
            <a:ext cx="90705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ktangel 43">
            <a:extLst>
              <a:ext uri="{FF2B5EF4-FFF2-40B4-BE49-F238E27FC236}">
                <a16:creationId xmlns:a16="http://schemas.microsoft.com/office/drawing/2014/main" id="{F22390F2-A3E4-6B4C-B640-80C968729864}"/>
              </a:ext>
            </a:extLst>
          </p:cNvPr>
          <p:cNvSpPr/>
          <p:nvPr/>
        </p:nvSpPr>
        <p:spPr>
          <a:xfrm>
            <a:off x="755240" y="4647754"/>
            <a:ext cx="115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2018: 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A3580AB2-0F50-8843-8D9B-729C1F5D0838}"/>
              </a:ext>
            </a:extLst>
          </p:cNvPr>
          <p:cNvSpPr/>
          <p:nvPr/>
        </p:nvSpPr>
        <p:spPr>
          <a:xfrm>
            <a:off x="1738914" y="4656300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330 elever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0427AF4C-441F-9F41-8137-3903450DF30B}"/>
              </a:ext>
            </a:extLst>
          </p:cNvPr>
          <p:cNvSpPr/>
          <p:nvPr/>
        </p:nvSpPr>
        <p:spPr>
          <a:xfrm>
            <a:off x="425867" y="5123133"/>
            <a:ext cx="144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Ökning: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91F9ECC6-9F83-1E4C-9385-332AA0B05498}"/>
              </a:ext>
            </a:extLst>
          </p:cNvPr>
          <p:cNvSpPr/>
          <p:nvPr/>
        </p:nvSpPr>
        <p:spPr>
          <a:xfrm>
            <a:off x="1498844" y="5127593"/>
            <a:ext cx="3118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 (330 </a:t>
            </a:r>
            <a:r>
              <a:rPr lang="sv-SE" sz="2400" dirty="0"/>
              <a:t>– </a:t>
            </a:r>
            <a:r>
              <a:rPr lang="sv-SE" sz="2400" dirty="0">
                <a:latin typeface="Bradley Hand" pitchFamily="2" charset="77"/>
              </a:rPr>
              <a:t>260) elever </a:t>
            </a:r>
            <a:r>
              <a:rPr lang="sv-SE" sz="2400" dirty="0">
                <a:latin typeface="+mn-lt"/>
              </a:rPr>
              <a:t>=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BFD04234-08D7-6340-8FCD-F99654302278}"/>
              </a:ext>
            </a:extLst>
          </p:cNvPr>
          <p:cNvSpPr/>
          <p:nvPr/>
        </p:nvSpPr>
        <p:spPr>
          <a:xfrm>
            <a:off x="4435936" y="5123133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70 elever</a:t>
            </a:r>
          </a:p>
        </p:txBody>
      </p:sp>
      <p:cxnSp>
        <p:nvCxnSpPr>
          <p:cNvPr id="55" name="Rak 54">
            <a:extLst>
              <a:ext uri="{FF2B5EF4-FFF2-40B4-BE49-F238E27FC236}">
                <a16:creationId xmlns:a16="http://schemas.microsoft.com/office/drawing/2014/main" id="{3CEFC0EB-284C-844C-B188-6289D91F7D2A}"/>
              </a:ext>
            </a:extLst>
          </p:cNvPr>
          <p:cNvCxnSpPr>
            <a:cxnSpLocks/>
          </p:cNvCxnSpPr>
          <p:nvPr/>
        </p:nvCxnSpPr>
        <p:spPr>
          <a:xfrm flipV="1">
            <a:off x="7225211" y="2733285"/>
            <a:ext cx="0" cy="149867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Rak 55">
            <a:extLst>
              <a:ext uri="{FF2B5EF4-FFF2-40B4-BE49-F238E27FC236}">
                <a16:creationId xmlns:a16="http://schemas.microsoft.com/office/drawing/2014/main" id="{79B0BC5B-CE42-FB4C-B513-74F6CDA74DB0}"/>
              </a:ext>
            </a:extLst>
          </p:cNvPr>
          <p:cNvCxnSpPr>
            <a:cxnSpLocks/>
          </p:cNvCxnSpPr>
          <p:nvPr/>
        </p:nvCxnSpPr>
        <p:spPr>
          <a:xfrm>
            <a:off x="6598906" y="2733285"/>
            <a:ext cx="60851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Rak 60">
            <a:extLst>
              <a:ext uri="{FF2B5EF4-FFF2-40B4-BE49-F238E27FC236}">
                <a16:creationId xmlns:a16="http://schemas.microsoft.com/office/drawing/2014/main" id="{31E3D114-6C51-8447-8331-35B138CB5B6D}"/>
              </a:ext>
            </a:extLst>
          </p:cNvPr>
          <p:cNvCxnSpPr>
            <a:cxnSpLocks/>
          </p:cNvCxnSpPr>
          <p:nvPr/>
        </p:nvCxnSpPr>
        <p:spPr>
          <a:xfrm flipV="1">
            <a:off x="7823138" y="1676622"/>
            <a:ext cx="10587" cy="255534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Rak 61">
            <a:extLst>
              <a:ext uri="{FF2B5EF4-FFF2-40B4-BE49-F238E27FC236}">
                <a16:creationId xmlns:a16="http://schemas.microsoft.com/office/drawing/2014/main" id="{AA83202A-CC11-8146-A378-3F6BD319CC1B}"/>
              </a:ext>
            </a:extLst>
          </p:cNvPr>
          <p:cNvCxnSpPr>
            <a:cxnSpLocks/>
          </p:cNvCxnSpPr>
          <p:nvPr/>
        </p:nvCxnSpPr>
        <p:spPr>
          <a:xfrm>
            <a:off x="6606233" y="1673872"/>
            <a:ext cx="1209701" cy="274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6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2" grpId="0"/>
      <p:bldP spid="33" grpId="0"/>
      <p:bldP spid="34" grpId="0"/>
      <p:bldP spid="36" grpId="0"/>
      <p:bldP spid="37" grpId="0"/>
      <p:bldP spid="25" grpId="0"/>
      <p:bldP spid="29" grpId="0"/>
      <p:bldP spid="38" grpId="0"/>
      <p:bldP spid="40" grpId="0"/>
      <p:bldP spid="41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42591</TotalTime>
  <Words>571</Words>
  <Application>Microsoft Macintosh PowerPoint</Application>
  <PresentationFormat>Bildspel på skärmen (4:3)</PresentationFormat>
  <Paragraphs>101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Bradley Hand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313</cp:revision>
  <dcterms:created xsi:type="dcterms:W3CDTF">2017-04-10T07:17:33Z</dcterms:created>
  <dcterms:modified xsi:type="dcterms:W3CDTF">2021-03-06T08:15:49Z</dcterms:modified>
</cp:coreProperties>
</file>