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345" r:id="rId2"/>
    <p:sldId id="371" r:id="rId3"/>
    <p:sldId id="372" r:id="rId4"/>
  </p:sldIdLst>
  <p:sldSz cx="9144000" cy="6858000" type="screen4x3"/>
  <p:notesSz cx="6858000" cy="9144000"/>
  <p:defaultTextStyle>
    <a:defPPr>
      <a:defRPr lang="sv-S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2503"/>
    <a:srgbClr val="721E02"/>
    <a:srgbClr val="9E29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80" autoAdjust="0"/>
    <p:restoredTop sz="99052" autoAdjust="0"/>
  </p:normalViewPr>
  <p:slideViewPr>
    <p:cSldViewPr snapToGrid="0" snapToObjects="1">
      <p:cViewPr varScale="1">
        <p:scale>
          <a:sx n="128" d="100"/>
          <a:sy n="128" d="100"/>
        </p:scale>
        <p:origin x="56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A6A5893-4956-8F41-93DE-3EB49683F04A}" type="datetimeFigureOut">
              <a:rPr lang="sv-SE"/>
              <a:pPr>
                <a:defRPr/>
              </a:pPr>
              <a:t>2021-03-16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B2F7B31-AE81-C847-B55C-DAA887F93BB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7302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D5B33-EECA-E345-9FC2-5E3742DA8662}" type="datetimeFigureOut">
              <a:rPr lang="sv-SE"/>
              <a:pPr>
                <a:defRPr/>
              </a:pPr>
              <a:t>2021-03-16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EEA7A-7F54-C54C-9238-1EB7BEBF071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9514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38DA4-4B74-C74A-B8A1-DD880CE558F0}" type="datetimeFigureOut">
              <a:rPr lang="sv-SE"/>
              <a:pPr>
                <a:defRPr/>
              </a:pPr>
              <a:t>2021-03-16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B875A-7E3D-0443-9013-E101C48B941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0603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24A09-12D6-8B4E-98F3-4BA6832EECD1}" type="datetimeFigureOut">
              <a:rPr lang="sv-SE"/>
              <a:pPr>
                <a:defRPr/>
              </a:pPr>
              <a:t>2021-03-16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0808A-FE97-F642-AE32-0956871E6A9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3947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DF713-572D-A642-BD96-714C491B39B9}" type="datetimeFigureOut">
              <a:rPr lang="sv-SE"/>
              <a:pPr>
                <a:defRPr/>
              </a:pPr>
              <a:t>2021-03-16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49861-0C9A-054D-8316-620ACEEFE4A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156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74A14-4AC4-0549-A2A1-49962690A6FC}" type="datetimeFigureOut">
              <a:rPr lang="sv-SE"/>
              <a:pPr>
                <a:defRPr/>
              </a:pPr>
              <a:t>2021-03-16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889EA-5345-DD4E-959E-6FC96FAD32E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2909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1EE72-BBC9-2D4F-A7CD-2EC8A9D83FA0}" type="datetimeFigureOut">
              <a:rPr lang="sv-SE"/>
              <a:pPr>
                <a:defRPr/>
              </a:pPr>
              <a:t>2021-03-16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E7E18-F6BC-7B4E-AE79-3DBEA6BE442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8557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5FB39-7D05-0B46-83B1-C0B075E3D694}" type="datetimeFigureOut">
              <a:rPr lang="sv-SE"/>
              <a:pPr>
                <a:defRPr/>
              </a:pPr>
              <a:t>2021-03-16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A54E4-1D05-2A40-8403-5ABBD367CEB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8775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FE0B0-A13C-864E-A67E-7AADEA49CF3F}" type="datetimeFigureOut">
              <a:rPr lang="sv-SE"/>
              <a:pPr>
                <a:defRPr/>
              </a:pPr>
              <a:t>2021-03-16</a:t>
            </a:fld>
            <a:endParaRPr lang="sv-SE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4A15A-C074-D74E-9645-F192FF98BBB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1307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367F1-8986-7245-BE40-7A57AE6D5A19}" type="datetimeFigureOut">
              <a:rPr lang="sv-SE"/>
              <a:pPr>
                <a:defRPr/>
              </a:pPr>
              <a:t>2021-03-16</a:t>
            </a:fld>
            <a:endParaRPr lang="sv-SE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FD5CC-B87A-8E47-B35A-7343D208697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8048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B13CD-EC39-DD46-B609-1E197898BCFA}" type="datetimeFigureOut">
              <a:rPr lang="sv-SE"/>
              <a:pPr>
                <a:defRPr/>
              </a:pPr>
              <a:t>2021-03-16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5C7F7-9DAB-C748-A4CA-3B304A3A903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6941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69752-66C0-9E4A-BC55-E9F6C092E643}" type="datetimeFigureOut">
              <a:rPr lang="sv-SE"/>
              <a:pPr>
                <a:defRPr/>
              </a:pPr>
              <a:t>2021-03-16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925A1-3E2C-B244-A610-751995A75D5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7315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A614604-6435-414E-8A45-CE1C215ECEE3}" type="datetimeFigureOut">
              <a:rPr lang="sv-SE"/>
              <a:pPr>
                <a:defRPr/>
              </a:pPr>
              <a:t>2021-03-16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F53BB1D-EC68-6A47-B5DF-51469737589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p 8">
            <a:extLst>
              <a:ext uri="{FF2B5EF4-FFF2-40B4-BE49-F238E27FC236}">
                <a16:creationId xmlns:a16="http://schemas.microsoft.com/office/drawing/2014/main" id="{27286A57-1DEC-474F-B94A-374A69431AE5}"/>
              </a:ext>
            </a:extLst>
          </p:cNvPr>
          <p:cNvGrpSpPr/>
          <p:nvPr/>
        </p:nvGrpSpPr>
        <p:grpSpPr>
          <a:xfrm>
            <a:off x="3943118" y="4514567"/>
            <a:ext cx="1566024" cy="926878"/>
            <a:chOff x="4349368" y="1018454"/>
            <a:chExt cx="834903" cy="926878"/>
          </a:xfrm>
        </p:grpSpPr>
        <p:sp>
          <p:nvSpPr>
            <p:cNvPr id="11" name="Rektangel 10">
              <a:extLst>
                <a:ext uri="{FF2B5EF4-FFF2-40B4-BE49-F238E27FC236}">
                  <a16:creationId xmlns:a16="http://schemas.microsoft.com/office/drawing/2014/main" id="{BF5EA5FD-D3EE-7546-B25E-9838B3408B16}"/>
                </a:ext>
              </a:extLst>
            </p:cNvPr>
            <p:cNvSpPr/>
            <p:nvPr/>
          </p:nvSpPr>
          <p:spPr>
            <a:xfrm>
              <a:off x="4349368" y="1018454"/>
              <a:ext cx="583885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800" dirty="0"/>
                <a:t>2 462</a:t>
              </a:r>
            </a:p>
          </p:txBody>
        </p:sp>
        <p:sp>
          <p:nvSpPr>
            <p:cNvPr id="12" name="Rektangel 11">
              <a:extLst>
                <a:ext uri="{FF2B5EF4-FFF2-40B4-BE49-F238E27FC236}">
                  <a16:creationId xmlns:a16="http://schemas.microsoft.com/office/drawing/2014/main" id="{39995B18-7F96-3D4C-AAE8-4D2D960DC600}"/>
                </a:ext>
              </a:extLst>
            </p:cNvPr>
            <p:cNvSpPr/>
            <p:nvPr/>
          </p:nvSpPr>
          <p:spPr>
            <a:xfrm>
              <a:off x="4460409" y="1422112"/>
              <a:ext cx="532529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800" dirty="0"/>
                <a:t>55</a:t>
              </a:r>
            </a:p>
          </p:txBody>
        </p:sp>
        <p:cxnSp>
          <p:nvCxnSpPr>
            <p:cNvPr id="13" name="Rak 12">
              <a:extLst>
                <a:ext uri="{FF2B5EF4-FFF2-40B4-BE49-F238E27FC236}">
                  <a16:creationId xmlns:a16="http://schemas.microsoft.com/office/drawing/2014/main" id="{358076EC-5E64-5E43-8CA9-5A00A6138A8E}"/>
                </a:ext>
              </a:extLst>
            </p:cNvPr>
            <p:cNvCxnSpPr>
              <a:cxnSpLocks/>
            </p:cNvCxnSpPr>
            <p:nvPr/>
          </p:nvCxnSpPr>
          <p:spPr>
            <a:xfrm>
              <a:off x="4401855" y="1476050"/>
              <a:ext cx="46413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11079550-3CCE-F048-B6E4-CE2FE1A695B0}"/>
                </a:ext>
              </a:extLst>
            </p:cNvPr>
            <p:cNvSpPr/>
            <p:nvPr/>
          </p:nvSpPr>
          <p:spPr>
            <a:xfrm>
              <a:off x="4844433" y="1191139"/>
              <a:ext cx="339838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800" dirty="0"/>
                <a:t>g =</a:t>
              </a:r>
            </a:p>
          </p:txBody>
        </p:sp>
      </p:grpSp>
      <p:sp>
        <p:nvSpPr>
          <p:cNvPr id="5" name="textruta 4">
            <a:extLst>
              <a:ext uri="{FF2B5EF4-FFF2-40B4-BE49-F238E27FC236}">
                <a16:creationId xmlns:a16="http://schemas.microsoft.com/office/drawing/2014/main" id="{91C6AE93-4618-0F45-B2F8-5289E02D4B5A}"/>
              </a:ext>
            </a:extLst>
          </p:cNvPr>
          <p:cNvSpPr txBox="1"/>
          <p:nvPr/>
        </p:nvSpPr>
        <p:spPr>
          <a:xfrm>
            <a:off x="725557" y="928110"/>
            <a:ext cx="53376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En korg med </a:t>
            </a:r>
            <a:r>
              <a:rPr lang="sv-SE" sz="2000" dirty="0">
                <a:solidFill>
                  <a:srgbClr val="C00000"/>
                </a:solidFill>
              </a:rPr>
              <a:t>55 golfbollar</a:t>
            </a:r>
            <a:r>
              <a:rPr lang="sv-SE" sz="2000" dirty="0"/>
              <a:t> väger </a:t>
            </a:r>
            <a:r>
              <a:rPr lang="sv-SE" sz="2000" dirty="0">
                <a:solidFill>
                  <a:srgbClr val="C00000"/>
                </a:solidFill>
              </a:rPr>
              <a:t>2,6 kg</a:t>
            </a:r>
            <a:r>
              <a:rPr lang="sv-SE" sz="2000" dirty="0"/>
              <a:t>. Själva </a:t>
            </a:r>
            <a:r>
              <a:rPr lang="sv-SE" sz="2000" dirty="0">
                <a:solidFill>
                  <a:srgbClr val="C00000"/>
                </a:solidFill>
              </a:rPr>
              <a:t>lådan väger 138 g</a:t>
            </a:r>
            <a:r>
              <a:rPr lang="sv-SE" sz="2000" dirty="0"/>
              <a:t>. Hur mycket </a:t>
            </a:r>
            <a:r>
              <a:rPr lang="sv-SE" sz="2000" dirty="0">
                <a:solidFill>
                  <a:srgbClr val="C00000"/>
                </a:solidFill>
              </a:rPr>
              <a:t>väger en golfboll </a:t>
            </a:r>
            <a:r>
              <a:rPr lang="sv-SE" sz="2000" dirty="0"/>
              <a:t>i genomsnitt? Avrunda till hela gram.</a:t>
            </a:r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893A901D-3AC7-3942-A11D-767CDC5BB2F0}"/>
              </a:ext>
            </a:extLst>
          </p:cNvPr>
          <p:cNvSpPr txBox="1"/>
          <p:nvPr/>
        </p:nvSpPr>
        <p:spPr>
          <a:xfrm>
            <a:off x="191341" y="2412558"/>
            <a:ext cx="3183825" cy="70788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sv-SE" sz="2000" dirty="0"/>
              <a:t>Vi börjar med att </a:t>
            </a:r>
            <a:r>
              <a:rPr lang="sv-SE" sz="2000" dirty="0">
                <a:solidFill>
                  <a:srgbClr val="C00000"/>
                </a:solidFill>
              </a:rPr>
              <a:t>omvandla </a:t>
            </a:r>
            <a:r>
              <a:rPr lang="sv-SE" sz="2000" dirty="0"/>
              <a:t>den totala vikten till gram</a:t>
            </a:r>
          </a:p>
        </p:txBody>
      </p:sp>
      <p:sp>
        <p:nvSpPr>
          <p:cNvPr id="20" name="textruta 19">
            <a:extLst>
              <a:ext uri="{FF2B5EF4-FFF2-40B4-BE49-F238E27FC236}">
                <a16:creationId xmlns:a16="http://schemas.microsoft.com/office/drawing/2014/main" id="{AB717B18-6E04-204B-96E2-EE8A429D6891}"/>
              </a:ext>
            </a:extLst>
          </p:cNvPr>
          <p:cNvSpPr txBox="1"/>
          <p:nvPr/>
        </p:nvSpPr>
        <p:spPr>
          <a:xfrm>
            <a:off x="5424444" y="4687252"/>
            <a:ext cx="22557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44,763… g</a:t>
            </a:r>
          </a:p>
        </p:txBody>
      </p:sp>
      <p:sp>
        <p:nvSpPr>
          <p:cNvPr id="21" name="textruta 20">
            <a:extLst>
              <a:ext uri="{FF2B5EF4-FFF2-40B4-BE49-F238E27FC236}">
                <a16:creationId xmlns:a16="http://schemas.microsoft.com/office/drawing/2014/main" id="{A7F76DE1-EF8B-1F4C-8DCE-76199ECF3199}"/>
              </a:ext>
            </a:extLst>
          </p:cNvPr>
          <p:cNvSpPr txBox="1"/>
          <p:nvPr/>
        </p:nvSpPr>
        <p:spPr>
          <a:xfrm>
            <a:off x="162052" y="3352555"/>
            <a:ext cx="3556268" cy="101566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sv-SE" sz="2000" dirty="0"/>
              <a:t>Vi räknar ut vad </a:t>
            </a:r>
            <a:r>
              <a:rPr lang="sv-SE" sz="2000" dirty="0">
                <a:solidFill>
                  <a:srgbClr val="C00000"/>
                </a:solidFill>
              </a:rPr>
              <a:t>bara bollarna väger</a:t>
            </a:r>
            <a:r>
              <a:rPr lang="sv-SE" sz="2000" dirty="0"/>
              <a:t>. Vi kan räkna i huvudet </a:t>
            </a:r>
            <a:r>
              <a:rPr lang="sv-SE" sz="2000" i="1" dirty="0"/>
              <a:t>eller</a:t>
            </a:r>
            <a:r>
              <a:rPr lang="sv-SE" sz="2000" dirty="0"/>
              <a:t> med miniräknare.</a:t>
            </a:r>
          </a:p>
        </p:txBody>
      </p:sp>
      <p:cxnSp>
        <p:nvCxnSpPr>
          <p:cNvPr id="30" name="Rak 29">
            <a:extLst>
              <a:ext uri="{FF2B5EF4-FFF2-40B4-BE49-F238E27FC236}">
                <a16:creationId xmlns:a16="http://schemas.microsoft.com/office/drawing/2014/main" id="{382EF9D2-01F2-E74A-8DCF-547104DBC334}"/>
              </a:ext>
            </a:extLst>
          </p:cNvPr>
          <p:cNvCxnSpPr>
            <a:cxnSpLocks/>
          </p:cNvCxnSpPr>
          <p:nvPr/>
        </p:nvCxnSpPr>
        <p:spPr>
          <a:xfrm>
            <a:off x="5982681" y="4729120"/>
            <a:ext cx="0" cy="472835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2" name="Picture 2" descr="Golfbollar">
            <a:extLst>
              <a:ext uri="{FF2B5EF4-FFF2-40B4-BE49-F238E27FC236}">
                <a16:creationId xmlns:a16="http://schemas.microsoft.com/office/drawing/2014/main" id="{386DD0D6-1627-424C-A7F7-696D89AB3F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3186" y="823861"/>
            <a:ext cx="1509043" cy="1131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ruta 23">
            <a:extLst>
              <a:ext uri="{FF2B5EF4-FFF2-40B4-BE49-F238E27FC236}">
                <a16:creationId xmlns:a16="http://schemas.microsoft.com/office/drawing/2014/main" id="{B6D6B437-08C8-564B-94D7-E9607A034F27}"/>
              </a:ext>
            </a:extLst>
          </p:cNvPr>
          <p:cNvSpPr txBox="1"/>
          <p:nvPr/>
        </p:nvSpPr>
        <p:spPr>
          <a:xfrm>
            <a:off x="3943119" y="2486307"/>
            <a:ext cx="30804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2,6 kg = 2 600 g</a:t>
            </a:r>
          </a:p>
        </p:txBody>
      </p:sp>
      <p:sp>
        <p:nvSpPr>
          <p:cNvPr id="25" name="textruta 24">
            <a:extLst>
              <a:ext uri="{FF2B5EF4-FFF2-40B4-BE49-F238E27FC236}">
                <a16:creationId xmlns:a16="http://schemas.microsoft.com/office/drawing/2014/main" id="{B0DDBF2D-089A-804A-93A8-2A0E8D1BDCA4}"/>
              </a:ext>
            </a:extLst>
          </p:cNvPr>
          <p:cNvSpPr txBox="1"/>
          <p:nvPr/>
        </p:nvSpPr>
        <p:spPr>
          <a:xfrm>
            <a:off x="3816658" y="3467123"/>
            <a:ext cx="26672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(2 600 – 138) g = </a:t>
            </a:r>
          </a:p>
        </p:txBody>
      </p:sp>
      <p:sp>
        <p:nvSpPr>
          <p:cNvPr id="26" name="textruta 25">
            <a:extLst>
              <a:ext uri="{FF2B5EF4-FFF2-40B4-BE49-F238E27FC236}">
                <a16:creationId xmlns:a16="http://schemas.microsoft.com/office/drawing/2014/main" id="{895053FA-19B1-E943-9C3C-9D01A37CC02B}"/>
              </a:ext>
            </a:extLst>
          </p:cNvPr>
          <p:cNvSpPr txBox="1"/>
          <p:nvPr/>
        </p:nvSpPr>
        <p:spPr>
          <a:xfrm>
            <a:off x="6319704" y="3461642"/>
            <a:ext cx="16739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2 462 g </a:t>
            </a:r>
          </a:p>
        </p:txBody>
      </p:sp>
      <p:sp>
        <p:nvSpPr>
          <p:cNvPr id="27" name="textruta 26">
            <a:extLst>
              <a:ext uri="{FF2B5EF4-FFF2-40B4-BE49-F238E27FC236}">
                <a16:creationId xmlns:a16="http://schemas.microsoft.com/office/drawing/2014/main" id="{5F7F523B-F59D-5749-8F60-48A2919E04F9}"/>
              </a:ext>
            </a:extLst>
          </p:cNvPr>
          <p:cNvSpPr txBox="1"/>
          <p:nvPr/>
        </p:nvSpPr>
        <p:spPr>
          <a:xfrm>
            <a:off x="182721" y="4600329"/>
            <a:ext cx="3556268" cy="70788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sv-SE" sz="2000" dirty="0"/>
              <a:t>Vi använder miniräknaren för att räkna ut vad </a:t>
            </a:r>
            <a:r>
              <a:rPr lang="sv-SE" sz="2000" dirty="0">
                <a:solidFill>
                  <a:srgbClr val="C00000"/>
                </a:solidFill>
              </a:rPr>
              <a:t>en boll väger</a:t>
            </a:r>
            <a:r>
              <a:rPr lang="sv-SE" sz="2000" dirty="0"/>
              <a:t>.</a:t>
            </a:r>
          </a:p>
        </p:txBody>
      </p:sp>
      <p:grpSp>
        <p:nvGrpSpPr>
          <p:cNvPr id="8" name="Grupp 7">
            <a:extLst>
              <a:ext uri="{FF2B5EF4-FFF2-40B4-BE49-F238E27FC236}">
                <a16:creationId xmlns:a16="http://schemas.microsoft.com/office/drawing/2014/main" id="{9A346E6B-6979-F84E-9AF4-8EC694CB4D1E}"/>
              </a:ext>
            </a:extLst>
          </p:cNvPr>
          <p:cNvGrpSpPr/>
          <p:nvPr/>
        </p:nvGrpSpPr>
        <p:grpSpPr>
          <a:xfrm>
            <a:off x="6641264" y="5138513"/>
            <a:ext cx="2231102" cy="1385317"/>
            <a:chOff x="6579512" y="4674325"/>
            <a:chExt cx="2231102" cy="1385317"/>
          </a:xfrm>
        </p:grpSpPr>
        <p:sp>
          <p:nvSpPr>
            <p:cNvPr id="43" name="textruta 42">
              <a:extLst>
                <a:ext uri="{FF2B5EF4-FFF2-40B4-BE49-F238E27FC236}">
                  <a16:creationId xmlns:a16="http://schemas.microsoft.com/office/drawing/2014/main" id="{B3D3812D-B92C-EF4D-BB08-D62FA2F0503C}"/>
                </a:ext>
              </a:extLst>
            </p:cNvPr>
            <p:cNvSpPr txBox="1"/>
            <p:nvPr/>
          </p:nvSpPr>
          <p:spPr>
            <a:xfrm>
              <a:off x="6659998" y="4982424"/>
              <a:ext cx="2150616" cy="107721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sv-SE" sz="1600" dirty="0"/>
                <a:t>Det räcker att bara skriva några decimaler. Prickarna visar att det egentligen finns fler.</a:t>
              </a:r>
            </a:p>
          </p:txBody>
        </p:sp>
        <p:cxnSp>
          <p:nvCxnSpPr>
            <p:cNvPr id="6" name="Rak pil 5">
              <a:extLst>
                <a:ext uri="{FF2B5EF4-FFF2-40B4-BE49-F238E27FC236}">
                  <a16:creationId xmlns:a16="http://schemas.microsoft.com/office/drawing/2014/main" id="{A0A980E9-5445-4E4C-98FC-D73B47CF842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579512" y="4674325"/>
              <a:ext cx="80486" cy="302932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1" name="Grupp 30">
            <a:extLst>
              <a:ext uri="{FF2B5EF4-FFF2-40B4-BE49-F238E27FC236}">
                <a16:creationId xmlns:a16="http://schemas.microsoft.com/office/drawing/2014/main" id="{38F0AAC2-8947-8B4F-875B-B246BDF8F209}"/>
              </a:ext>
            </a:extLst>
          </p:cNvPr>
          <p:cNvGrpSpPr/>
          <p:nvPr/>
        </p:nvGrpSpPr>
        <p:grpSpPr>
          <a:xfrm>
            <a:off x="3138310" y="5127003"/>
            <a:ext cx="2924859" cy="1396827"/>
            <a:chOff x="6969579" y="4286888"/>
            <a:chExt cx="2924859" cy="1396827"/>
          </a:xfrm>
        </p:grpSpPr>
        <p:sp>
          <p:nvSpPr>
            <p:cNvPr id="32" name="textruta 31">
              <a:extLst>
                <a:ext uri="{FF2B5EF4-FFF2-40B4-BE49-F238E27FC236}">
                  <a16:creationId xmlns:a16="http://schemas.microsoft.com/office/drawing/2014/main" id="{A9D6E9C0-4294-2146-B126-CBC510EAEDFD}"/>
                </a:ext>
              </a:extLst>
            </p:cNvPr>
            <p:cNvSpPr txBox="1"/>
            <p:nvPr/>
          </p:nvSpPr>
          <p:spPr>
            <a:xfrm>
              <a:off x="6969579" y="4852718"/>
              <a:ext cx="2885772" cy="83099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sv-SE" sz="1600" dirty="0"/>
                <a:t>Vi ska avrunda till heltal, det är </a:t>
              </a:r>
              <a:r>
                <a:rPr lang="sv-SE" sz="1600" dirty="0">
                  <a:solidFill>
                    <a:srgbClr val="C00000"/>
                  </a:solidFill>
                </a:rPr>
                <a:t>tiondelssiffran</a:t>
              </a:r>
              <a:r>
                <a:rPr lang="sv-SE" sz="1600" dirty="0"/>
                <a:t> som bestämmer hur du ska avrunda. </a:t>
              </a:r>
            </a:p>
          </p:txBody>
        </p:sp>
        <p:cxnSp>
          <p:nvCxnSpPr>
            <p:cNvPr id="33" name="Rak pil 32">
              <a:extLst>
                <a:ext uri="{FF2B5EF4-FFF2-40B4-BE49-F238E27FC236}">
                  <a16:creationId xmlns:a16="http://schemas.microsoft.com/office/drawing/2014/main" id="{D1A36117-0844-DC42-ACF0-86804F1A861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855351" y="4286888"/>
              <a:ext cx="39087" cy="560083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37" name="textruta 36">
            <a:extLst>
              <a:ext uri="{FF2B5EF4-FFF2-40B4-BE49-F238E27FC236}">
                <a16:creationId xmlns:a16="http://schemas.microsoft.com/office/drawing/2014/main" id="{BB8AE790-44FA-BC4F-9CBE-810E3FC05C56}"/>
              </a:ext>
            </a:extLst>
          </p:cNvPr>
          <p:cNvSpPr txBox="1"/>
          <p:nvPr/>
        </p:nvSpPr>
        <p:spPr>
          <a:xfrm>
            <a:off x="7023579" y="4703928"/>
            <a:ext cx="16739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≈ 45 g </a:t>
            </a:r>
          </a:p>
        </p:txBody>
      </p:sp>
      <p:sp>
        <p:nvSpPr>
          <p:cNvPr id="28" name="Rektangel 27">
            <a:extLst>
              <a:ext uri="{FF2B5EF4-FFF2-40B4-BE49-F238E27FC236}">
                <a16:creationId xmlns:a16="http://schemas.microsoft.com/office/drawing/2014/main" id="{9CD9960B-1CA3-1947-9880-93F0BA5EA3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944" y="174625"/>
            <a:ext cx="89005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sv-SE" sz="2400" b="1" dirty="0"/>
              <a:t>2.6					         Räkna med miniräknare</a:t>
            </a:r>
          </a:p>
        </p:txBody>
      </p:sp>
    </p:spTree>
    <p:extLst>
      <p:ext uri="{BB962C8B-B14F-4D97-AF65-F5344CB8AC3E}">
        <p14:creationId xmlns:p14="http://schemas.microsoft.com/office/powerpoint/2010/main" val="3265400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9" grpId="0" animBg="1"/>
      <p:bldP spid="20" grpId="0"/>
      <p:bldP spid="21" grpId="0" animBg="1"/>
      <p:bldP spid="24" grpId="0"/>
      <p:bldP spid="25" grpId="0"/>
      <p:bldP spid="26" grpId="0"/>
      <p:bldP spid="27" grpId="0" animBg="1"/>
      <p:bldP spid="3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0F93FC0D-D969-4B43-ABC9-0CC6C0FF1B5A}"/>
              </a:ext>
            </a:extLst>
          </p:cNvPr>
          <p:cNvSpPr/>
          <p:nvPr/>
        </p:nvSpPr>
        <p:spPr>
          <a:xfrm>
            <a:off x="930762" y="47829"/>
            <a:ext cx="12705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400" b="1" i="1" dirty="0">
                <a:solidFill>
                  <a:srgbClr val="8E2503"/>
                </a:solidFill>
                <a:effectLst/>
                <a:latin typeface="+mj-lt"/>
              </a:rPr>
              <a:t>Exempel</a:t>
            </a:r>
          </a:p>
        </p:txBody>
      </p:sp>
      <p:sp>
        <p:nvSpPr>
          <p:cNvPr id="43" name="Rektangel 42">
            <a:extLst>
              <a:ext uri="{FF2B5EF4-FFF2-40B4-BE49-F238E27FC236}">
                <a16:creationId xmlns:a16="http://schemas.microsoft.com/office/drawing/2014/main" id="{CBF30E72-DAF4-6F45-9646-7FE2E2E1B14B}"/>
              </a:ext>
            </a:extLst>
          </p:cNvPr>
          <p:cNvSpPr/>
          <p:nvPr/>
        </p:nvSpPr>
        <p:spPr>
          <a:xfrm>
            <a:off x="783690" y="2727696"/>
            <a:ext cx="218134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2,1 dl  </a:t>
            </a:r>
            <a:r>
              <a:rPr lang="sv-SE" sz="2000" dirty="0">
                <a:latin typeface="+mn-lt"/>
              </a:rPr>
              <a:t>=</a:t>
            </a:r>
            <a:endParaRPr lang="sv-SE" sz="2000" dirty="0">
              <a:latin typeface="Bradley Hand" pitchFamily="2" charset="77"/>
            </a:endParaRPr>
          </a:p>
        </p:txBody>
      </p:sp>
      <p:sp>
        <p:nvSpPr>
          <p:cNvPr id="44" name="Rektangel 43">
            <a:extLst>
              <a:ext uri="{FF2B5EF4-FFF2-40B4-BE49-F238E27FC236}">
                <a16:creationId xmlns:a16="http://schemas.microsoft.com/office/drawing/2014/main" id="{16832628-41A7-1F46-A5CA-5A1703EC028D}"/>
              </a:ext>
            </a:extLst>
          </p:cNvPr>
          <p:cNvSpPr/>
          <p:nvPr/>
        </p:nvSpPr>
        <p:spPr>
          <a:xfrm>
            <a:off x="1838365" y="2727696"/>
            <a:ext cx="127054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0,21 liter</a:t>
            </a:r>
          </a:p>
        </p:txBody>
      </p:sp>
      <p:sp>
        <p:nvSpPr>
          <p:cNvPr id="45" name="Rektangel 44">
            <a:extLst>
              <a:ext uri="{FF2B5EF4-FFF2-40B4-BE49-F238E27FC236}">
                <a16:creationId xmlns:a16="http://schemas.microsoft.com/office/drawing/2014/main" id="{53540BC0-1364-B44F-910D-9FA1CDE06E80}"/>
              </a:ext>
            </a:extLst>
          </p:cNvPr>
          <p:cNvSpPr/>
          <p:nvPr/>
        </p:nvSpPr>
        <p:spPr>
          <a:xfrm>
            <a:off x="836868" y="3410331"/>
            <a:ext cx="19049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Pris per liter : </a:t>
            </a:r>
          </a:p>
        </p:txBody>
      </p:sp>
      <p:sp>
        <p:nvSpPr>
          <p:cNvPr id="53" name="Rektangel 52">
            <a:extLst>
              <a:ext uri="{FF2B5EF4-FFF2-40B4-BE49-F238E27FC236}">
                <a16:creationId xmlns:a16="http://schemas.microsoft.com/office/drawing/2014/main" id="{1087461D-6E3C-0E42-94A7-9DBAA1BB693E}"/>
              </a:ext>
            </a:extLst>
          </p:cNvPr>
          <p:cNvSpPr/>
          <p:nvPr/>
        </p:nvSpPr>
        <p:spPr>
          <a:xfrm>
            <a:off x="3468254" y="3410331"/>
            <a:ext cx="203824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114,285… kr</a:t>
            </a:r>
          </a:p>
        </p:txBody>
      </p:sp>
      <p:sp>
        <p:nvSpPr>
          <p:cNvPr id="54" name="Rektangel 53">
            <a:extLst>
              <a:ext uri="{FF2B5EF4-FFF2-40B4-BE49-F238E27FC236}">
                <a16:creationId xmlns:a16="http://schemas.microsoft.com/office/drawing/2014/main" id="{0C1EB7DD-0F93-7641-9404-C8C5B39EFF2B}"/>
              </a:ext>
            </a:extLst>
          </p:cNvPr>
          <p:cNvSpPr/>
          <p:nvPr/>
        </p:nvSpPr>
        <p:spPr>
          <a:xfrm>
            <a:off x="1055857" y="5399384"/>
            <a:ext cx="445064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u="sng" dirty="0">
                <a:latin typeface="Bradley Hand" pitchFamily="2" charset="77"/>
              </a:rPr>
              <a:t>Svar</a:t>
            </a:r>
            <a:r>
              <a:rPr lang="sv-SE" sz="2000" dirty="0">
                <a:latin typeface="Bradley Hand" pitchFamily="2" charset="77"/>
              </a:rPr>
              <a:t>: Literpriset på juicen är 114 kr. </a:t>
            </a:r>
          </a:p>
        </p:txBody>
      </p:sp>
      <p:sp>
        <p:nvSpPr>
          <p:cNvPr id="56" name="Rektangel 55">
            <a:extLst>
              <a:ext uri="{FF2B5EF4-FFF2-40B4-BE49-F238E27FC236}">
                <a16:creationId xmlns:a16="http://schemas.microsoft.com/office/drawing/2014/main" id="{35BE1903-41FB-6E47-8F2E-F09FD02C1040}"/>
              </a:ext>
            </a:extLst>
          </p:cNvPr>
          <p:cNvSpPr/>
          <p:nvPr/>
        </p:nvSpPr>
        <p:spPr>
          <a:xfrm>
            <a:off x="5632534" y="2496864"/>
            <a:ext cx="1679439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endParaRPr lang="sv-SE" sz="700" dirty="0"/>
          </a:p>
          <a:p>
            <a:r>
              <a:rPr lang="sv-SE" sz="1600" dirty="0"/>
              <a:t>1 dl = 0,1 liter</a:t>
            </a:r>
          </a:p>
          <a:p>
            <a:endParaRPr lang="sv-SE" sz="800" dirty="0"/>
          </a:p>
        </p:txBody>
      </p:sp>
      <p:pic>
        <p:nvPicPr>
          <p:cNvPr id="2052" name="Picture 4" descr="Webshop - FOOD By Coor">
            <a:extLst>
              <a:ext uri="{FF2B5EF4-FFF2-40B4-BE49-F238E27FC236}">
                <a16:creationId xmlns:a16="http://schemas.microsoft.com/office/drawing/2014/main" id="{DFA5BB6B-11F0-CE4E-90C6-E7224CC306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687" y="818627"/>
            <a:ext cx="1677119" cy="1120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Grupp 14">
            <a:extLst>
              <a:ext uri="{FF2B5EF4-FFF2-40B4-BE49-F238E27FC236}">
                <a16:creationId xmlns:a16="http://schemas.microsoft.com/office/drawing/2014/main" id="{98C7481F-A266-EC45-B5E1-A8EB6315A30D}"/>
              </a:ext>
            </a:extLst>
          </p:cNvPr>
          <p:cNvGrpSpPr/>
          <p:nvPr/>
        </p:nvGrpSpPr>
        <p:grpSpPr>
          <a:xfrm>
            <a:off x="2390530" y="3281104"/>
            <a:ext cx="1404421" cy="658564"/>
            <a:chOff x="1560518" y="5279353"/>
            <a:chExt cx="1404421" cy="658564"/>
          </a:xfrm>
        </p:grpSpPr>
        <p:grpSp>
          <p:nvGrpSpPr>
            <p:cNvPr id="16" name="Grupp 15">
              <a:extLst>
                <a:ext uri="{FF2B5EF4-FFF2-40B4-BE49-F238E27FC236}">
                  <a16:creationId xmlns:a16="http://schemas.microsoft.com/office/drawing/2014/main" id="{F0604009-DC63-FD47-9215-26C8911448E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60518" y="5279353"/>
              <a:ext cx="636713" cy="658564"/>
              <a:chOff x="3876248" y="1852410"/>
              <a:chExt cx="638154" cy="657298"/>
            </a:xfrm>
          </p:grpSpPr>
          <p:sp>
            <p:nvSpPr>
              <p:cNvPr id="18" name="textruta 17">
                <a:extLst>
                  <a:ext uri="{FF2B5EF4-FFF2-40B4-BE49-F238E27FC236}">
                    <a16:creationId xmlns:a16="http://schemas.microsoft.com/office/drawing/2014/main" id="{CB357EB3-CF66-074C-8930-F6B97B0708E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12847" y="1852410"/>
                <a:ext cx="474277" cy="3686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>
                    <a:latin typeface="Bradley Hand Bold"/>
                    <a:cs typeface="Bradley Hand Bold"/>
                  </a:rPr>
                  <a:t>24</a:t>
                </a:r>
              </a:p>
            </p:txBody>
          </p:sp>
          <p:sp>
            <p:nvSpPr>
              <p:cNvPr id="19" name="textruta 18">
                <a:extLst>
                  <a:ext uri="{FF2B5EF4-FFF2-40B4-BE49-F238E27FC236}">
                    <a16:creationId xmlns:a16="http://schemas.microsoft.com/office/drawing/2014/main" id="{BF2F79BB-DD28-8C41-8660-C8E3D530E51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76248" y="2141086"/>
                <a:ext cx="638154" cy="3686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>
                    <a:latin typeface="Bradley Hand Bold"/>
                    <a:cs typeface="Bradley Hand Bold"/>
                  </a:rPr>
                  <a:t>0,21</a:t>
                </a:r>
              </a:p>
            </p:txBody>
          </p:sp>
          <p:cxnSp>
            <p:nvCxnSpPr>
              <p:cNvPr id="20" name="Rak 19">
                <a:extLst>
                  <a:ext uri="{FF2B5EF4-FFF2-40B4-BE49-F238E27FC236}">
                    <a16:creationId xmlns:a16="http://schemas.microsoft.com/office/drawing/2014/main" id="{D1478C73-8271-844D-8E22-CE7CD35C6A5D}"/>
                  </a:ext>
                </a:extLst>
              </p:cNvPr>
              <p:cNvCxnSpPr/>
              <p:nvPr/>
            </p:nvCxnSpPr>
            <p:spPr>
              <a:xfrm flipV="1">
                <a:off x="3959542" y="2179170"/>
                <a:ext cx="435081" cy="1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textruta 16">
              <a:extLst>
                <a:ext uri="{FF2B5EF4-FFF2-40B4-BE49-F238E27FC236}">
                  <a16:creationId xmlns:a16="http://schemas.microsoft.com/office/drawing/2014/main" id="{CD47F138-091B-9D4C-81BF-75730D126FDB}"/>
                </a:ext>
              </a:extLst>
            </p:cNvPr>
            <p:cNvSpPr txBox="1"/>
            <p:nvPr/>
          </p:nvSpPr>
          <p:spPr>
            <a:xfrm>
              <a:off x="2080045" y="5422077"/>
              <a:ext cx="8848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latin typeface="Bradley Hand Bold"/>
                  <a:cs typeface="Bradley Hand Bold"/>
                </a:rPr>
                <a:t>kr </a:t>
              </a:r>
              <a:r>
                <a:rPr lang="sv-SE" dirty="0">
                  <a:latin typeface="Bradley Hand" pitchFamily="2" charset="77"/>
                </a:rPr>
                <a:t> </a:t>
              </a:r>
              <a:r>
                <a:rPr lang="sv-SE" dirty="0"/>
                <a:t>=</a:t>
              </a:r>
            </a:p>
          </p:txBody>
        </p:sp>
      </p:grpSp>
      <p:sp>
        <p:nvSpPr>
          <p:cNvPr id="5" name="textruta 4">
            <a:extLst>
              <a:ext uri="{FF2B5EF4-FFF2-40B4-BE49-F238E27FC236}">
                <a16:creationId xmlns:a16="http://schemas.microsoft.com/office/drawing/2014/main" id="{059A61CC-DC70-3843-95FF-AD7C023E1E4E}"/>
              </a:ext>
            </a:extLst>
          </p:cNvPr>
          <p:cNvSpPr txBox="1"/>
          <p:nvPr/>
        </p:nvSpPr>
        <p:spPr>
          <a:xfrm>
            <a:off x="783690" y="829394"/>
            <a:ext cx="53363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Sofia beställde ett glas färskpressad juice. Juicen kostade 24 kr. Vad är priset per liter om glaset rymde 2,1 dl? Avrunda till hela kronor.</a:t>
            </a:r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902C31CD-8522-3245-8397-FA472B6F68A3}"/>
              </a:ext>
            </a:extLst>
          </p:cNvPr>
          <p:cNvSpPr/>
          <p:nvPr/>
        </p:nvSpPr>
        <p:spPr>
          <a:xfrm>
            <a:off x="836868" y="4210520"/>
            <a:ext cx="203824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114,285… kr </a:t>
            </a:r>
            <a:r>
              <a:rPr lang="sv-SE" sz="2000" dirty="0">
                <a:latin typeface="+mn-lt"/>
              </a:rPr>
              <a:t>≈</a:t>
            </a: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EF5AD3E7-5E75-FD42-A96F-8DD5B0A7B97E}"/>
              </a:ext>
            </a:extLst>
          </p:cNvPr>
          <p:cNvSpPr/>
          <p:nvPr/>
        </p:nvSpPr>
        <p:spPr>
          <a:xfrm>
            <a:off x="2585673" y="4210520"/>
            <a:ext cx="9650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114 kr</a:t>
            </a:r>
          </a:p>
        </p:txBody>
      </p:sp>
      <p:sp>
        <p:nvSpPr>
          <p:cNvPr id="25" name="Rektangel 24">
            <a:extLst>
              <a:ext uri="{FF2B5EF4-FFF2-40B4-BE49-F238E27FC236}">
                <a16:creationId xmlns:a16="http://schemas.microsoft.com/office/drawing/2014/main" id="{4342EA27-0A0E-5944-ABAB-E01525B9A154}"/>
              </a:ext>
            </a:extLst>
          </p:cNvPr>
          <p:cNvSpPr/>
          <p:nvPr/>
        </p:nvSpPr>
        <p:spPr>
          <a:xfrm>
            <a:off x="5632534" y="3929645"/>
            <a:ext cx="2216978" cy="8309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endParaRPr lang="sv-SE" sz="700" dirty="0"/>
          </a:p>
          <a:p>
            <a:r>
              <a:rPr lang="sv-SE" sz="1600" dirty="0"/>
              <a:t>Tiondelssiffran är 2. Då avrundar vi nedåt.</a:t>
            </a:r>
          </a:p>
          <a:p>
            <a:endParaRPr lang="sv-SE" sz="800" dirty="0"/>
          </a:p>
        </p:txBody>
      </p:sp>
    </p:spTree>
    <p:extLst>
      <p:ext uri="{BB962C8B-B14F-4D97-AF65-F5344CB8AC3E}">
        <p14:creationId xmlns:p14="http://schemas.microsoft.com/office/powerpoint/2010/main" val="2023111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3" grpId="0"/>
      <p:bldP spid="44" grpId="0"/>
      <p:bldP spid="45" grpId="0"/>
      <p:bldP spid="53" grpId="0"/>
      <p:bldP spid="54" grpId="0"/>
      <p:bldP spid="56" grpId="0" animBg="1"/>
      <p:bldP spid="5" grpId="0"/>
      <p:bldP spid="23" grpId="0"/>
      <p:bldP spid="24" grpId="0"/>
      <p:bldP spid="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Morot - Everfresh.se">
            <a:extLst>
              <a:ext uri="{FF2B5EF4-FFF2-40B4-BE49-F238E27FC236}">
                <a16:creationId xmlns:a16="http://schemas.microsoft.com/office/drawing/2014/main" id="{EAB71E70-DD3A-BD4B-A92C-CBB208E9CC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4823" y="393422"/>
            <a:ext cx="1679439" cy="1679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ktangel 3">
            <a:extLst>
              <a:ext uri="{FF2B5EF4-FFF2-40B4-BE49-F238E27FC236}">
                <a16:creationId xmlns:a16="http://schemas.microsoft.com/office/drawing/2014/main" id="{0F93FC0D-D969-4B43-ABC9-0CC6C0FF1B5A}"/>
              </a:ext>
            </a:extLst>
          </p:cNvPr>
          <p:cNvSpPr/>
          <p:nvPr/>
        </p:nvSpPr>
        <p:spPr>
          <a:xfrm>
            <a:off x="930762" y="47829"/>
            <a:ext cx="12705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400" b="1" i="1" dirty="0">
                <a:solidFill>
                  <a:srgbClr val="8E2503"/>
                </a:solidFill>
                <a:effectLst/>
                <a:latin typeface="+mj-lt"/>
              </a:rPr>
              <a:t>Exempel</a:t>
            </a:r>
          </a:p>
        </p:txBody>
      </p:sp>
      <p:sp>
        <p:nvSpPr>
          <p:cNvPr id="43" name="Rektangel 42">
            <a:extLst>
              <a:ext uri="{FF2B5EF4-FFF2-40B4-BE49-F238E27FC236}">
                <a16:creationId xmlns:a16="http://schemas.microsoft.com/office/drawing/2014/main" id="{CBF30E72-DAF4-6F45-9646-7FE2E2E1B14B}"/>
              </a:ext>
            </a:extLst>
          </p:cNvPr>
          <p:cNvSpPr/>
          <p:nvPr/>
        </p:nvSpPr>
        <p:spPr>
          <a:xfrm>
            <a:off x="836868" y="2961130"/>
            <a:ext cx="218134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950 g </a:t>
            </a:r>
            <a:r>
              <a:rPr lang="sv-SE" sz="2000" dirty="0">
                <a:latin typeface="+mn-lt"/>
              </a:rPr>
              <a:t>=</a:t>
            </a:r>
            <a:endParaRPr lang="sv-SE" sz="2000" dirty="0">
              <a:latin typeface="Bradley Hand" pitchFamily="2" charset="77"/>
            </a:endParaRPr>
          </a:p>
        </p:txBody>
      </p:sp>
      <p:sp>
        <p:nvSpPr>
          <p:cNvPr id="44" name="Rektangel 43">
            <a:extLst>
              <a:ext uri="{FF2B5EF4-FFF2-40B4-BE49-F238E27FC236}">
                <a16:creationId xmlns:a16="http://schemas.microsoft.com/office/drawing/2014/main" id="{16832628-41A7-1F46-A5CA-5A1703EC028D}"/>
              </a:ext>
            </a:extLst>
          </p:cNvPr>
          <p:cNvSpPr/>
          <p:nvPr/>
        </p:nvSpPr>
        <p:spPr>
          <a:xfrm>
            <a:off x="1747676" y="2961130"/>
            <a:ext cx="127054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0,95 kg</a:t>
            </a:r>
          </a:p>
        </p:txBody>
      </p:sp>
      <p:sp>
        <p:nvSpPr>
          <p:cNvPr id="45" name="Rektangel 44">
            <a:extLst>
              <a:ext uri="{FF2B5EF4-FFF2-40B4-BE49-F238E27FC236}">
                <a16:creationId xmlns:a16="http://schemas.microsoft.com/office/drawing/2014/main" id="{53540BC0-1364-B44F-910D-9FA1CDE06E80}"/>
              </a:ext>
            </a:extLst>
          </p:cNvPr>
          <p:cNvSpPr/>
          <p:nvPr/>
        </p:nvSpPr>
        <p:spPr>
          <a:xfrm>
            <a:off x="836868" y="2281445"/>
            <a:ext cx="19049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Pris per kg : </a:t>
            </a:r>
          </a:p>
        </p:txBody>
      </p:sp>
      <p:sp>
        <p:nvSpPr>
          <p:cNvPr id="53" name="Rektangel 52">
            <a:extLst>
              <a:ext uri="{FF2B5EF4-FFF2-40B4-BE49-F238E27FC236}">
                <a16:creationId xmlns:a16="http://schemas.microsoft.com/office/drawing/2014/main" id="{1087461D-6E3C-0E42-94A7-9DBAA1BB693E}"/>
              </a:ext>
            </a:extLst>
          </p:cNvPr>
          <p:cNvSpPr/>
          <p:nvPr/>
        </p:nvSpPr>
        <p:spPr>
          <a:xfrm>
            <a:off x="3828001" y="2292582"/>
            <a:ext cx="203824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18,50 kr</a:t>
            </a:r>
          </a:p>
        </p:txBody>
      </p:sp>
      <p:sp>
        <p:nvSpPr>
          <p:cNvPr id="54" name="Rektangel 53">
            <a:extLst>
              <a:ext uri="{FF2B5EF4-FFF2-40B4-BE49-F238E27FC236}">
                <a16:creationId xmlns:a16="http://schemas.microsoft.com/office/drawing/2014/main" id="{0C1EB7DD-0F93-7641-9404-C8C5B39EFF2B}"/>
              </a:ext>
            </a:extLst>
          </p:cNvPr>
          <p:cNvSpPr/>
          <p:nvPr/>
        </p:nvSpPr>
        <p:spPr>
          <a:xfrm>
            <a:off x="1126331" y="5356351"/>
            <a:ext cx="445064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u="sng" dirty="0">
                <a:latin typeface="Bradley Hand" pitchFamily="2" charset="77"/>
              </a:rPr>
              <a:t>Svar</a:t>
            </a:r>
            <a:r>
              <a:rPr lang="sv-SE" sz="2000" dirty="0">
                <a:latin typeface="Bradley Hand" pitchFamily="2" charset="77"/>
              </a:rPr>
              <a:t>: Tareq får 32 kr tillbaka. </a:t>
            </a:r>
          </a:p>
        </p:txBody>
      </p:sp>
      <p:sp>
        <p:nvSpPr>
          <p:cNvPr id="56" name="Rektangel 55">
            <a:extLst>
              <a:ext uri="{FF2B5EF4-FFF2-40B4-BE49-F238E27FC236}">
                <a16:creationId xmlns:a16="http://schemas.microsoft.com/office/drawing/2014/main" id="{35BE1903-41FB-6E47-8F2E-F09FD02C1040}"/>
              </a:ext>
            </a:extLst>
          </p:cNvPr>
          <p:cNvSpPr/>
          <p:nvPr/>
        </p:nvSpPr>
        <p:spPr>
          <a:xfrm>
            <a:off x="5632534" y="2844225"/>
            <a:ext cx="1367203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endParaRPr lang="sv-SE" sz="700" dirty="0"/>
          </a:p>
          <a:p>
            <a:r>
              <a:rPr lang="sv-SE" sz="1600" dirty="0"/>
              <a:t>100 g = 0,1 kg</a:t>
            </a:r>
          </a:p>
          <a:p>
            <a:endParaRPr lang="sv-SE" sz="800" dirty="0"/>
          </a:p>
        </p:txBody>
      </p:sp>
      <p:grpSp>
        <p:nvGrpSpPr>
          <p:cNvPr id="15" name="Grupp 14">
            <a:extLst>
              <a:ext uri="{FF2B5EF4-FFF2-40B4-BE49-F238E27FC236}">
                <a16:creationId xmlns:a16="http://schemas.microsoft.com/office/drawing/2014/main" id="{98C7481F-A266-EC45-B5E1-A8EB6315A30D}"/>
              </a:ext>
            </a:extLst>
          </p:cNvPr>
          <p:cNvGrpSpPr/>
          <p:nvPr/>
        </p:nvGrpSpPr>
        <p:grpSpPr>
          <a:xfrm>
            <a:off x="2427048" y="2152219"/>
            <a:ext cx="1642510" cy="680849"/>
            <a:chOff x="1597036" y="5279354"/>
            <a:chExt cx="1642510" cy="680849"/>
          </a:xfrm>
        </p:grpSpPr>
        <p:grpSp>
          <p:nvGrpSpPr>
            <p:cNvPr id="16" name="Grupp 15">
              <a:extLst>
                <a:ext uri="{FF2B5EF4-FFF2-40B4-BE49-F238E27FC236}">
                  <a16:creationId xmlns:a16="http://schemas.microsoft.com/office/drawing/2014/main" id="{F0604009-DC63-FD47-9215-26C8911448E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97036" y="5279354"/>
              <a:ext cx="854721" cy="680849"/>
              <a:chOff x="3912847" y="1852410"/>
              <a:chExt cx="856655" cy="679540"/>
            </a:xfrm>
          </p:grpSpPr>
          <p:sp>
            <p:nvSpPr>
              <p:cNvPr id="18" name="textruta 17">
                <a:extLst>
                  <a:ext uri="{FF2B5EF4-FFF2-40B4-BE49-F238E27FC236}">
                    <a16:creationId xmlns:a16="http://schemas.microsoft.com/office/drawing/2014/main" id="{CB357EB3-CF66-074C-8930-F6B97B0708E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12847" y="1852410"/>
                <a:ext cx="856655" cy="3993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2000" dirty="0">
                    <a:latin typeface="Bradley Hand Bold"/>
                    <a:cs typeface="Bradley Hand Bold"/>
                  </a:rPr>
                  <a:t>23,31</a:t>
                </a:r>
              </a:p>
            </p:txBody>
          </p:sp>
          <p:sp>
            <p:nvSpPr>
              <p:cNvPr id="19" name="textruta 18">
                <a:extLst>
                  <a:ext uri="{FF2B5EF4-FFF2-40B4-BE49-F238E27FC236}">
                    <a16:creationId xmlns:a16="http://schemas.microsoft.com/office/drawing/2014/main" id="{BF2F79BB-DD28-8C41-8660-C8E3D530E51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64837" y="2132609"/>
                <a:ext cx="712059" cy="3993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2000" dirty="0">
                    <a:latin typeface="Bradley Hand Bold"/>
                    <a:cs typeface="Bradley Hand Bold"/>
                  </a:rPr>
                  <a:t>1,26</a:t>
                </a:r>
              </a:p>
            </p:txBody>
          </p:sp>
          <p:cxnSp>
            <p:nvCxnSpPr>
              <p:cNvPr id="20" name="Rak 19">
                <a:extLst>
                  <a:ext uri="{FF2B5EF4-FFF2-40B4-BE49-F238E27FC236}">
                    <a16:creationId xmlns:a16="http://schemas.microsoft.com/office/drawing/2014/main" id="{D1478C73-8271-844D-8E22-CE7CD35C6A5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12847" y="2181058"/>
                <a:ext cx="712637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textruta 16">
              <a:extLst>
                <a:ext uri="{FF2B5EF4-FFF2-40B4-BE49-F238E27FC236}">
                  <a16:creationId xmlns:a16="http://schemas.microsoft.com/office/drawing/2014/main" id="{CD47F138-091B-9D4C-81BF-75730D126FDB}"/>
                </a:ext>
              </a:extLst>
            </p:cNvPr>
            <p:cNvSpPr txBox="1"/>
            <p:nvPr/>
          </p:nvSpPr>
          <p:spPr>
            <a:xfrm>
              <a:off x="2354652" y="5431491"/>
              <a:ext cx="88489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000" dirty="0">
                  <a:latin typeface="Bradley Hand Bold"/>
                  <a:cs typeface="Bradley Hand Bold"/>
                </a:rPr>
                <a:t>kr </a:t>
              </a:r>
              <a:r>
                <a:rPr lang="sv-SE" sz="2000" dirty="0">
                  <a:latin typeface="Bradley Hand" pitchFamily="2" charset="77"/>
                </a:rPr>
                <a:t> </a:t>
              </a:r>
              <a:r>
                <a:rPr lang="sv-SE" sz="2000" dirty="0"/>
                <a:t>=</a:t>
              </a:r>
            </a:p>
          </p:txBody>
        </p:sp>
      </p:grpSp>
      <p:sp>
        <p:nvSpPr>
          <p:cNvPr id="5" name="textruta 4">
            <a:extLst>
              <a:ext uri="{FF2B5EF4-FFF2-40B4-BE49-F238E27FC236}">
                <a16:creationId xmlns:a16="http://schemas.microsoft.com/office/drawing/2014/main" id="{059A61CC-DC70-3843-95FF-AD7C023E1E4E}"/>
              </a:ext>
            </a:extLst>
          </p:cNvPr>
          <p:cNvSpPr txBox="1"/>
          <p:nvPr/>
        </p:nvSpPr>
        <p:spPr>
          <a:xfrm>
            <a:off x="783690" y="614323"/>
            <a:ext cx="5940960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En påse morötter väger 1,260 kg och kostar 23,31 kr.</a:t>
            </a:r>
          </a:p>
          <a:p>
            <a:endParaRPr lang="sv-SE" sz="1100" dirty="0"/>
          </a:p>
          <a:p>
            <a:r>
              <a:rPr lang="sv-SE" sz="2000" dirty="0" err="1"/>
              <a:t>Tereq</a:t>
            </a:r>
            <a:r>
              <a:rPr lang="sv-SE" sz="2000" dirty="0"/>
              <a:t> köper en påse som väger 950 g och betalar med en 50-lapp. Vad får han tillbaka?</a:t>
            </a:r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902C31CD-8522-3245-8397-FA472B6F68A3}"/>
              </a:ext>
            </a:extLst>
          </p:cNvPr>
          <p:cNvSpPr/>
          <p:nvPr/>
        </p:nvSpPr>
        <p:spPr>
          <a:xfrm>
            <a:off x="783690" y="3739040"/>
            <a:ext cx="18154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Påsen kostar:</a:t>
            </a:r>
            <a:endParaRPr lang="sv-SE" sz="2000" dirty="0">
              <a:latin typeface="+mn-lt"/>
            </a:endParaRP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EF5AD3E7-5E75-FD42-A96F-8DD5B0A7B97E}"/>
              </a:ext>
            </a:extLst>
          </p:cNvPr>
          <p:cNvSpPr/>
          <p:nvPr/>
        </p:nvSpPr>
        <p:spPr>
          <a:xfrm>
            <a:off x="2338838" y="3738944"/>
            <a:ext cx="203824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0,95 · 18,50 kr </a:t>
            </a:r>
            <a:r>
              <a:rPr lang="sv-SE" sz="2000" dirty="0"/>
              <a:t>=</a:t>
            </a:r>
            <a:endParaRPr lang="sv-SE" sz="2000" dirty="0">
              <a:latin typeface="Bradley Hand" pitchFamily="2" charset="77"/>
            </a:endParaRPr>
          </a:p>
        </p:txBody>
      </p:sp>
      <p:sp>
        <p:nvSpPr>
          <p:cNvPr id="26" name="Rektangel 25">
            <a:extLst>
              <a:ext uri="{FF2B5EF4-FFF2-40B4-BE49-F238E27FC236}">
                <a16:creationId xmlns:a16="http://schemas.microsoft.com/office/drawing/2014/main" id="{5AFC5BB2-4A88-DC43-BF5B-2B2DE39938D4}"/>
              </a:ext>
            </a:extLst>
          </p:cNvPr>
          <p:cNvSpPr/>
          <p:nvPr/>
        </p:nvSpPr>
        <p:spPr>
          <a:xfrm>
            <a:off x="4277886" y="3738848"/>
            <a:ext cx="203824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17,575 kr </a:t>
            </a:r>
            <a:r>
              <a:rPr lang="sv-SE" sz="2000" dirty="0"/>
              <a:t>≈</a:t>
            </a:r>
            <a:endParaRPr lang="sv-SE" sz="2000" dirty="0">
              <a:latin typeface="Bradley Hand" pitchFamily="2" charset="77"/>
            </a:endParaRPr>
          </a:p>
        </p:txBody>
      </p:sp>
      <p:sp>
        <p:nvSpPr>
          <p:cNvPr id="27" name="Rektangel 26">
            <a:extLst>
              <a:ext uri="{FF2B5EF4-FFF2-40B4-BE49-F238E27FC236}">
                <a16:creationId xmlns:a16="http://schemas.microsoft.com/office/drawing/2014/main" id="{E27DD29D-C2E5-024F-AB00-C964C43523EF}"/>
              </a:ext>
            </a:extLst>
          </p:cNvPr>
          <p:cNvSpPr/>
          <p:nvPr/>
        </p:nvSpPr>
        <p:spPr>
          <a:xfrm>
            <a:off x="5716013" y="3738752"/>
            <a:ext cx="203824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18 kr</a:t>
            </a:r>
          </a:p>
        </p:txBody>
      </p:sp>
      <p:sp>
        <p:nvSpPr>
          <p:cNvPr id="28" name="Rektangel 27">
            <a:extLst>
              <a:ext uri="{FF2B5EF4-FFF2-40B4-BE49-F238E27FC236}">
                <a16:creationId xmlns:a16="http://schemas.microsoft.com/office/drawing/2014/main" id="{0382C57D-60EB-2A40-8B2A-7D3E1AD26D9D}"/>
              </a:ext>
            </a:extLst>
          </p:cNvPr>
          <p:cNvSpPr/>
          <p:nvPr/>
        </p:nvSpPr>
        <p:spPr>
          <a:xfrm>
            <a:off x="1202793" y="4312322"/>
            <a:ext cx="18154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Tillbaka:</a:t>
            </a:r>
            <a:endParaRPr lang="sv-SE" sz="2000" dirty="0">
              <a:latin typeface="+mn-lt"/>
            </a:endParaRPr>
          </a:p>
        </p:txBody>
      </p:sp>
      <p:sp>
        <p:nvSpPr>
          <p:cNvPr id="29" name="Rektangel 28">
            <a:extLst>
              <a:ext uri="{FF2B5EF4-FFF2-40B4-BE49-F238E27FC236}">
                <a16:creationId xmlns:a16="http://schemas.microsoft.com/office/drawing/2014/main" id="{6B67D8A0-3727-6A41-85A4-C170ECCAB52A}"/>
              </a:ext>
            </a:extLst>
          </p:cNvPr>
          <p:cNvSpPr/>
          <p:nvPr/>
        </p:nvSpPr>
        <p:spPr>
          <a:xfrm>
            <a:off x="2333166" y="4312418"/>
            <a:ext cx="203824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(50 – 18) kr </a:t>
            </a:r>
            <a:r>
              <a:rPr lang="sv-SE" sz="2000" dirty="0"/>
              <a:t>=</a:t>
            </a:r>
            <a:endParaRPr lang="sv-SE" sz="2000" dirty="0">
              <a:latin typeface="Bradley Hand" pitchFamily="2" charset="77"/>
            </a:endParaRPr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8157C549-9111-BE4A-8FB8-BB618E62849B}"/>
              </a:ext>
            </a:extLst>
          </p:cNvPr>
          <p:cNvSpPr/>
          <p:nvPr/>
        </p:nvSpPr>
        <p:spPr>
          <a:xfrm>
            <a:off x="4036574" y="4309561"/>
            <a:ext cx="203824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32 kr</a:t>
            </a:r>
          </a:p>
        </p:txBody>
      </p:sp>
    </p:spTree>
    <p:extLst>
      <p:ext uri="{BB962C8B-B14F-4D97-AF65-F5344CB8AC3E}">
        <p14:creationId xmlns:p14="http://schemas.microsoft.com/office/powerpoint/2010/main" val="1338286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3" grpId="0"/>
      <p:bldP spid="44" grpId="0"/>
      <p:bldP spid="45" grpId="0"/>
      <p:bldP spid="53" grpId="0"/>
      <p:bldP spid="54" grpId="0"/>
      <p:bldP spid="56" grpId="0" animBg="1"/>
      <p:bldP spid="5" grpId="0"/>
      <p:bldP spid="23" grpId="0"/>
      <p:bldP spid="24" grpId="0"/>
      <p:bldP spid="26" grpId="0"/>
      <p:bldP spid="27" grpId="0"/>
      <p:bldP spid="28" grpId="0"/>
      <p:bldP spid="29" grpId="0"/>
      <p:bldP spid="30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32495</TotalTime>
  <Words>294</Words>
  <Application>Microsoft Macintosh PowerPoint</Application>
  <PresentationFormat>Bildspel på skärmen (4:3)</PresentationFormat>
  <Paragraphs>52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8" baseType="lpstr">
      <vt:lpstr>Arial</vt:lpstr>
      <vt:lpstr>Bradley Hand</vt:lpstr>
      <vt:lpstr>Bradley Hand Bold</vt:lpstr>
      <vt:lpstr>Calibri</vt:lpstr>
      <vt:lpstr>Office-tema</vt:lpstr>
      <vt:lpstr>PowerPoint-presentation</vt:lpstr>
      <vt:lpstr>PowerPoint-presentation</vt:lpstr>
      <vt:lpstr>PowerPoint-presentation</vt:lpstr>
    </vt:vector>
  </TitlesOfParts>
  <Company>Kristina Johnson Förvaltning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Gemensamma Uppgifter (GU)</dc:title>
  <dc:creator>Kristina Johnson</dc:creator>
  <cp:lastModifiedBy>Kristina Johnson</cp:lastModifiedBy>
  <cp:revision>280</cp:revision>
  <dcterms:created xsi:type="dcterms:W3CDTF">2017-04-10T07:17:33Z</dcterms:created>
  <dcterms:modified xsi:type="dcterms:W3CDTF">2021-03-16T07:27:32Z</dcterms:modified>
</cp:coreProperties>
</file>