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61" r:id="rId2"/>
    <p:sldId id="367" r:id="rId3"/>
    <p:sldId id="270" r:id="rId4"/>
    <p:sldId id="368" r:id="rId5"/>
    <p:sldId id="263" r:id="rId6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25" autoAdjust="0"/>
    <p:restoredTop sz="99052" autoAdjust="0"/>
  </p:normalViewPr>
  <p:slideViewPr>
    <p:cSldViewPr snapToGrid="0" snapToObjects="1">
      <p:cViewPr varScale="1">
        <p:scale>
          <a:sx n="128" d="100"/>
          <a:sy n="128" d="100"/>
        </p:scale>
        <p:origin x="21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13E15A8-EA15-5D4A-8688-78A035CEF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142058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5.3		                            		     Skala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4AF5015-34AD-8C45-92AA-7F2C53692A7A}"/>
              </a:ext>
            </a:extLst>
          </p:cNvPr>
          <p:cNvSpPr/>
          <p:nvPr/>
        </p:nvSpPr>
        <p:spPr>
          <a:xfrm>
            <a:off x="3845324" y="784193"/>
            <a:ext cx="2007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9E2903"/>
                </a:solidFill>
                <a:latin typeface="+mn-lt"/>
              </a:rPr>
              <a:t>Förminskning</a:t>
            </a:r>
            <a:endParaRPr lang="sv-SE" sz="24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6B4F498-A9FF-1E46-A8A5-5432F1C4D553}"/>
              </a:ext>
            </a:extLst>
          </p:cNvPr>
          <p:cNvSpPr/>
          <p:nvPr/>
        </p:nvSpPr>
        <p:spPr>
          <a:xfrm>
            <a:off x="3144068" y="3156896"/>
            <a:ext cx="3556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Bilden är en </a:t>
            </a:r>
            <a:r>
              <a:rPr lang="sv-SE" sz="2400" i="1" dirty="0">
                <a:solidFill>
                  <a:srgbClr val="C00000"/>
                </a:solidFill>
                <a:latin typeface="+mn-lt"/>
              </a:rPr>
              <a:t>förminskning</a:t>
            </a:r>
            <a:r>
              <a:rPr lang="sv-SE" sz="2400" dirty="0">
                <a:latin typeface="+mn-lt"/>
              </a:rPr>
              <a:t>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FED17D0-09CF-9043-BCE7-E5F8B2A0E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983" l="9955" r="97738">
                        <a14:foregroundMark x1="26697" y1="5603" x2="44344" y2="2155"/>
                        <a14:foregroundMark x1="23303" y1="89655" x2="53846" y2="91810"/>
                        <a14:foregroundMark x1="40045" y1="96121" x2="41855" y2="96983"/>
                        <a14:foregroundMark x1="33032" y1="96552" x2="33032" y2="96552"/>
                        <a14:foregroundMark x1="63122" y1="35776" x2="64706" y2="57328"/>
                        <a14:foregroundMark x1="64706" y1="57328" x2="84389" y2="56897"/>
                        <a14:foregroundMark x1="84389" y1="56897" x2="90950" y2="51724"/>
                        <a14:foregroundMark x1="90950" y1="51724" x2="96606" y2="51724"/>
                        <a14:foregroundMark x1="61538" y1="40948" x2="61765" y2="22414"/>
                        <a14:foregroundMark x1="62217" y1="46121" x2="63575" y2="55172"/>
                        <a14:foregroundMark x1="66968" y1="61207" x2="61991" y2="75862"/>
                        <a14:foregroundMark x1="61765" y1="78879" x2="61765" y2="79741"/>
                        <a14:foregroundMark x1="61765" y1="79741" x2="62896" y2="23707"/>
                        <a14:foregroundMark x1="63348" y1="30172" x2="72398" y2="42672"/>
                        <a14:foregroundMark x1="66516" y1="37931" x2="62443" y2="24138"/>
                        <a14:foregroundMark x1="62443" y1="24138" x2="65158" y2="32759"/>
                        <a14:foregroundMark x1="65158" y1="32328" x2="61312" y2="21552"/>
                        <a14:foregroundMark x1="60860" y1="80172" x2="60860" y2="80172"/>
                        <a14:foregroundMark x1="61312" y1="79741" x2="73982" y2="58190"/>
                        <a14:foregroundMark x1="74434" y1="58190" x2="91855" y2="58621"/>
                        <a14:foregroundMark x1="91855" y1="58621" x2="72851" y2="58190"/>
                        <a14:foregroundMark x1="72851" y1="60345" x2="90950" y2="57328"/>
                        <a14:foregroundMark x1="90950" y1="57328" x2="96606" y2="59483"/>
                        <a14:foregroundMark x1="80995" y1="59483" x2="96606" y2="59914"/>
                        <a14:foregroundMark x1="88914" y1="60776" x2="97285" y2="61207"/>
                        <a14:foregroundMark x1="97285" y1="60776" x2="97285" y2="44397"/>
                        <a14:foregroundMark x1="97285" y1="48707" x2="97285" y2="57759"/>
                        <a14:foregroundMark x1="97511" y1="59483" x2="97511" y2="39655"/>
                        <a14:foregroundMark x1="97059" y1="39224" x2="65611" y2="44828"/>
                        <a14:foregroundMark x1="69683" y1="38362" x2="78959" y2="40086"/>
                        <a14:foregroundMark x1="70136" y1="63793" x2="88462" y2="59914"/>
                        <a14:foregroundMark x1="88462" y1="59914" x2="92986" y2="59914"/>
                        <a14:foregroundMark x1="88688" y1="61638" x2="97738" y2="616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5324" y="1594682"/>
            <a:ext cx="1499669" cy="78715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117857D-4CA3-1340-87C3-36B8648CF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765" y="1275798"/>
            <a:ext cx="1463757" cy="31060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E0A9D03-D224-1D44-B4C2-EED1590BB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395" y="1634138"/>
            <a:ext cx="2007250" cy="787157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E51FCCB8-24FD-BA4C-B850-F7299314EE5F}"/>
              </a:ext>
            </a:extLst>
          </p:cNvPr>
          <p:cNvSpPr/>
          <p:nvPr/>
        </p:nvSpPr>
        <p:spPr>
          <a:xfrm>
            <a:off x="2070753" y="2628195"/>
            <a:ext cx="5862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I verkligheten är racketen 10 gånger så lång.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0EACB642-CAF5-AA4F-B15D-008E21464BE2}"/>
              </a:ext>
            </a:extLst>
          </p:cNvPr>
          <p:cNvSpPr/>
          <p:nvPr/>
        </p:nvSpPr>
        <p:spPr>
          <a:xfrm>
            <a:off x="2246117" y="4110166"/>
            <a:ext cx="5158743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dirty="0"/>
              <a:t>Pingisracketen är avbildad i </a:t>
            </a:r>
            <a:r>
              <a:rPr lang="sv-SE" sz="2400" i="1" dirty="0">
                <a:solidFill>
                  <a:srgbClr val="C00000"/>
                </a:solidFill>
              </a:rPr>
              <a:t>skala</a:t>
            </a:r>
            <a:r>
              <a:rPr lang="sv-SE" sz="2400" i="1" dirty="0"/>
              <a:t> </a:t>
            </a:r>
            <a:r>
              <a:rPr lang="sv-SE" sz="2400" b="1" dirty="0">
                <a:solidFill>
                  <a:srgbClr val="C00000"/>
                </a:solidFill>
              </a:rPr>
              <a:t>1 : 10</a:t>
            </a:r>
            <a:r>
              <a:rPr lang="sv-SE" sz="2400" dirty="0"/>
              <a:t>.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A9030A27-60D7-E140-8B5E-32409E1E277A}"/>
              </a:ext>
            </a:extLst>
          </p:cNvPr>
          <p:cNvSpPr/>
          <p:nvPr/>
        </p:nvSpPr>
        <p:spPr>
          <a:xfrm>
            <a:off x="2070753" y="4729704"/>
            <a:ext cx="5862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I verkligheten är racketen </a:t>
            </a:r>
            <a:r>
              <a:rPr lang="sv-SE" sz="2400" b="1" dirty="0">
                <a:solidFill>
                  <a:srgbClr val="C00000"/>
                </a:solidFill>
                <a:latin typeface="+mn-lt"/>
              </a:rPr>
              <a:t>10 </a:t>
            </a:r>
            <a:r>
              <a:rPr lang="sv-SE" sz="2400" dirty="0">
                <a:latin typeface="+mn-lt"/>
              </a:rPr>
              <a:t>· 3 cm = 30 cm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8759073-AD69-9E46-88BB-D7FFB2EEF94E}"/>
              </a:ext>
            </a:extLst>
          </p:cNvPr>
          <p:cNvSpPr/>
          <p:nvPr/>
        </p:nvSpPr>
        <p:spPr>
          <a:xfrm>
            <a:off x="1533055" y="5750010"/>
            <a:ext cx="6937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När vi läser skala</a:t>
            </a:r>
            <a:r>
              <a:rPr lang="sv-SE" sz="2400" i="1" dirty="0"/>
              <a:t> </a:t>
            </a:r>
            <a:r>
              <a:rPr lang="sv-SE" sz="2400" dirty="0"/>
              <a:t>1 : 10 säger vi ”skala ett till tio”. </a:t>
            </a:r>
          </a:p>
        </p:txBody>
      </p:sp>
    </p:spTree>
    <p:extLst>
      <p:ext uri="{BB962C8B-B14F-4D97-AF65-F5344CB8AC3E}">
        <p14:creationId xmlns:p14="http://schemas.microsoft.com/office/powerpoint/2010/main" val="30660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5" grpId="0"/>
      <p:bldP spid="26" grpId="0" animBg="1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04AF5015-34AD-8C45-92AA-7F2C53692A7A}"/>
              </a:ext>
            </a:extLst>
          </p:cNvPr>
          <p:cNvSpPr/>
          <p:nvPr/>
        </p:nvSpPr>
        <p:spPr>
          <a:xfrm>
            <a:off x="3840145" y="479851"/>
            <a:ext cx="2007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9E2903"/>
                </a:solidFill>
                <a:latin typeface="+mn-lt"/>
              </a:rPr>
              <a:t>Förstoring</a:t>
            </a:r>
            <a:endParaRPr lang="sv-SE" sz="24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6B4F498-A9FF-1E46-A8A5-5432F1C4D553}"/>
              </a:ext>
            </a:extLst>
          </p:cNvPr>
          <p:cNvSpPr/>
          <p:nvPr/>
        </p:nvSpPr>
        <p:spPr>
          <a:xfrm>
            <a:off x="3006263" y="3179922"/>
            <a:ext cx="3131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Bilden är en </a:t>
            </a:r>
            <a:r>
              <a:rPr lang="sv-SE" sz="2400" i="1" dirty="0">
                <a:solidFill>
                  <a:srgbClr val="C00000"/>
                </a:solidFill>
                <a:latin typeface="+mn-lt"/>
              </a:rPr>
              <a:t>förstoring</a:t>
            </a:r>
            <a:r>
              <a:rPr lang="sv-SE" sz="2400" dirty="0">
                <a:latin typeface="+mn-lt"/>
              </a:rPr>
              <a:t>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E51FCCB8-24FD-BA4C-B850-F7299314EE5F}"/>
              </a:ext>
            </a:extLst>
          </p:cNvPr>
          <p:cNvSpPr/>
          <p:nvPr/>
        </p:nvSpPr>
        <p:spPr>
          <a:xfrm>
            <a:off x="1991483" y="2694666"/>
            <a:ext cx="6089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I verkligheten är nyckelpigan 5 gånger kortare.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0EACB642-CAF5-AA4F-B15D-008E21464BE2}"/>
              </a:ext>
            </a:extLst>
          </p:cNvPr>
          <p:cNvSpPr/>
          <p:nvPr/>
        </p:nvSpPr>
        <p:spPr>
          <a:xfrm>
            <a:off x="2264398" y="3988718"/>
            <a:ext cx="5158743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dirty="0"/>
              <a:t>Nyckelpigan är avbildad i </a:t>
            </a:r>
            <a:r>
              <a:rPr lang="sv-SE" sz="2400" i="1" dirty="0">
                <a:solidFill>
                  <a:srgbClr val="C00000"/>
                </a:solidFill>
              </a:rPr>
              <a:t>skala</a:t>
            </a:r>
            <a:r>
              <a:rPr lang="sv-SE" sz="2400" i="1" dirty="0"/>
              <a:t> </a:t>
            </a:r>
            <a:r>
              <a:rPr lang="sv-SE" sz="2400" b="1" dirty="0">
                <a:solidFill>
                  <a:srgbClr val="C00000"/>
                </a:solidFill>
              </a:rPr>
              <a:t>5 : 1</a:t>
            </a:r>
            <a:r>
              <a:rPr lang="sv-SE" sz="2400" dirty="0"/>
              <a:t>. 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8759073-AD69-9E46-88BB-D7FFB2EEF94E}"/>
              </a:ext>
            </a:extLst>
          </p:cNvPr>
          <p:cNvSpPr/>
          <p:nvPr/>
        </p:nvSpPr>
        <p:spPr>
          <a:xfrm>
            <a:off x="1710140" y="5990737"/>
            <a:ext cx="6937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När vi läser skala</a:t>
            </a:r>
            <a:r>
              <a:rPr lang="sv-SE" sz="2400" i="1" dirty="0"/>
              <a:t> </a:t>
            </a:r>
            <a:r>
              <a:rPr lang="sv-SE" sz="2400" dirty="0"/>
              <a:t>5 : 1 säger vi ”skala fem till ett”.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F0AF857-D89E-8D41-B85A-3AEF2D924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220" y="1620823"/>
            <a:ext cx="1761559" cy="103506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84F72F2-60E1-904A-9D66-23A596610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080" y="1188524"/>
            <a:ext cx="2007250" cy="41367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16623AC-6E60-574F-BDE9-2C799F11F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304" y="1803607"/>
            <a:ext cx="1708468" cy="565930"/>
          </a:xfrm>
          <a:prstGeom prst="rect">
            <a:avLst/>
          </a:prstGeom>
        </p:spPr>
      </p:pic>
      <p:grpSp>
        <p:nvGrpSpPr>
          <p:cNvPr id="11" name="Grupp 10">
            <a:extLst>
              <a:ext uri="{FF2B5EF4-FFF2-40B4-BE49-F238E27FC236}">
                <a16:creationId xmlns:a16="http://schemas.microsoft.com/office/drawing/2014/main" id="{98CA9CEE-D2C6-8D4E-89F3-E9219FAF964E}"/>
              </a:ext>
            </a:extLst>
          </p:cNvPr>
          <p:cNvGrpSpPr/>
          <p:nvPr/>
        </p:nvGrpSpPr>
        <p:grpSpPr>
          <a:xfrm>
            <a:off x="1763928" y="4677314"/>
            <a:ext cx="6317189" cy="766010"/>
            <a:chOff x="1763928" y="4677314"/>
            <a:chExt cx="6317189" cy="766010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A9030A27-60D7-E140-8B5E-32409E1E277A}"/>
                </a:ext>
              </a:extLst>
            </p:cNvPr>
            <p:cNvSpPr/>
            <p:nvPr/>
          </p:nvSpPr>
          <p:spPr>
            <a:xfrm>
              <a:off x="1763928" y="4775512"/>
              <a:ext cx="63171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I verkligheten är nyckelpigan 			= 7 mm.</a:t>
              </a:r>
            </a:p>
          </p:txBody>
        </p: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941C49A3-FCC9-E642-B9E7-D5F51C9FD817}"/>
                </a:ext>
              </a:extLst>
            </p:cNvPr>
            <p:cNvGrpSpPr/>
            <p:nvPr/>
          </p:nvGrpSpPr>
          <p:grpSpPr>
            <a:xfrm>
              <a:off x="5394739" y="4677314"/>
              <a:ext cx="1365494" cy="766010"/>
              <a:chOff x="3266396" y="4738386"/>
              <a:chExt cx="1365494" cy="766010"/>
            </a:xfrm>
          </p:grpSpPr>
          <p:sp>
            <p:nvSpPr>
              <p:cNvPr id="17" name="textruta 16">
                <a:extLst>
                  <a:ext uri="{FF2B5EF4-FFF2-40B4-BE49-F238E27FC236}">
                    <a16:creationId xmlns:a16="http://schemas.microsoft.com/office/drawing/2014/main" id="{8A68C0C3-29EF-8246-9660-1B6E15E937C8}"/>
                  </a:ext>
                </a:extLst>
              </p:cNvPr>
              <p:cNvSpPr txBox="1"/>
              <p:nvPr/>
            </p:nvSpPr>
            <p:spPr>
              <a:xfrm>
                <a:off x="3266396" y="4738386"/>
                <a:ext cx="5564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sz="2400" dirty="0">
                    <a:latin typeface="+mn-lt"/>
                    <a:cs typeface="Bradley Hand Bold"/>
                  </a:rPr>
                  <a:t>35 </a:t>
                </a:r>
                <a:r>
                  <a:rPr lang="sv-SE" sz="2400" dirty="0">
                    <a:latin typeface="+mn-lt"/>
                    <a:cs typeface="Bradley Hand Bold"/>
                  </a:rPr>
                  <a:t> </a:t>
                </a:r>
                <a:endParaRPr lang="sv-SE" sz="2400" dirty="0">
                  <a:latin typeface="+mn-lt"/>
                </a:endParaRPr>
              </a:p>
            </p:txBody>
          </p:sp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2132C0BE-3834-9E49-AF30-B5425D0A8479}"/>
                  </a:ext>
                </a:extLst>
              </p:cNvPr>
              <p:cNvSpPr txBox="1"/>
              <p:nvPr/>
            </p:nvSpPr>
            <p:spPr>
              <a:xfrm>
                <a:off x="3678751" y="4823694"/>
                <a:ext cx="9531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sz="2400" dirty="0">
                    <a:latin typeface="+mn-lt"/>
                    <a:cs typeface="Bradley Hand Bold"/>
                  </a:rPr>
                  <a:t>mm</a:t>
                </a:r>
                <a:endParaRPr lang="sv-SE" sz="2400" dirty="0">
                  <a:latin typeface="+mn-lt"/>
                </a:endParaRPr>
              </a:p>
            </p:txBody>
          </p:sp>
          <p:sp>
            <p:nvSpPr>
              <p:cNvPr id="20" name="textruta 19">
                <a:extLst>
                  <a:ext uri="{FF2B5EF4-FFF2-40B4-BE49-F238E27FC236}">
                    <a16:creationId xmlns:a16="http://schemas.microsoft.com/office/drawing/2014/main" id="{73879B1E-7A2A-904A-892E-8ABEC00F5252}"/>
                  </a:ext>
                </a:extLst>
              </p:cNvPr>
              <p:cNvSpPr txBox="1"/>
              <p:nvPr/>
            </p:nvSpPr>
            <p:spPr>
              <a:xfrm>
                <a:off x="3348324" y="5042731"/>
                <a:ext cx="3925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sz="2400" dirty="0">
                    <a:solidFill>
                      <a:srgbClr val="C00000"/>
                    </a:solidFill>
                    <a:latin typeface="+mn-lt"/>
                    <a:cs typeface="Bradley Hand Bold"/>
                  </a:rPr>
                  <a:t>5</a:t>
                </a:r>
                <a:endParaRPr lang="sv-SE" sz="2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cxnSp>
            <p:nvCxnSpPr>
              <p:cNvPr id="22" name="Rak 21">
                <a:extLst>
                  <a:ext uri="{FF2B5EF4-FFF2-40B4-BE49-F238E27FC236}">
                    <a16:creationId xmlns:a16="http://schemas.microsoft.com/office/drawing/2014/main" id="{CB6B2F69-4BEC-E349-A5FD-7A94BFA18C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18533" y="5106551"/>
                <a:ext cx="404946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766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5" grpId="0"/>
      <p:bldP spid="26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/>
          <p:cNvGrpSpPr/>
          <p:nvPr/>
        </p:nvGrpSpPr>
        <p:grpSpPr>
          <a:xfrm>
            <a:off x="3515959" y="370205"/>
            <a:ext cx="1832040" cy="1834485"/>
            <a:chOff x="2737747" y="1977407"/>
            <a:chExt cx="1832040" cy="1834485"/>
          </a:xfrm>
        </p:grpSpPr>
        <p:sp>
          <p:nvSpPr>
            <p:cNvPr id="5" name="Rektangel 4"/>
            <p:cNvSpPr/>
            <p:nvPr/>
          </p:nvSpPr>
          <p:spPr>
            <a:xfrm>
              <a:off x="2737747" y="1977407"/>
              <a:ext cx="183204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Naturlig storlek:  </a:t>
              </a:r>
            </a:p>
            <a:p>
              <a:endParaRPr lang="sv-SE" sz="700" dirty="0"/>
            </a:p>
            <a:p>
              <a:r>
                <a:rPr lang="sv-SE" dirty="0"/>
                <a:t>    Skala 1 : 1</a:t>
              </a:r>
            </a:p>
          </p:txBody>
        </p:sp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078" y="2745733"/>
              <a:ext cx="1423377" cy="1066159"/>
            </a:xfrm>
            <a:prstGeom prst="rect">
              <a:avLst/>
            </a:prstGeom>
          </p:spPr>
        </p:pic>
      </p:grpSp>
      <p:grpSp>
        <p:nvGrpSpPr>
          <p:cNvPr id="12" name="Grupp 11"/>
          <p:cNvGrpSpPr/>
          <p:nvPr/>
        </p:nvGrpSpPr>
        <p:grpSpPr>
          <a:xfrm>
            <a:off x="591724" y="2283647"/>
            <a:ext cx="2681311" cy="1356908"/>
            <a:chOff x="1895231" y="3482000"/>
            <a:chExt cx="2681311" cy="1356908"/>
          </a:xfrm>
        </p:grpSpPr>
        <p:sp>
          <p:nvSpPr>
            <p:cNvPr id="6" name="Rektangel 5"/>
            <p:cNvSpPr/>
            <p:nvPr/>
          </p:nvSpPr>
          <p:spPr>
            <a:xfrm>
              <a:off x="1895231" y="3482000"/>
              <a:ext cx="268131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Förminskning till hälften:</a:t>
              </a:r>
              <a:r>
                <a:rPr lang="sv-SE" dirty="0"/>
                <a:t>  </a:t>
              </a:r>
            </a:p>
            <a:p>
              <a:endParaRPr lang="sv-SE" sz="700" dirty="0"/>
            </a:p>
            <a:p>
              <a:r>
                <a:rPr lang="sv-SE" dirty="0"/>
                <a:t>	   Skala 1 : 2</a:t>
              </a:r>
            </a:p>
          </p:txBody>
        </p:sp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8249" y="4316073"/>
              <a:ext cx="698012" cy="522835"/>
            </a:xfrm>
            <a:prstGeom prst="rect">
              <a:avLst/>
            </a:prstGeom>
          </p:spPr>
        </p:pic>
      </p:grpSp>
      <p:grpSp>
        <p:nvGrpSpPr>
          <p:cNvPr id="13" name="Grupp 12"/>
          <p:cNvGrpSpPr/>
          <p:nvPr/>
        </p:nvGrpSpPr>
        <p:grpSpPr>
          <a:xfrm>
            <a:off x="5607249" y="2248213"/>
            <a:ext cx="3733926" cy="2859743"/>
            <a:chOff x="5252330" y="3138223"/>
            <a:chExt cx="3733926" cy="2859743"/>
          </a:xfrm>
        </p:grpSpPr>
        <p:sp>
          <p:nvSpPr>
            <p:cNvPr id="3" name="Rektangel 2"/>
            <p:cNvSpPr/>
            <p:nvPr/>
          </p:nvSpPr>
          <p:spPr>
            <a:xfrm>
              <a:off x="5254410" y="3138223"/>
              <a:ext cx="373184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Förstoring till det dubbla:  </a:t>
              </a:r>
            </a:p>
            <a:p>
              <a:endParaRPr lang="sv-SE" sz="700" b="1" dirty="0">
                <a:solidFill>
                  <a:srgbClr val="800000"/>
                </a:solidFill>
              </a:endParaRPr>
            </a:p>
            <a:p>
              <a:r>
                <a:rPr lang="sv-SE" dirty="0"/>
                <a:t>	      Skala 2 : 1</a:t>
              </a:r>
            </a:p>
          </p:txBody>
        </p:sp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2330" y="3852111"/>
              <a:ext cx="2864826" cy="2145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92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1323232" y="3027065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 :  4,5 cm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329520" y="3419781"/>
            <a:ext cx="234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 </a:t>
            </a:r>
            <a:r>
              <a:rPr lang="is-IS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1 : 3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87431" y="3996365"/>
            <a:ext cx="24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 :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247932" y="3996256"/>
            <a:ext cx="153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3 ∙ 4,5 cm </a:t>
            </a:r>
            <a:r>
              <a:rPr lang="is-IS" dirty="0">
                <a:latin typeface="+mn-lt"/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4548624" y="3996147"/>
            <a:ext cx="18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13,5 cm 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548548" y="4965447"/>
            <a:ext cx="435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dirty="0">
                <a:latin typeface="Bradley Hand" pitchFamily="2" charset="77"/>
              </a:rPr>
              <a:t>Pennan är 13,5 cm i verkligheten.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B95233B-7E0E-9540-A3C5-9AA1EFFF93E2}"/>
              </a:ext>
            </a:extLst>
          </p:cNvPr>
          <p:cNvSpPr/>
          <p:nvPr/>
        </p:nvSpPr>
        <p:spPr>
          <a:xfrm>
            <a:off x="734572" y="852108"/>
            <a:ext cx="6215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Mät pennans längd i hela och halva centimeter.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2F31178-8F15-9541-B2EE-32710114B439}"/>
              </a:ext>
            </a:extLst>
          </p:cNvPr>
          <p:cNvSpPr/>
          <p:nvPr/>
        </p:nvSpPr>
        <p:spPr>
          <a:xfrm>
            <a:off x="910807" y="14148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32C8897-A31A-634F-9A1A-42FDDCD60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90580" l="742" r="96663">
                        <a14:foregroundMark x1="17553" y1="44928" x2="46724" y2="34058"/>
                        <a14:foregroundMark x1="53523" y1="50725" x2="53523" y2="68116"/>
                        <a14:foregroundMark x1="53523" y1="64493" x2="53523" y2="39130"/>
                        <a14:foregroundMark x1="53523" y1="64493" x2="53523" y2="76087"/>
                        <a14:foregroundMark x1="60692" y1="61594" x2="92460" y2="48551"/>
                        <a14:foregroundMark x1="92460" y1="48551" x2="92707" y2="48551"/>
                        <a14:foregroundMark x1="75063" y1="84880" x2="70457" y2="86957"/>
                        <a14:foregroundMark x1="70457" y1="86232" x2="66255" y2="79710"/>
                        <a14:foregroundMark x1="59456" y1="88406" x2="60074" y2="89855"/>
                        <a14:foregroundMark x1="8282" y1="63043" x2="2472" y2="63043"/>
                        <a14:foregroundMark x1="2472" y1="61594" x2="865" y2="63043"/>
                        <a14:foregroundMark x1="94314" y1="54348" x2="96786" y2="53623"/>
                        <a14:foregroundMark x1="65019" y1="75362" x2="62546" y2="81159"/>
                        <a14:foregroundMark x1="62546" y1="82609" x2="75325" y2="82609"/>
                        <a14:foregroundMark x1="75395" y1="81995" x2="73300" y2="82609"/>
                        <a14:foregroundMark x1="74784" y1="86232" x2="71693" y2="86957"/>
                        <a14:foregroundMark x1="71693" y1="86957" x2="67120" y2="88406"/>
                        <a14:foregroundMark x1="66502" y1="86957" x2="63659" y2="88406"/>
                        <a14:foregroundMark x1="63659" y1="86957" x2="60939" y2="88406"/>
                        <a14:foregroundMark x1="60939" y1="86957" x2="75058" y2="84922"/>
                        <a14:foregroundMark x1="74536" y1="87681" x2="80964" y2="87681"/>
                        <a14:foregroundMark x1="65142" y1="86232" x2="75649" y2="86232"/>
                        <a14:foregroundMark x1="74907" y1="87681" x2="71446" y2="88406"/>
                        <a14:foregroundMark x1="71446" y1="87681" x2="69221" y2="88406"/>
                        <a14:foregroundMark x1="69468" y1="90580" x2="70705" y2="898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3276" y="1797024"/>
            <a:ext cx="2395353" cy="4086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l="4018" t="43591" r="59657" b="53105"/>
          <a:stretch/>
        </p:blipFill>
        <p:spPr>
          <a:xfrm>
            <a:off x="2583276" y="2188724"/>
            <a:ext cx="4030134" cy="408602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1B992C09-AC74-C748-8B76-B2CA7AF91F08}"/>
              </a:ext>
            </a:extLst>
          </p:cNvPr>
          <p:cNvSpPr/>
          <p:nvPr/>
        </p:nvSpPr>
        <p:spPr>
          <a:xfrm>
            <a:off x="734572" y="1308677"/>
            <a:ext cx="448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Hur lång är pennan i verkligheten?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3C4B85F-3F9E-6B4B-873B-44FB637B2F0E}"/>
              </a:ext>
            </a:extLst>
          </p:cNvPr>
          <p:cNvSpPr/>
          <p:nvPr/>
        </p:nvSpPr>
        <p:spPr>
          <a:xfrm>
            <a:off x="5077945" y="1867606"/>
            <a:ext cx="1250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Skala 1 : 3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3256A7D-5DC2-FC43-90FC-3E7CBFD03D24}"/>
              </a:ext>
            </a:extLst>
          </p:cNvPr>
          <p:cNvSpPr/>
          <p:nvPr/>
        </p:nvSpPr>
        <p:spPr>
          <a:xfrm>
            <a:off x="5703423" y="3050334"/>
            <a:ext cx="324111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Skalan är 1 : 3, alltså är pennan tre gånger </a:t>
            </a:r>
          </a:p>
          <a:p>
            <a:r>
              <a:rPr lang="sv-SE" sz="1400" dirty="0"/>
              <a:t>så lång i verkligheten som på bilden.</a:t>
            </a:r>
          </a:p>
        </p:txBody>
      </p:sp>
    </p:spTree>
    <p:extLst>
      <p:ext uri="{BB962C8B-B14F-4D97-AF65-F5344CB8AC3E}">
        <p14:creationId xmlns:p14="http://schemas.microsoft.com/office/powerpoint/2010/main" val="144963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m 30 mm, 100-pack | Clas Ohlson">
            <a:extLst>
              <a:ext uri="{FF2B5EF4-FFF2-40B4-BE49-F238E27FC236}">
                <a16:creationId xmlns:a16="http://schemas.microsoft.com/office/drawing/2014/main" id="{3B3CE359-6B34-6B4F-AEC6-16F60E58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50" y="843902"/>
            <a:ext cx="3095663" cy="30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1320761" y="3929898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 :  6 cm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355601" y="4299230"/>
            <a:ext cx="234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 </a:t>
            </a:r>
            <a:r>
              <a:rPr lang="is-IS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 4 : 1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84960" y="4899198"/>
            <a:ext cx="24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 :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4167382" y="4870743"/>
            <a:ext cx="18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1,5 cm 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543309" y="5766092"/>
            <a:ext cx="435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dirty="0">
                <a:latin typeface="Bradley Hand" pitchFamily="2" charset="77"/>
              </a:rPr>
              <a:t>Gemet är 1,5 cm i verkligheten.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B95233B-7E0E-9540-A3C5-9AA1EFFF93E2}"/>
              </a:ext>
            </a:extLst>
          </p:cNvPr>
          <p:cNvSpPr/>
          <p:nvPr/>
        </p:nvSpPr>
        <p:spPr>
          <a:xfrm>
            <a:off x="734572" y="852108"/>
            <a:ext cx="6215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Mät gemets längd i hela och halva centimeter.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2F31178-8F15-9541-B2EE-32710114B439}"/>
              </a:ext>
            </a:extLst>
          </p:cNvPr>
          <p:cNvSpPr/>
          <p:nvPr/>
        </p:nvSpPr>
        <p:spPr>
          <a:xfrm>
            <a:off x="910807" y="14148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8" t="43591" r="59657" b="53105"/>
          <a:stretch/>
        </p:blipFill>
        <p:spPr>
          <a:xfrm>
            <a:off x="2802450" y="2931058"/>
            <a:ext cx="3981888" cy="403711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1B992C09-AC74-C748-8B76-B2CA7AF91F08}"/>
              </a:ext>
            </a:extLst>
          </p:cNvPr>
          <p:cNvSpPr/>
          <p:nvPr/>
        </p:nvSpPr>
        <p:spPr>
          <a:xfrm>
            <a:off x="734572" y="1308677"/>
            <a:ext cx="448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Hur lång är gemet i verkligheten?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3C4B85F-3F9E-6B4B-873B-44FB637B2F0E}"/>
              </a:ext>
            </a:extLst>
          </p:cNvPr>
          <p:cNvSpPr/>
          <p:nvPr/>
        </p:nvSpPr>
        <p:spPr>
          <a:xfrm>
            <a:off x="5900881" y="2161153"/>
            <a:ext cx="1250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Skala 4 : 1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3256A7D-5DC2-FC43-90FC-3E7CBFD03D24}"/>
              </a:ext>
            </a:extLst>
          </p:cNvPr>
          <p:cNvSpPr/>
          <p:nvPr/>
        </p:nvSpPr>
        <p:spPr>
          <a:xfrm>
            <a:off x="5633004" y="3869125"/>
            <a:ext cx="303766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Skalan är 4 : 1, alltså är gemet 4 gånger </a:t>
            </a:r>
          </a:p>
          <a:p>
            <a:r>
              <a:rPr lang="sv-SE" sz="1400" dirty="0"/>
              <a:t> kortare i verkligheten som på bilden.</a:t>
            </a: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C0AE5F8B-E07E-1442-B182-AE3C4DD972AE}"/>
              </a:ext>
            </a:extLst>
          </p:cNvPr>
          <p:cNvGrpSpPr/>
          <p:nvPr/>
        </p:nvGrpSpPr>
        <p:grpSpPr>
          <a:xfrm>
            <a:off x="3329419" y="4796792"/>
            <a:ext cx="977594" cy="591562"/>
            <a:chOff x="3412277" y="4815664"/>
            <a:chExt cx="977594" cy="591562"/>
          </a:xfrm>
        </p:grpSpPr>
        <p:sp>
          <p:nvSpPr>
            <p:cNvPr id="11" name="textruta 10"/>
            <p:cNvSpPr txBox="1"/>
            <p:nvPr/>
          </p:nvSpPr>
          <p:spPr>
            <a:xfrm>
              <a:off x="3413605" y="4815664"/>
              <a:ext cx="392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6 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endParaRPr lang="sv-SE" dirty="0"/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F57AF3D6-46CA-DB4F-9A4B-BB16D2EF4900}"/>
                </a:ext>
              </a:extLst>
            </p:cNvPr>
            <p:cNvSpPr txBox="1"/>
            <p:nvPr/>
          </p:nvSpPr>
          <p:spPr>
            <a:xfrm>
              <a:off x="3703374" y="4904798"/>
              <a:ext cx="686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cm </a:t>
              </a:r>
              <a:r>
                <a:rPr lang="is-IS" dirty="0">
                  <a:latin typeface="+mn-lt"/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endParaRPr lang="sv-SE" dirty="0"/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A6B44BBD-1466-A642-962B-04B68B67A3C5}"/>
                </a:ext>
              </a:extLst>
            </p:cNvPr>
            <p:cNvSpPr txBox="1"/>
            <p:nvPr/>
          </p:nvSpPr>
          <p:spPr>
            <a:xfrm>
              <a:off x="3412277" y="5037894"/>
              <a:ext cx="392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4</a:t>
              </a:r>
              <a:endParaRPr lang="sv-SE" dirty="0"/>
            </a:p>
          </p:txBody>
        </p:sp>
        <p:cxnSp>
          <p:nvCxnSpPr>
            <p:cNvPr id="27" name="Rak 26">
              <a:extLst>
                <a:ext uri="{FF2B5EF4-FFF2-40B4-BE49-F238E27FC236}">
                  <a16:creationId xmlns:a16="http://schemas.microsoft.com/office/drawing/2014/main" id="{17D89021-19FB-C34D-9FA2-1BF3C92ECFAF}"/>
                </a:ext>
              </a:extLst>
            </p:cNvPr>
            <p:cNvCxnSpPr>
              <a:cxnSpLocks/>
            </p:cNvCxnSpPr>
            <p:nvPr/>
          </p:nvCxnSpPr>
          <p:spPr>
            <a:xfrm>
              <a:off x="3441264" y="5106551"/>
              <a:ext cx="28221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578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  <p:bldP spid="16" grpId="0"/>
      <p:bldP spid="17" grpId="0"/>
      <p:bldP spid="18" grpId="0"/>
      <p:bldP spid="20" grpId="0"/>
      <p:bldP spid="21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41807</TotalTime>
  <Words>280</Words>
  <Application>Microsoft Macintosh PowerPoint</Application>
  <PresentationFormat>Bildspel på skärmen (4:3)</PresentationFormat>
  <Paragraphs>51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322</cp:revision>
  <dcterms:created xsi:type="dcterms:W3CDTF">2017-04-10T07:17:33Z</dcterms:created>
  <dcterms:modified xsi:type="dcterms:W3CDTF">2021-03-07T15:30:54Z</dcterms:modified>
</cp:coreProperties>
</file>