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9" r:id="rId3"/>
    <p:sldId id="270" r:id="rId4"/>
    <p:sldId id="271" r:id="rId5"/>
    <p:sldId id="272" r:id="rId6"/>
    <p:sldId id="273" r:id="rId7"/>
    <p:sldId id="276" r:id="rId8"/>
    <p:sldId id="275" r:id="rId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9417" autoAdjust="0"/>
  </p:normalViewPr>
  <p:slideViewPr>
    <p:cSldViewPr snapToGrid="0" snapToObjects="1">
      <p:cViewPr>
        <p:scale>
          <a:sx n="171" d="100"/>
          <a:sy n="171" d="100"/>
        </p:scale>
        <p:origin x="60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2021-03-06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tif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97001" y="117122"/>
            <a:ext cx="880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2.1							 Geometriska objekt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49" y="1511512"/>
            <a:ext cx="8298503" cy="82222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8" y="1180252"/>
            <a:ext cx="8298503" cy="33126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51" y="2333734"/>
            <a:ext cx="8297501" cy="79760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51" y="3131340"/>
            <a:ext cx="8297501" cy="4072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07" y="3538628"/>
            <a:ext cx="8271845" cy="552599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3342999" y="806039"/>
            <a:ext cx="245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Linje, stråle och sträcka</a:t>
            </a:r>
          </a:p>
        </p:txBody>
      </p:sp>
    </p:spTree>
    <p:extLst>
      <p:ext uri="{BB962C8B-B14F-4D97-AF65-F5344CB8AC3E}">
        <p14:creationId xmlns:p14="http://schemas.microsoft.com/office/powerpoint/2010/main" val="20169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E922432-2CA1-8D4A-8EA9-7516EEA45CED}"/>
              </a:ext>
            </a:extLst>
          </p:cNvPr>
          <p:cNvSpPr txBox="1"/>
          <p:nvPr/>
        </p:nvSpPr>
        <p:spPr>
          <a:xfrm>
            <a:off x="4045205" y="119485"/>
            <a:ext cx="2244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Månghörningar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CA98331-F4C4-9946-A0A8-24B31B5E7E21}"/>
              </a:ext>
            </a:extLst>
          </p:cNvPr>
          <p:cNvSpPr txBox="1"/>
          <p:nvPr/>
        </p:nvSpPr>
        <p:spPr>
          <a:xfrm>
            <a:off x="161825" y="767634"/>
            <a:ext cx="3930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månghörning</a:t>
            </a:r>
            <a:r>
              <a:rPr lang="sv-SE" i="1" dirty="0"/>
              <a:t> </a:t>
            </a:r>
            <a:r>
              <a:rPr lang="sv-SE" dirty="0"/>
              <a:t>eller </a:t>
            </a:r>
            <a:r>
              <a:rPr lang="sv-SE" i="1" dirty="0">
                <a:solidFill>
                  <a:srgbClr val="C00000"/>
                </a:solidFill>
              </a:rPr>
              <a:t>polygon</a:t>
            </a:r>
            <a:r>
              <a:rPr lang="sv-SE" i="1" dirty="0"/>
              <a:t> </a:t>
            </a:r>
            <a:r>
              <a:rPr lang="sv-SE" dirty="0"/>
              <a:t>består av ett antal sträckor som i ändpunkterna hänger ihop med andra sträckor.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56BAEB6-4D4C-B945-A23E-3BD52FFD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467" y="807103"/>
            <a:ext cx="4285278" cy="172498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513005A-4E70-1845-91CD-6818E454E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484" y="1023648"/>
            <a:ext cx="1372705" cy="873540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6895597-AD2D-0048-BCD4-B64243119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89" y="1023648"/>
            <a:ext cx="987270" cy="87354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EBD2A1A-D955-7C47-8C52-0695A366D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212" y="902643"/>
            <a:ext cx="1574553" cy="9945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A26524AC-E6FF-1E43-B4BE-35D82DD68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420" y="1897188"/>
            <a:ext cx="1086284" cy="568392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3791FB0-CB60-E14E-8B46-420D4286F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440" y="1885386"/>
            <a:ext cx="1086284" cy="568392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9C65486-0D14-5A4F-B3DE-E5E262F89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775" y="1927747"/>
            <a:ext cx="1086284" cy="568392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A11CB6E-7606-504E-964B-39F26513920E}"/>
              </a:ext>
            </a:extLst>
          </p:cNvPr>
          <p:cNvSpPr txBox="1"/>
          <p:nvPr/>
        </p:nvSpPr>
        <p:spPr>
          <a:xfrm>
            <a:off x="4539467" y="3017347"/>
            <a:ext cx="1226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Diagonal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C13DF7A-1A1C-554F-826A-D7BCE1D298F5}"/>
              </a:ext>
            </a:extLst>
          </p:cNvPr>
          <p:cNvSpPr txBox="1"/>
          <p:nvPr/>
        </p:nvSpPr>
        <p:spPr>
          <a:xfrm>
            <a:off x="141127" y="3872857"/>
            <a:ext cx="332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diagonal </a:t>
            </a:r>
            <a:r>
              <a:rPr lang="sv-SE" dirty="0"/>
              <a:t>är en sträcka </a:t>
            </a:r>
            <a:r>
              <a:rPr lang="sv-SE" dirty="0">
                <a:solidFill>
                  <a:srgbClr val="C00000"/>
                </a:solidFill>
              </a:rPr>
              <a:t>mellan två hörn </a:t>
            </a:r>
            <a:r>
              <a:rPr lang="sv-SE" dirty="0"/>
              <a:t>i en månghörning.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D59D051-AAC5-164A-8BFC-058AD54E7C0B}"/>
              </a:ext>
            </a:extLst>
          </p:cNvPr>
          <p:cNvSpPr txBox="1"/>
          <p:nvPr/>
        </p:nvSpPr>
        <p:spPr>
          <a:xfrm>
            <a:off x="93570" y="4671000"/>
            <a:ext cx="4617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två hörnen kan inte ligga intill varandra för då är sträckan istället en </a:t>
            </a:r>
            <a:r>
              <a:rPr lang="sv-SE" i="1" dirty="0">
                <a:solidFill>
                  <a:srgbClr val="C00000"/>
                </a:solidFill>
              </a:rPr>
              <a:t>sida</a:t>
            </a:r>
            <a:r>
              <a:rPr lang="sv-SE" i="1" dirty="0"/>
              <a:t> </a:t>
            </a:r>
            <a:r>
              <a:rPr lang="sv-SE" dirty="0"/>
              <a:t>i månghörningen. 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AAC4A438-3A25-F648-97FF-10EC1612E1C6}"/>
              </a:ext>
            </a:extLst>
          </p:cNvPr>
          <p:cNvSpPr txBox="1"/>
          <p:nvPr/>
        </p:nvSpPr>
        <p:spPr>
          <a:xfrm>
            <a:off x="114288" y="5504086"/>
            <a:ext cx="4190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Alltså måste månghörningen ha </a:t>
            </a:r>
            <a:r>
              <a:rPr lang="sv-SE" dirty="0">
                <a:solidFill>
                  <a:srgbClr val="C00000"/>
                </a:solidFill>
              </a:rPr>
              <a:t>fler än 3 hörn </a:t>
            </a:r>
            <a:r>
              <a:rPr lang="sv-SE" dirty="0"/>
              <a:t>för att det ska gå att rita en diagonal. 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3B730D5-6E56-E84F-B8E3-F11784369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7" b="89983" l="9932" r="92237">
                        <a14:foregroundMark x1="54224" y1="83701" x2="54224" y2="83701"/>
                        <a14:foregroundMark x1="54224" y1="83701" x2="54110" y2="82683"/>
                        <a14:foregroundMark x1="64630" y1="81503" x2="64726" y2="81494"/>
                        <a14:foregroundMark x1="54110" y1="82513" x2="64447" y2="81521"/>
                        <a14:foregroundMark x1="64441" y1="81494" x2="63927" y2="81494"/>
                        <a14:foregroundMark x1="64726" y1="81494" x2="64630" y2="81494"/>
                        <a14:foregroundMark x1="62900" y1="85399" x2="51484" y2="77250"/>
                        <a14:foregroundMark x1="51484" y1="77250" x2="60160" y2="82513"/>
                        <a14:foregroundMark x1="60274" y1="82003" x2="52055" y2="77929"/>
                        <a14:foregroundMark x1="52055" y1="78268" x2="63813" y2="78438"/>
                        <a14:foregroundMark x1="63813" y1="78438" x2="59018" y2="85739"/>
                        <a14:foregroundMark x1="59018" y1="85569" x2="50913" y2="85739"/>
                        <a14:foregroundMark x1="50913" y1="85569" x2="50913" y2="77419"/>
                        <a14:foregroundMark x1="58562" y1="84380" x2="63470" y2="84550"/>
                        <a14:foregroundMark x1="60959" y1="85739" x2="57877" y2="86248"/>
                        <a14:foregroundMark x1="57877" y1="86078" x2="65068" y2="85739"/>
                        <a14:foregroundMark x1="65068" y1="85569" x2="64963" y2="77474"/>
                        <a14:foregroundMark x1="42580" y1="70119" x2="50228" y2="78608"/>
                        <a14:foregroundMark x1="45890" y1="72496" x2="50114" y2="78268"/>
                        <a14:foregroundMark x1="50114" y1="79117" x2="44521" y2="68591"/>
                        <a14:foregroundMark x1="44292" y1="68421" x2="42580" y2="68251"/>
                        <a14:foregroundMark x1="42580" y1="68251" x2="43265" y2="69949"/>
                        <a14:foregroundMark x1="42808" y1="67572" x2="44292" y2="68081"/>
                        <a14:foregroundMark x1="42580" y1="67912" x2="42580" y2="70119"/>
                        <a14:foregroundMark x1="70011" y1="58788" x2="85274" y2="58913"/>
                        <a14:foregroundMark x1="84589" y1="61290" x2="71918" y2="60951"/>
                        <a14:foregroundMark x1="71918" y1="60781" x2="82991" y2="58574"/>
                        <a14:foregroundMark x1="69129" y1="56319" x2="68379" y2="56197"/>
                        <a14:foregroundMark x1="82991" y1="58574" x2="70767" y2="56585"/>
                        <a14:foregroundMark x1="70673" y1="56859" x2="79566" y2="59932"/>
                        <a14:foregroundMark x1="68265" y1="56027" x2="69122" y2="56323"/>
                        <a14:foregroundMark x1="79566" y1="59932" x2="84018" y2="59762"/>
                        <a14:foregroundMark x1="86073" y1="56197" x2="86986" y2="61121"/>
                        <a14:foregroundMark x1="86986" y1="60951" x2="70252" y2="58085"/>
                        <a14:foregroundMark x1="70163" y1="58346" x2="86872" y2="62139"/>
                        <a14:foregroundMark x1="86872" y1="61969" x2="84247" y2="58913"/>
                        <a14:foregroundMark x1="85160" y1="56876" x2="78539" y2="57046"/>
                        <a14:foregroundMark x1="78539" y1="56876" x2="71689" y2="56876"/>
                        <a14:foregroundMark x1="69281" y1="56226" x2="67123" y2="55008"/>
                        <a14:foregroundMark x1="69985" y1="58865" x2="72260" y2="61121"/>
                        <a14:foregroundMark x1="65963" y1="54876" x2="68070" y2="56966"/>
                        <a14:foregroundMark x1="70890" y1="62139" x2="67802" y2="61852"/>
                        <a14:foregroundMark x1="68836" y1="63328" x2="81393" y2="61800"/>
                        <a14:foregroundMark x1="81393" y1="61800" x2="82991" y2="61800"/>
                        <a14:foregroundMark x1="87557" y1="63497" x2="87557" y2="40068"/>
                        <a14:foregroundMark x1="87557" y1="43124" x2="88584" y2="47029"/>
                        <a14:foregroundMark x1="86644" y1="54329" x2="78767" y2="43463"/>
                        <a14:foregroundMark x1="78767" y1="43463" x2="88584" y2="47708"/>
                        <a14:foregroundMark x1="88584" y1="47708" x2="75685" y2="40917"/>
                        <a14:foregroundMark x1="75685" y1="39728" x2="82534" y2="54839"/>
                        <a14:foregroundMark x1="82534" y1="54839" x2="83219" y2="58065"/>
                        <a14:foregroundMark x1="79110" y1="41766" x2="92237" y2="39898"/>
                        <a14:foregroundMark x1="92237" y1="39898" x2="91667" y2="42954"/>
                        <a14:foregroundMark x1="90982" y1="43633" x2="88014" y2="49236"/>
                        <a14:foregroundMark x1="92009" y1="43973" x2="88014" y2="55857"/>
                        <a14:foregroundMark x1="62785" y1="53820" x2="56849" y2="43973"/>
                        <a14:foregroundMark x1="56849" y1="43803" x2="55594" y2="45501"/>
                        <a14:foregroundMark x1="55594" y1="43633" x2="56849" y2="43633"/>
                        <a14:foregroundMark x1="56849" y1="43973" x2="57763" y2="46010"/>
                        <a14:foregroundMark x1="57763" y1="45840" x2="56164" y2="43463"/>
                        <a14:foregroundMark x1="56621" y1="44652" x2="64533" y2="54871"/>
                        <a14:foregroundMark x1="70205" y1="31409" x2="77968" y2="41426"/>
                        <a14:foregroundMark x1="70662" y1="30730" x2="76142" y2="40577"/>
                        <a14:foregroundMark x1="69635" y1="32428" x2="76941" y2="43973"/>
                        <a14:foregroundMark x1="76826" y1="43124" x2="70776" y2="29711"/>
                        <a14:foregroundMark x1="70776" y1="29711" x2="70434" y2="31749"/>
                        <a14:foregroundMark x1="70205" y1="31749" x2="70205" y2="30221"/>
                        <a14:foregroundMark x1="70205" y1="30730" x2="69749" y2="31749"/>
                        <a14:foregroundMark x1="69749" y1="31579" x2="69749" y2="29881"/>
                        <a14:foregroundMark x1="62374" y1="52678" x2="63356" y2="53990"/>
                        <a14:foregroundMark x1="56621" y1="44992" x2="62352" y2="52649"/>
                        <a14:foregroundMark x1="63356" y1="53820" x2="58105" y2="43973"/>
                        <a14:foregroundMark x1="57763" y1="43633" x2="56621" y2="42445"/>
                        <a14:foregroundMark x1="48744" y1="77589" x2="51484" y2="81494"/>
                        <a14:foregroundMark x1="42580" y1="68421" x2="42694" y2="68251"/>
                        <a14:foregroundMark x1="63242" y1="80475" x2="62100" y2="59932"/>
                        <a14:foregroundMark x1="62100" y1="59932" x2="66438" y2="60272"/>
                        <a14:foregroundMark x1="65068" y1="79626" x2="69406" y2="54669"/>
                        <a14:foregroundMark x1="69635" y1="57385" x2="64269" y2="72666"/>
                        <a14:foregroundMark x1="64269" y1="72666" x2="64269" y2="72326"/>
                        <a14:foregroundMark x1="64840" y1="77929" x2="65297" y2="58234"/>
                        <a14:foregroundMark x1="63813" y1="60951" x2="64041" y2="58404"/>
                        <a14:foregroundMark x1="64041" y1="58234" x2="66667" y2="54499"/>
                        <a14:foregroundMark x1="63927" y1="59253" x2="63927" y2="72496"/>
                        <a14:foregroundMark x1="63014" y1="54160" x2="63927" y2="57725"/>
                        <a14:foregroundMark x1="61758" y1="53141" x2="62443" y2="55178"/>
                        <a14:foregroundMark x1="60959" y1="52122" x2="61187" y2="52462"/>
                        <a14:foregroundMark x1="63699" y1="72835" x2="63699" y2="79626"/>
                        <a14:foregroundMark x1="63699" y1="69949" x2="63699" y2="74873"/>
                        <a14:foregroundMark x1="76826" y1="44652" x2="81164" y2="50764"/>
                        <a14:foregroundMark x1="68836" y1="59083" x2="74886" y2="59253"/>
                        <a14:foregroundMark x1="70434" y1="57725" x2="68493" y2="54669"/>
                        <a14:foregroundMark x1="43037" y1="69100" x2="42808" y2="67742"/>
                        <a14:foregroundMark x1="42466" y1="67572" x2="42466" y2="68081"/>
                        <a14:foregroundMark x1="43151" y1="67742" x2="42808" y2="67742"/>
                        <a14:backgroundMark x1="11986" y1="43973" x2="18950" y2="69610"/>
                        <a14:backgroundMark x1="20662" y1="71477" x2="10502" y2="36333"/>
                        <a14:backgroundMark x1="10502" y1="36333" x2="20776" y2="31239"/>
                        <a14:backgroundMark x1="20776" y1="31239" x2="28082" y2="17317"/>
                        <a14:backgroundMark x1="28082" y1="17317" x2="37443" y2="14601"/>
                        <a14:backgroundMark x1="37443" y1="14601" x2="33904" y2="32258"/>
                        <a14:backgroundMark x1="33904" y1="32258" x2="26484" y2="49066"/>
                        <a14:backgroundMark x1="26484" y1="49066" x2="22603" y2="709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6003" y="3533955"/>
            <a:ext cx="4472735" cy="3007353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2C7CE26-9215-8044-8581-906D9213E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1471">
            <a:off x="6346725" y="5454276"/>
            <a:ext cx="1316431" cy="71891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90C5FDE-6108-ED42-BB46-B8A5558CB7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976" y="5101625"/>
            <a:ext cx="1360769" cy="327681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CCDD8DAC-DF7E-2749-B981-7BAD201FA62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35708">
            <a:off x="7105717" y="4854451"/>
            <a:ext cx="619493" cy="33831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25AFF9E-24B5-1441-853B-B1ADF7A36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3200" y="4414663"/>
            <a:ext cx="1095375" cy="598195"/>
          </a:xfrm>
          <a:prstGeom prst="rect">
            <a:avLst/>
          </a:prstGeom>
        </p:spPr>
      </p:pic>
      <p:grpSp>
        <p:nvGrpSpPr>
          <p:cNvPr id="54" name="Grupp 53">
            <a:extLst>
              <a:ext uri="{FF2B5EF4-FFF2-40B4-BE49-F238E27FC236}">
                <a16:creationId xmlns:a16="http://schemas.microsoft.com/office/drawing/2014/main" id="{7476B2F5-EAB9-3548-B0C2-2F9160BEC06C}"/>
              </a:ext>
            </a:extLst>
          </p:cNvPr>
          <p:cNvGrpSpPr/>
          <p:nvPr/>
        </p:nvGrpSpPr>
        <p:grpSpPr>
          <a:xfrm>
            <a:off x="5167538" y="3933825"/>
            <a:ext cx="2625425" cy="1792206"/>
            <a:chOff x="5167538" y="3933825"/>
            <a:chExt cx="2625425" cy="1792206"/>
          </a:xfrm>
        </p:grpSpPr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C11EDAED-15AD-E149-8C2A-4209737A2702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3933825"/>
              <a:ext cx="1392163" cy="48083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4F42C153-1265-0640-B1D3-D1959BD0BF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7538" y="3933825"/>
              <a:ext cx="1268944" cy="6985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094A284B-7604-0B41-A0B9-AD38EF2CFB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7538" y="4603750"/>
              <a:ext cx="505622" cy="11222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AF2EAB88-E2C9-FF49-8E69-37EA6BA017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52780" y="5413761"/>
              <a:ext cx="1570345" cy="3004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34DA1183-886C-864E-91C2-42117FCE9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3125" y="4391027"/>
              <a:ext cx="569838" cy="102273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6" name="Rak 45">
            <a:extLst>
              <a:ext uri="{FF2B5EF4-FFF2-40B4-BE49-F238E27FC236}">
                <a16:creationId xmlns:a16="http://schemas.microsoft.com/office/drawing/2014/main" id="{2B3263AD-2DE1-CA44-AD76-357A96B47A70}"/>
              </a:ext>
            </a:extLst>
          </p:cNvPr>
          <p:cNvCxnSpPr>
            <a:cxnSpLocks/>
          </p:cNvCxnSpPr>
          <p:nvPr/>
        </p:nvCxnSpPr>
        <p:spPr>
          <a:xfrm flipV="1">
            <a:off x="5688277" y="4414663"/>
            <a:ext cx="2055548" cy="12684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Rak 47">
            <a:extLst>
              <a:ext uri="{FF2B5EF4-FFF2-40B4-BE49-F238E27FC236}">
                <a16:creationId xmlns:a16="http://schemas.microsoft.com/office/drawing/2014/main" id="{0A1FBA35-D825-5B48-8127-96B664326FD6}"/>
              </a:ext>
            </a:extLst>
          </p:cNvPr>
          <p:cNvCxnSpPr>
            <a:cxnSpLocks/>
          </p:cNvCxnSpPr>
          <p:nvPr/>
        </p:nvCxnSpPr>
        <p:spPr>
          <a:xfrm flipV="1">
            <a:off x="5688277" y="3962401"/>
            <a:ext cx="748205" cy="17207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textruta 78">
            <a:extLst>
              <a:ext uri="{FF2B5EF4-FFF2-40B4-BE49-F238E27FC236}">
                <a16:creationId xmlns:a16="http://schemas.microsoft.com/office/drawing/2014/main" id="{C928EFB7-CAA5-0140-BB20-B1BAA62BF76A}"/>
              </a:ext>
            </a:extLst>
          </p:cNvPr>
          <p:cNvSpPr txBox="1"/>
          <p:nvPr/>
        </p:nvSpPr>
        <p:spPr>
          <a:xfrm>
            <a:off x="161825" y="1748160"/>
            <a:ext cx="425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punkter där sträckorna möts kallas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hörn</a:t>
            </a:r>
            <a:r>
              <a:rPr lang="sv-SE" i="1" dirty="0"/>
              <a:t>. </a:t>
            </a:r>
            <a:endParaRPr lang="sv-SE" dirty="0"/>
          </a:p>
        </p:txBody>
      </p:sp>
      <p:sp>
        <p:nvSpPr>
          <p:cNvPr id="80" name="textruta 79">
            <a:extLst>
              <a:ext uri="{FF2B5EF4-FFF2-40B4-BE49-F238E27FC236}">
                <a16:creationId xmlns:a16="http://schemas.microsoft.com/office/drawing/2014/main" id="{EFB79371-6060-2649-AADD-30B449007A5C}"/>
              </a:ext>
            </a:extLst>
          </p:cNvPr>
          <p:cNvSpPr txBox="1"/>
          <p:nvPr/>
        </p:nvSpPr>
        <p:spPr>
          <a:xfrm>
            <a:off x="141127" y="2139519"/>
            <a:ext cx="36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Antalet hörn bestämmer namnet. </a:t>
            </a:r>
          </a:p>
        </p:txBody>
      </p:sp>
    </p:spTree>
    <p:extLst>
      <p:ext uri="{BB962C8B-B14F-4D97-AF65-F5344CB8AC3E}">
        <p14:creationId xmlns:p14="http://schemas.microsoft.com/office/powerpoint/2010/main" val="251123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2" grpId="0"/>
      <p:bldP spid="13" grpId="0"/>
      <p:bldP spid="14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F76847D9-FB7A-4148-9D04-C3CAF9A7E753}"/>
              </a:ext>
            </a:extLst>
          </p:cNvPr>
          <p:cNvSpPr txBox="1"/>
          <p:nvPr/>
        </p:nvSpPr>
        <p:spPr>
          <a:xfrm>
            <a:off x="2770086" y="173115"/>
            <a:ext cx="400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Månghörningar med egna namn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7F6168-D502-A341-8E30-6F3E0F96F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009" y="999258"/>
            <a:ext cx="5787736" cy="137897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6C624319-CFB6-7C4B-AF8C-E6C7649DC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066" y="1132266"/>
            <a:ext cx="1207253" cy="79199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03343E-4FBB-2A4D-9D1C-CABEFCEF5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430" y="1199255"/>
            <a:ext cx="1207253" cy="79199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59B8B82-6FBD-424E-A847-3B82E8030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751" y="1132266"/>
            <a:ext cx="974085" cy="79199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25F5F95-2764-774B-818F-45FFD5CBA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976" y="1132266"/>
            <a:ext cx="974085" cy="79199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129DA975-C091-A34C-8E18-BC5D0FDC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76" y="1199254"/>
            <a:ext cx="965986" cy="79199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6CAA2AD-7DCD-924F-953F-A59A43EA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30" y="1924259"/>
            <a:ext cx="1058422" cy="30979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EC4B361-0194-6540-B8F0-30C201EB1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861" y="1924259"/>
            <a:ext cx="1058422" cy="30979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ED9A9E-D452-AC46-AD86-E287D90BB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43" y="1924259"/>
            <a:ext cx="1058422" cy="30979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6B961BCA-A2BF-7445-87F9-1A456268C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495" y="1924258"/>
            <a:ext cx="720127" cy="30979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04314334-ED51-A14F-8F13-5DF4B1160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4343" y="1902371"/>
            <a:ext cx="720127" cy="309791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4305956-0E98-6340-AB4C-19A51CDDBFEE}"/>
              </a:ext>
            </a:extLst>
          </p:cNvPr>
          <p:cNvSpPr txBox="1"/>
          <p:nvPr/>
        </p:nvSpPr>
        <p:spPr>
          <a:xfrm>
            <a:off x="827539" y="2982267"/>
            <a:ext cx="826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parallellogram</a:t>
            </a:r>
            <a:r>
              <a:rPr lang="sv-SE" i="1" dirty="0"/>
              <a:t> </a:t>
            </a:r>
            <a:r>
              <a:rPr lang="sv-SE" dirty="0"/>
              <a:t>har fyra sidor. Sidorna mitt emot varandra är parallella och lika långa. Det innebär att de två vinklar som står mitt emot varandra är lika stora. 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897BF39-3701-BA4B-BA42-B560521AC081}"/>
              </a:ext>
            </a:extLst>
          </p:cNvPr>
          <p:cNvSpPr txBox="1"/>
          <p:nvPr/>
        </p:nvSpPr>
        <p:spPr>
          <a:xfrm>
            <a:off x="828351" y="3813223"/>
            <a:ext cx="8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romb</a:t>
            </a:r>
            <a:r>
              <a:rPr lang="sv-SE" i="1" dirty="0"/>
              <a:t> </a:t>
            </a:r>
            <a:r>
              <a:rPr lang="sv-SE" dirty="0"/>
              <a:t>är en parallellogram där alla sidor är lika långa. 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A36201E3-E872-D54C-BCB3-416729043DBC}"/>
              </a:ext>
            </a:extLst>
          </p:cNvPr>
          <p:cNvSpPr txBox="1"/>
          <p:nvPr/>
        </p:nvSpPr>
        <p:spPr>
          <a:xfrm>
            <a:off x="827539" y="4420115"/>
            <a:ext cx="496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rektangel</a:t>
            </a:r>
            <a:r>
              <a:rPr lang="sv-SE" i="1" dirty="0"/>
              <a:t> </a:t>
            </a:r>
            <a:r>
              <a:rPr lang="sv-SE" dirty="0"/>
              <a:t>är en parallellogram med räta vinklar. En rät vinkel markeras med en </a:t>
            </a:r>
            <a:r>
              <a:rPr lang="sv-SE" i="1" dirty="0">
                <a:solidFill>
                  <a:srgbClr val="C00000"/>
                </a:solidFill>
              </a:rPr>
              <a:t>hake</a:t>
            </a:r>
            <a:r>
              <a:rPr lang="sv-SE" dirty="0"/>
              <a:t>. 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E4E55D4-D537-4548-B743-0E9B32BD8224}"/>
              </a:ext>
            </a:extLst>
          </p:cNvPr>
          <p:cNvSpPr txBox="1"/>
          <p:nvPr/>
        </p:nvSpPr>
        <p:spPr>
          <a:xfrm>
            <a:off x="827539" y="5290752"/>
            <a:ext cx="8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 </a:t>
            </a:r>
            <a:r>
              <a:rPr lang="sv-SE" i="1" dirty="0">
                <a:solidFill>
                  <a:srgbClr val="C00000"/>
                </a:solidFill>
              </a:rPr>
              <a:t>kvadrat</a:t>
            </a:r>
            <a:r>
              <a:rPr lang="sv-SE" i="1" dirty="0"/>
              <a:t> </a:t>
            </a:r>
            <a:r>
              <a:rPr lang="sv-SE" dirty="0"/>
              <a:t>är en parallellogram där alla sidor är lika långa. Alla vinklarna är räta. 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E09FBC41-0381-784A-901E-7757DCD158F3}"/>
              </a:ext>
            </a:extLst>
          </p:cNvPr>
          <p:cNvSpPr txBox="1"/>
          <p:nvPr/>
        </p:nvSpPr>
        <p:spPr>
          <a:xfrm>
            <a:off x="827539" y="5989977"/>
            <a:ext cx="826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En</a:t>
            </a:r>
            <a:r>
              <a:rPr lang="sv-SE" dirty="0">
                <a:solidFill>
                  <a:srgbClr val="C00000"/>
                </a:solidFill>
              </a:rPr>
              <a:t> </a:t>
            </a:r>
            <a:r>
              <a:rPr lang="sv-SE" i="1" dirty="0">
                <a:solidFill>
                  <a:srgbClr val="C00000"/>
                </a:solidFill>
              </a:rPr>
              <a:t>triangel </a:t>
            </a:r>
            <a:r>
              <a:rPr lang="sv-SE" dirty="0"/>
              <a:t>har tre sidor. </a:t>
            </a:r>
          </a:p>
        </p:txBody>
      </p:sp>
    </p:spTree>
    <p:extLst>
      <p:ext uri="{BB962C8B-B14F-4D97-AF65-F5344CB8AC3E}">
        <p14:creationId xmlns:p14="http://schemas.microsoft.com/office/powerpoint/2010/main" val="166537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DF773873-0CBB-0A49-953E-6A9F4ADE32B3}"/>
              </a:ext>
            </a:extLst>
          </p:cNvPr>
          <p:cNvSpPr txBox="1"/>
          <p:nvPr/>
        </p:nvSpPr>
        <p:spPr>
          <a:xfrm>
            <a:off x="2770086" y="173115"/>
            <a:ext cx="4007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Samband mellan månghörningar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87514F3-189A-1645-A6A8-B307CEF46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5" t="5446"/>
          <a:stretch/>
        </p:blipFill>
        <p:spPr>
          <a:xfrm>
            <a:off x="1514033" y="925274"/>
            <a:ext cx="5775409" cy="5759611"/>
          </a:xfrm>
          <a:prstGeom prst="ellipse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6DE06FE-8D17-BF4E-A735-0F0CE404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101" y="1279994"/>
            <a:ext cx="1863727" cy="53094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0886E40-B764-264A-9654-6A921416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302" y="1500258"/>
            <a:ext cx="1090555" cy="88575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8D155CF-64CF-CB49-9A90-1D4EE0276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53" y="1810939"/>
            <a:ext cx="1090813" cy="53221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8D13580-6DD2-9A4C-8427-848EE5812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2516" y="1432394"/>
            <a:ext cx="788986" cy="91075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942180C-916F-CC48-A726-13076D0F7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6381" y="3136813"/>
            <a:ext cx="1189420" cy="202166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0E451E5-C380-5844-84ED-08B88BA91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08" y="3271678"/>
            <a:ext cx="1147176" cy="19498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051B5C7-0AFE-F74E-813E-690271D6B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7236" y="3282466"/>
            <a:ext cx="992604" cy="181699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38C9A5-012F-0E47-9437-EF87A025C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2750" y="3502929"/>
            <a:ext cx="249898" cy="45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406B941-7E20-074E-812D-6313D5A51B02}"/>
              </a:ext>
            </a:extLst>
          </p:cNvPr>
          <p:cNvSpPr txBox="1"/>
          <p:nvPr/>
        </p:nvSpPr>
        <p:spPr>
          <a:xfrm>
            <a:off x="3328000" y="240471"/>
            <a:ext cx="2765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Geometriska kroppar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15BD60C-B39F-A64B-90CB-945A66C812EB}"/>
              </a:ext>
            </a:extLst>
          </p:cNvPr>
          <p:cNvSpPr txBox="1"/>
          <p:nvPr/>
        </p:nvSpPr>
        <p:spPr>
          <a:xfrm>
            <a:off x="2548996" y="796518"/>
            <a:ext cx="4495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Alla månghörningar är figurer med två </a:t>
            </a:r>
            <a:r>
              <a:rPr lang="sv-SE" i="1" dirty="0">
                <a:solidFill>
                  <a:srgbClr val="C00000"/>
                </a:solidFill>
              </a:rPr>
              <a:t>dimensioner</a:t>
            </a:r>
            <a:r>
              <a:rPr lang="sv-SE" dirty="0"/>
              <a:t>. De breder ut sig i två riktningar. 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6C4D06E-CBD6-D146-9CA2-19E2AAF18A30}"/>
              </a:ext>
            </a:extLst>
          </p:cNvPr>
          <p:cNvSpPr txBox="1"/>
          <p:nvPr/>
        </p:nvSpPr>
        <p:spPr>
          <a:xfrm>
            <a:off x="1440185" y="1652973"/>
            <a:ext cx="67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Om vi lägger till en tredje dimension får vi </a:t>
            </a:r>
            <a:r>
              <a:rPr lang="sv-SE" i="1" dirty="0">
                <a:solidFill>
                  <a:srgbClr val="C00000"/>
                </a:solidFill>
              </a:rPr>
              <a:t>geometriska kroppar</a:t>
            </a:r>
            <a:r>
              <a:rPr lang="sv-SE" dirty="0"/>
              <a:t>. 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E692897-ED89-D648-9C2E-B5409D9406BA}"/>
              </a:ext>
            </a:extLst>
          </p:cNvPr>
          <p:cNvSpPr txBox="1"/>
          <p:nvPr/>
        </p:nvSpPr>
        <p:spPr>
          <a:xfrm>
            <a:off x="2969915" y="2116314"/>
            <a:ext cx="360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Sådana breder ut sig i </a:t>
            </a:r>
            <a:r>
              <a:rPr lang="sv-SE" b="1" dirty="0">
                <a:solidFill>
                  <a:srgbClr val="C00000"/>
                </a:solidFill>
              </a:rPr>
              <a:t>tre </a:t>
            </a:r>
            <a:r>
              <a:rPr lang="sv-SE" dirty="0"/>
              <a:t>riktningar. 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4C817F3-CCC4-E749-A211-2437CDDFCC5D}"/>
              </a:ext>
            </a:extLst>
          </p:cNvPr>
          <p:cNvSpPr txBox="1"/>
          <p:nvPr/>
        </p:nvSpPr>
        <p:spPr>
          <a:xfrm>
            <a:off x="2346714" y="3054118"/>
            <a:ext cx="517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Några geometriska kroppar har speciella namn.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A6D9936-24A4-9145-A8C2-C62E26FD5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93" y="3668731"/>
            <a:ext cx="7857814" cy="1863062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5CDFBF59-F8E5-2140-BAC1-435982FE0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19" y="5166295"/>
            <a:ext cx="1035007" cy="259201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141F34B0-8C9F-2241-981C-1F7CB51DC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315" y="5160660"/>
            <a:ext cx="1035007" cy="25920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7E10B03-2723-DB44-A9DA-01D1947E4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11" y="5202664"/>
            <a:ext cx="1035007" cy="2592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4ADAD1D-ADA1-E940-8AE8-8CE388634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71" y="5202664"/>
            <a:ext cx="1035007" cy="259201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578D688-D69C-2146-9FA3-4D51EED4D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426" y="5188843"/>
            <a:ext cx="1035007" cy="259201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2BBA49A-A5F6-ED43-97D3-78E4AE95C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329" y="5166043"/>
            <a:ext cx="1035007" cy="25920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7E2F8D62-E5B2-6C49-BF38-B31D82D6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77148" y="3929187"/>
            <a:ext cx="1347490" cy="1115457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73396614-16AC-F54F-AE2A-CA524CFBA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961073" y="3929187"/>
            <a:ext cx="1347490" cy="111545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C169DD9-A691-2F43-9076-CDACABAF1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546" y="3964566"/>
            <a:ext cx="1603977" cy="111545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A27CDD5E-D363-6446-8F25-711677A9F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53938" y="3848549"/>
            <a:ext cx="1347491" cy="1115457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9DBD468C-23B1-4D40-A320-D2052B540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37643" y="3860054"/>
            <a:ext cx="1475733" cy="118184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A5B57A72-0DFA-CE45-A187-40F114411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425" y="3917336"/>
            <a:ext cx="1214692" cy="120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354909" y="874725"/>
            <a:ext cx="612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gräsmatta är en rektangel med sidorna 40 m och 25 m.</a:t>
            </a:r>
          </a:p>
          <a:p>
            <a:r>
              <a:rPr lang="sv-SE" dirty="0"/>
              <a:t>Beräkna gräsmattans omkrets.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925822" y="2933678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920106" y="1481893"/>
            <a:ext cx="2342180" cy="1350118"/>
            <a:chOff x="2905237" y="951103"/>
            <a:chExt cx="2342180" cy="1350118"/>
          </a:xfrm>
        </p:grpSpPr>
        <p:sp>
          <p:nvSpPr>
            <p:cNvPr id="6" name="Rektangel 5"/>
            <p:cNvSpPr/>
            <p:nvPr/>
          </p:nvSpPr>
          <p:spPr>
            <a:xfrm>
              <a:off x="2905237" y="1121401"/>
              <a:ext cx="1709931" cy="826042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" name="Rektangel 6"/>
            <p:cNvSpPr/>
            <p:nvPr/>
          </p:nvSpPr>
          <p:spPr>
            <a:xfrm>
              <a:off x="3602921" y="1931889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40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4615168" y="1324832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25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4661799" y="951103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12" name="Rektangel 11"/>
          <p:cNvSpPr/>
          <p:nvPr/>
        </p:nvSpPr>
        <p:spPr>
          <a:xfrm>
            <a:off x="3268301" y="2933678"/>
            <a:ext cx="2462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(2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40 + 2 </a:t>
            </a:r>
            <a:r>
              <a:rPr lang="is-IS" dirty="0">
                <a:latin typeface="Bradley Hand Bold"/>
                <a:cs typeface="Bradley Hand Bold"/>
              </a:rPr>
              <a:t>∙ 2</a:t>
            </a:r>
            <a:r>
              <a:rPr lang="sv-SE" dirty="0">
                <a:latin typeface="Bradley Hand Bold"/>
                <a:cs typeface="Bradley Hand Bold"/>
              </a:rPr>
              <a:t>5) m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5463183" y="2933678"/>
            <a:ext cx="17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(80 + 50) m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Rektangel 13"/>
          <p:cNvSpPr/>
          <p:nvPr/>
        </p:nvSpPr>
        <p:spPr>
          <a:xfrm>
            <a:off x="6983589" y="2935927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130 m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2003419" y="3429000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Gräsmattans omkrets är 130 m.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DB94A86-1B1B-3C41-B07D-68933F9AD9D1}"/>
              </a:ext>
            </a:extLst>
          </p:cNvPr>
          <p:cNvSpPr txBox="1"/>
          <p:nvPr/>
        </p:nvSpPr>
        <p:spPr>
          <a:xfrm>
            <a:off x="341609" y="340104"/>
            <a:ext cx="123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8023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3" grpId="0"/>
      <p:bldP spid="14" grpId="0"/>
      <p:bldP spid="36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FC77331-06F2-504E-A8CC-3669E2A5AD0C}"/>
              </a:ext>
            </a:extLst>
          </p:cNvPr>
          <p:cNvSpPr/>
          <p:nvPr/>
        </p:nvSpPr>
        <p:spPr>
          <a:xfrm>
            <a:off x="1492934" y="1165472"/>
            <a:ext cx="669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Ett runt bord har diametern 130 cm. Ungefär hur lång är omkretsen?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D36BB1E-1EF7-D547-A4C2-CCC7DF702616}"/>
              </a:ext>
            </a:extLst>
          </p:cNvPr>
          <p:cNvGrpSpPr/>
          <p:nvPr/>
        </p:nvGrpSpPr>
        <p:grpSpPr>
          <a:xfrm>
            <a:off x="3626958" y="1918048"/>
            <a:ext cx="1111949" cy="1060293"/>
            <a:chOff x="3232481" y="4380149"/>
            <a:chExt cx="1111949" cy="1060293"/>
          </a:xfrm>
        </p:grpSpPr>
        <p:sp>
          <p:nvSpPr>
            <p:cNvPr id="4" name="Ellips 3">
              <a:extLst>
                <a:ext uri="{FF2B5EF4-FFF2-40B4-BE49-F238E27FC236}">
                  <a16:creationId xmlns:a16="http://schemas.microsoft.com/office/drawing/2014/main" id="{C3B5DBBD-FB45-FB4D-BF49-50F6EA4F8322}"/>
                </a:ext>
              </a:extLst>
            </p:cNvPr>
            <p:cNvSpPr/>
            <p:nvPr/>
          </p:nvSpPr>
          <p:spPr>
            <a:xfrm>
              <a:off x="3232481" y="4380149"/>
              <a:ext cx="1111949" cy="1060293"/>
            </a:xfrm>
            <a:prstGeom prst="ellipse">
              <a:avLst/>
            </a:prstGeom>
            <a:ln w="6350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" name="Rak 4">
              <a:extLst>
                <a:ext uri="{FF2B5EF4-FFF2-40B4-BE49-F238E27FC236}">
                  <a16:creationId xmlns:a16="http://schemas.microsoft.com/office/drawing/2014/main" id="{15C05D90-F97A-CC4F-922E-64D882AAAD2A}"/>
                </a:ext>
              </a:extLst>
            </p:cNvPr>
            <p:cNvCxnSpPr>
              <a:stCxn id="4" idx="2"/>
              <a:endCxn id="4" idx="6"/>
            </p:cNvCxnSpPr>
            <p:nvPr/>
          </p:nvCxnSpPr>
          <p:spPr>
            <a:xfrm>
              <a:off x="3232481" y="4910296"/>
              <a:ext cx="1111949" cy="0"/>
            </a:xfrm>
            <a:prstGeom prst="line">
              <a:avLst/>
            </a:prstGeom>
            <a:ln w="63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7066410F-C5E2-6E47-9563-A218A530C577}"/>
                </a:ext>
              </a:extLst>
            </p:cNvPr>
            <p:cNvSpPr txBox="1"/>
            <p:nvPr/>
          </p:nvSpPr>
          <p:spPr>
            <a:xfrm>
              <a:off x="3689350" y="4779193"/>
              <a:ext cx="240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/>
                <a:t>x</a:t>
              </a:r>
            </a:p>
          </p:txBody>
        </p:sp>
      </p:grpSp>
      <p:sp>
        <p:nvSpPr>
          <p:cNvPr id="7" name="Rektangel 6">
            <a:extLst>
              <a:ext uri="{FF2B5EF4-FFF2-40B4-BE49-F238E27FC236}">
                <a16:creationId xmlns:a16="http://schemas.microsoft.com/office/drawing/2014/main" id="{1DA884B7-6F7E-FB47-A15F-E7A37B74F8ED}"/>
              </a:ext>
            </a:extLst>
          </p:cNvPr>
          <p:cNvSpPr/>
          <p:nvPr/>
        </p:nvSpPr>
        <p:spPr>
          <a:xfrm>
            <a:off x="4884036" y="2043426"/>
            <a:ext cx="107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3 </a:t>
            </a:r>
            <a:r>
              <a:rPr lang="fi-FI" dirty="0"/>
              <a:t>∙  </a:t>
            </a:r>
            <a:r>
              <a:rPr lang="fi-FI" dirty="0">
                <a:latin typeface="Bradley Hand Bold"/>
                <a:cs typeface="Bradley Hand Bold"/>
              </a:rPr>
              <a:t>d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6ACE52C-F3EB-E347-81DC-596A0C332828}"/>
              </a:ext>
            </a:extLst>
          </p:cNvPr>
          <p:cNvSpPr/>
          <p:nvPr/>
        </p:nvSpPr>
        <p:spPr>
          <a:xfrm>
            <a:off x="4834222" y="2510943"/>
            <a:ext cx="13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latin typeface="Bradley Hand Bold"/>
                <a:cs typeface="Bradley Hand Bold"/>
              </a:rPr>
              <a:t>d </a:t>
            </a:r>
            <a:r>
              <a:rPr lang="sv-SE" dirty="0">
                <a:cs typeface="Bradley Hand Bold"/>
              </a:rPr>
              <a:t>=</a:t>
            </a:r>
            <a:r>
              <a:rPr lang="fi-FI" dirty="0">
                <a:latin typeface="Bradley Hand Bold"/>
                <a:cs typeface="Bradley Hand Bold"/>
              </a:rPr>
              <a:t> 130 cm </a:t>
            </a:r>
            <a:endParaRPr lang="sv-SE" dirty="0">
              <a:latin typeface="Bradley Hand Bold"/>
              <a:cs typeface="Bradley Hand Bold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1A88AB8A-BAD9-094C-B218-57B40455F461}"/>
              </a:ext>
            </a:extLst>
          </p:cNvPr>
          <p:cNvSpPr txBox="1"/>
          <p:nvPr/>
        </p:nvSpPr>
        <p:spPr>
          <a:xfrm>
            <a:off x="2404187" y="3350776"/>
            <a:ext cx="1691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EB5A45E-F248-1045-ABCB-7C5ABB01AFA7}"/>
              </a:ext>
            </a:extLst>
          </p:cNvPr>
          <p:cNvSpPr/>
          <p:nvPr/>
        </p:nvSpPr>
        <p:spPr>
          <a:xfrm>
            <a:off x="3626958" y="3350776"/>
            <a:ext cx="1548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 </a:t>
            </a:r>
            <a:r>
              <a:rPr lang="sv-SE" dirty="0">
                <a:latin typeface="Bradley Hand Bold"/>
                <a:cs typeface="Bradley Hand Bold"/>
              </a:rPr>
              <a:t>3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130 cm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C1E9D2A-527E-6541-B8C5-2D2E5EC8F58B}"/>
              </a:ext>
            </a:extLst>
          </p:cNvPr>
          <p:cNvSpPr/>
          <p:nvPr/>
        </p:nvSpPr>
        <p:spPr>
          <a:xfrm>
            <a:off x="5021895" y="3353811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390 cm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F7B0EB14-C9F7-AF44-8147-4419CCE522FC}"/>
              </a:ext>
            </a:extLst>
          </p:cNvPr>
          <p:cNvSpPr txBox="1"/>
          <p:nvPr/>
        </p:nvSpPr>
        <p:spPr>
          <a:xfrm>
            <a:off x="2117088" y="4253356"/>
            <a:ext cx="4568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Bordets omkrets är ungefär 390 cm.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A75969E-1126-D74A-A9F8-1B4325A1B09E}"/>
              </a:ext>
            </a:extLst>
          </p:cNvPr>
          <p:cNvSpPr txBox="1"/>
          <p:nvPr/>
        </p:nvSpPr>
        <p:spPr>
          <a:xfrm>
            <a:off x="341609" y="340104"/>
            <a:ext cx="123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1606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EEF0A90-F6C3-8449-98E4-06B3BDFD25A3}"/>
              </a:ext>
            </a:extLst>
          </p:cNvPr>
          <p:cNvSpPr/>
          <p:nvPr/>
        </p:nvSpPr>
        <p:spPr>
          <a:xfrm>
            <a:off x="846327" y="1155283"/>
            <a:ext cx="69058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skolgård är en kvadrat med sidan 80 m. Vad kostar det att sätta ett staket runt skolgården, om priset är 65 kr per meter?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E14CA705-2A04-D843-8392-D9295CBBE0C3}"/>
              </a:ext>
            </a:extLst>
          </p:cNvPr>
          <p:cNvGrpSpPr/>
          <p:nvPr/>
        </p:nvGrpSpPr>
        <p:grpSpPr>
          <a:xfrm>
            <a:off x="1116865" y="1934925"/>
            <a:ext cx="1295236" cy="1364486"/>
            <a:chOff x="2905238" y="936735"/>
            <a:chExt cx="1295236" cy="1364486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FAEE3AB1-F416-A743-82EB-4F8DFEA5E2CB}"/>
                </a:ext>
              </a:extLst>
            </p:cNvPr>
            <p:cNvSpPr/>
            <p:nvPr/>
          </p:nvSpPr>
          <p:spPr>
            <a:xfrm>
              <a:off x="2905238" y="1121401"/>
              <a:ext cx="772030" cy="810488"/>
            </a:xfrm>
            <a:prstGeom prst="rect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9321B032-8B3C-D04D-B04E-89BDF259767D}"/>
                </a:ext>
              </a:extLst>
            </p:cNvPr>
            <p:cNvSpPr/>
            <p:nvPr/>
          </p:nvSpPr>
          <p:spPr>
            <a:xfrm>
              <a:off x="3079923" y="1931889"/>
              <a:ext cx="455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DAA1BB4-3C7A-8E4E-8396-DB0A6225F73E}"/>
                </a:ext>
              </a:extLst>
            </p:cNvPr>
            <p:cNvSpPr/>
            <p:nvPr/>
          </p:nvSpPr>
          <p:spPr>
            <a:xfrm>
              <a:off x="3732869" y="1335516"/>
              <a:ext cx="440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80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A1F559D8-022F-0941-991A-0E2886A278F8}"/>
                </a:ext>
              </a:extLst>
            </p:cNvPr>
            <p:cNvSpPr/>
            <p:nvPr/>
          </p:nvSpPr>
          <p:spPr>
            <a:xfrm>
              <a:off x="3614856" y="936735"/>
              <a:ext cx="585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(m)</a:t>
              </a:r>
            </a:p>
          </p:txBody>
        </p: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EC46ECDE-8F17-E64F-A971-6C277E323F9E}"/>
              </a:ext>
            </a:extLst>
          </p:cNvPr>
          <p:cNvSpPr txBox="1"/>
          <p:nvPr/>
        </p:nvSpPr>
        <p:spPr>
          <a:xfrm>
            <a:off x="2709089" y="2151919"/>
            <a:ext cx="1777676" cy="366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Omkretsen :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A534EE-9B95-9D47-98FA-FD8B8A716A0D}"/>
              </a:ext>
            </a:extLst>
          </p:cNvPr>
          <p:cNvSpPr/>
          <p:nvPr/>
        </p:nvSpPr>
        <p:spPr>
          <a:xfrm>
            <a:off x="3986121" y="2149040"/>
            <a:ext cx="1340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4 </a:t>
            </a:r>
            <a:r>
              <a:rPr lang="is-IS" dirty="0">
                <a:latin typeface="Bradley Hand Bold"/>
                <a:cs typeface="Bradley Hand Bold"/>
              </a:rPr>
              <a:t>∙ </a:t>
            </a:r>
            <a:r>
              <a:rPr lang="sv-SE" dirty="0">
                <a:latin typeface="Bradley Hand Bold"/>
                <a:cs typeface="Bradley Hand Bold"/>
              </a:rPr>
              <a:t>80  m </a:t>
            </a:r>
            <a:r>
              <a:rPr lang="sv-SE" dirty="0">
                <a:cs typeface="Bradley Hand Bold"/>
              </a:rPr>
              <a:t>=</a:t>
            </a:r>
            <a:r>
              <a:rPr lang="is-IS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AC9387D-8669-2D45-97AA-8CF6B7341628}"/>
              </a:ext>
            </a:extLst>
          </p:cNvPr>
          <p:cNvSpPr/>
          <p:nvPr/>
        </p:nvSpPr>
        <p:spPr>
          <a:xfrm>
            <a:off x="5141960" y="2142370"/>
            <a:ext cx="860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320 m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D2E0ADBC-798E-FD47-8557-6D1ECDCF0C52}"/>
              </a:ext>
            </a:extLst>
          </p:cNvPr>
          <p:cNvSpPr txBox="1"/>
          <p:nvPr/>
        </p:nvSpPr>
        <p:spPr>
          <a:xfrm>
            <a:off x="3101638" y="2560747"/>
            <a:ext cx="2313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Pris/m : 65 kr/m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8CFA5C7-E354-FD4C-BD3A-CEACF035D5DD}"/>
              </a:ext>
            </a:extLst>
          </p:cNvPr>
          <p:cNvSpPr txBox="1"/>
          <p:nvPr/>
        </p:nvSpPr>
        <p:spPr>
          <a:xfrm>
            <a:off x="2834244" y="3019862"/>
            <a:ext cx="13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Pris totalt :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5975688F-8F55-AE4B-8FB9-A480B6A2C1F1}"/>
              </a:ext>
            </a:extLst>
          </p:cNvPr>
          <p:cNvSpPr txBox="1"/>
          <p:nvPr/>
        </p:nvSpPr>
        <p:spPr>
          <a:xfrm>
            <a:off x="4100069" y="3028169"/>
            <a:ext cx="1634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65 ∙ 320 kr </a:t>
            </a:r>
            <a:r>
              <a:rPr lang="sv-SE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B9C2C82-616E-034F-BB2B-5F753C7DE869}"/>
              </a:ext>
            </a:extLst>
          </p:cNvPr>
          <p:cNvSpPr/>
          <p:nvPr/>
        </p:nvSpPr>
        <p:spPr>
          <a:xfrm>
            <a:off x="5527391" y="3028169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20 800 kr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72907C9-3DAD-C64A-8237-C75DF699B5E8}"/>
              </a:ext>
            </a:extLst>
          </p:cNvPr>
          <p:cNvSpPr txBox="1"/>
          <p:nvPr/>
        </p:nvSpPr>
        <p:spPr>
          <a:xfrm>
            <a:off x="2003307" y="3654400"/>
            <a:ext cx="435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Staketet skulle kosta 20 800 kr.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D15B6C7-C1C7-404B-AB37-181BFFBCEEB5}"/>
              </a:ext>
            </a:extLst>
          </p:cNvPr>
          <p:cNvSpPr txBox="1"/>
          <p:nvPr/>
        </p:nvSpPr>
        <p:spPr>
          <a:xfrm>
            <a:off x="341609" y="340104"/>
            <a:ext cx="1234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800000"/>
                </a:solidFill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84560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4247</TotalTime>
  <Words>401</Words>
  <Application>Microsoft Macintosh PowerPoint</Application>
  <PresentationFormat>Bildspel på skärmen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44</cp:revision>
  <dcterms:created xsi:type="dcterms:W3CDTF">2017-04-14T14:34:39Z</dcterms:created>
  <dcterms:modified xsi:type="dcterms:W3CDTF">2021-03-07T15:30:26Z</dcterms:modified>
</cp:coreProperties>
</file>