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61" r:id="rId2"/>
    <p:sldId id="356" r:id="rId3"/>
    <p:sldId id="362" r:id="rId4"/>
    <p:sldId id="363" r:id="rId5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99052" autoAdjust="0"/>
  </p:normalViewPr>
  <p:slideViewPr>
    <p:cSldViewPr snapToGrid="0" snapToObjects="1">
      <p:cViewPr varScale="1">
        <p:scale>
          <a:sx n="103" d="100"/>
          <a:sy n="103" d="100"/>
        </p:scale>
        <p:origin x="184" y="7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3E15A8-EA15-5D4A-8688-78A035CEF5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18" y="142058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>
                <a:latin typeface="+mn-lt"/>
              </a:rPr>
              <a:t>3.3		                                 Mil och kilometer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9F8BA06-335F-9A41-A9EF-E9688B2F2C0F}"/>
              </a:ext>
            </a:extLst>
          </p:cNvPr>
          <p:cNvSpPr/>
          <p:nvPr/>
        </p:nvSpPr>
        <p:spPr>
          <a:xfrm>
            <a:off x="3714387" y="1094665"/>
            <a:ext cx="17576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9E2903"/>
                </a:solidFill>
                <a:latin typeface="+mn-lt"/>
              </a:rPr>
              <a:t>Stora avstånd</a:t>
            </a:r>
            <a:endParaRPr lang="sv-SE" sz="2000" b="1" dirty="0">
              <a:solidFill>
                <a:srgbClr val="9E2903"/>
              </a:solidFill>
              <a:effectLst/>
              <a:latin typeface="+mn-lt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0469A6E-FB67-1541-8D75-328E4CDE55AB}"/>
              </a:ext>
            </a:extLst>
          </p:cNvPr>
          <p:cNvSpPr/>
          <p:nvPr/>
        </p:nvSpPr>
        <p:spPr>
          <a:xfrm>
            <a:off x="342366" y="1672905"/>
            <a:ext cx="8801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När man beskriver långa avstånd använder man enheterna </a:t>
            </a:r>
            <a:r>
              <a:rPr lang="sv-SE" sz="2000" i="1" dirty="0">
                <a:solidFill>
                  <a:srgbClr val="C00000"/>
                </a:solidFill>
              </a:rPr>
              <a:t>mil</a:t>
            </a:r>
            <a:r>
              <a:rPr lang="sv-SE" sz="2000" i="1" dirty="0"/>
              <a:t> </a:t>
            </a:r>
            <a:r>
              <a:rPr lang="sv-SE" sz="2000" dirty="0"/>
              <a:t>och </a:t>
            </a:r>
            <a:r>
              <a:rPr lang="sv-SE" sz="2000" i="1" dirty="0">
                <a:solidFill>
                  <a:srgbClr val="C00000"/>
                </a:solidFill>
              </a:rPr>
              <a:t>kilometer </a:t>
            </a:r>
            <a:r>
              <a:rPr lang="sv-SE" sz="2000" dirty="0">
                <a:solidFill>
                  <a:srgbClr val="C00000"/>
                </a:solidFill>
              </a:rPr>
              <a:t>(km)</a:t>
            </a:r>
            <a:r>
              <a:rPr lang="sv-SE" sz="2000" dirty="0"/>
              <a:t>.</a:t>
            </a:r>
            <a:r>
              <a:rPr lang="sv-SE" sz="2000" dirty="0">
                <a:solidFill>
                  <a:srgbClr val="C00000"/>
                </a:solidFill>
              </a:rPr>
              <a:t> 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AF21127-7395-894C-82F9-FEE6DC03E204}"/>
              </a:ext>
            </a:extLst>
          </p:cNvPr>
          <p:cNvSpPr/>
          <p:nvPr/>
        </p:nvSpPr>
        <p:spPr>
          <a:xfrm>
            <a:off x="3459120" y="2563957"/>
            <a:ext cx="213662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mil = 10 km</a:t>
            </a:r>
            <a:endParaRPr lang="sv-SE" sz="2400" i="1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8CC5212E-7C8B-594A-AEF1-608541869567}"/>
              </a:ext>
            </a:extLst>
          </p:cNvPr>
          <p:cNvSpPr/>
          <p:nvPr/>
        </p:nvSpPr>
        <p:spPr>
          <a:xfrm>
            <a:off x="3459120" y="3426950"/>
            <a:ext cx="2252911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km = 1 000 m</a:t>
            </a:r>
            <a:endParaRPr lang="sv-SE" sz="2400" i="1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25A82560-5143-9B45-B5CE-8AA71D5FA285}"/>
              </a:ext>
            </a:extLst>
          </p:cNvPr>
          <p:cNvSpPr/>
          <p:nvPr/>
        </p:nvSpPr>
        <p:spPr>
          <a:xfrm>
            <a:off x="3459119" y="4293796"/>
            <a:ext cx="2347915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1 mil = 10 000 m</a:t>
            </a:r>
            <a:endParaRPr lang="sv-SE" sz="2400" i="1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97D8B362-D97E-E34E-8DF7-A3561745BA2C}"/>
              </a:ext>
            </a:extLst>
          </p:cNvPr>
          <p:cNvSpPr/>
          <p:nvPr/>
        </p:nvSpPr>
        <p:spPr>
          <a:xfrm>
            <a:off x="6381094" y="3242283"/>
            <a:ext cx="261143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sz="2400" dirty="0"/>
              <a:t> Ordet </a:t>
            </a:r>
            <a:r>
              <a:rPr lang="sv-SE" sz="2400" i="1" dirty="0"/>
              <a:t>kilo</a:t>
            </a:r>
            <a:r>
              <a:rPr lang="sv-SE" sz="2400" dirty="0"/>
              <a:t> betyder </a:t>
            </a:r>
            <a:r>
              <a:rPr lang="sv-SE" sz="2400" i="1" dirty="0"/>
              <a:t>tusen, </a:t>
            </a:r>
            <a:r>
              <a:rPr lang="sv-SE" sz="2400" dirty="0"/>
              <a:t>1 000.</a:t>
            </a:r>
            <a:endParaRPr lang="sv-SE" sz="2400" i="1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561CFCD-DCF5-0B43-8118-4727E7EC787A}"/>
              </a:ext>
            </a:extLst>
          </p:cNvPr>
          <p:cNvSpPr/>
          <p:nvPr/>
        </p:nvSpPr>
        <p:spPr>
          <a:xfrm>
            <a:off x="342366" y="5265668"/>
            <a:ext cx="16883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På vägskyltar står avståndet i </a:t>
            </a:r>
            <a:r>
              <a:rPr lang="sv-SE" sz="2000" dirty="0">
                <a:solidFill>
                  <a:srgbClr val="C00000"/>
                </a:solidFill>
              </a:rPr>
              <a:t>kilometer</a:t>
            </a:r>
            <a:r>
              <a:rPr lang="sv-SE" sz="2000" dirty="0"/>
              <a:t>. 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67107F26-B80F-A741-BC6D-A8967C616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829" y="5431004"/>
            <a:ext cx="3973987" cy="684990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4D87DB61-2E48-5A48-A03A-66AA5112E811}"/>
              </a:ext>
            </a:extLst>
          </p:cNvPr>
          <p:cNvSpPr/>
          <p:nvPr/>
        </p:nvSpPr>
        <p:spPr>
          <a:xfrm>
            <a:off x="6532619" y="5442164"/>
            <a:ext cx="23156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000" dirty="0"/>
              <a:t>Till Göteborg är det 470 km eller 47 mil.</a:t>
            </a:r>
          </a:p>
        </p:txBody>
      </p:sp>
    </p:spTree>
    <p:extLst>
      <p:ext uri="{BB962C8B-B14F-4D97-AF65-F5344CB8AC3E}">
        <p14:creationId xmlns:p14="http://schemas.microsoft.com/office/powerpoint/2010/main" val="30660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11" grpId="0" animBg="1"/>
      <p:bldP spid="12" grpId="0" animBg="1"/>
      <p:bldP spid="13" grpId="0" animBg="1"/>
      <p:bldP spid="14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4" y="1035721"/>
            <a:ext cx="32199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Skriv längderna i meter.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4573" y="1622147"/>
            <a:ext cx="1410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7 km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2816619" y="1636524"/>
            <a:ext cx="197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7 km 500 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78767" y="2537043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7 km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181349" y="2537042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7 000 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778767" y="3811561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7 km 500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3166611" y="3811561"/>
            <a:ext cx="1620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7 500 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20392" y="2537042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km = 1 000 m </a:t>
            </a:r>
          </a:p>
          <a:p>
            <a:r>
              <a:rPr lang="sv-SE" dirty="0"/>
              <a:t>Då är 7 km = 7 · 1 000 m = 7 000 m.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5420392" y="3719227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7 km = 7 000 m </a:t>
            </a:r>
          </a:p>
          <a:p>
            <a:r>
              <a:rPr lang="sv-SE" dirty="0"/>
              <a:t>Sedan lägger du till 500 m.</a:t>
            </a:r>
          </a:p>
        </p:txBody>
      </p:sp>
    </p:spTree>
    <p:extLst>
      <p:ext uri="{BB962C8B-B14F-4D97-AF65-F5344CB8AC3E}">
        <p14:creationId xmlns:p14="http://schemas.microsoft.com/office/powerpoint/2010/main" val="66157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44549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Skriv längderna i kilometer.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04F0F2-14E2-9347-8E32-5048296DBDD2}"/>
              </a:ext>
            </a:extLst>
          </p:cNvPr>
          <p:cNvSpPr/>
          <p:nvPr/>
        </p:nvSpPr>
        <p:spPr>
          <a:xfrm>
            <a:off x="734573" y="1622147"/>
            <a:ext cx="14104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a) 2 mil 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2816619" y="1636524"/>
            <a:ext cx="1970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b) 2 mil 3 km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742472" y="2629375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a) 2 mil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145054" y="2629374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20 km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CB863D-E681-7043-A3F8-859F1D762F7A}"/>
              </a:ext>
            </a:extLst>
          </p:cNvPr>
          <p:cNvSpPr/>
          <p:nvPr/>
        </p:nvSpPr>
        <p:spPr>
          <a:xfrm>
            <a:off x="778767" y="3811561"/>
            <a:ext cx="2511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b) 2 mil 3 km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B3E43C3A-CF7F-3C49-A303-33048C99ECC7}"/>
              </a:ext>
            </a:extLst>
          </p:cNvPr>
          <p:cNvSpPr/>
          <p:nvPr/>
        </p:nvSpPr>
        <p:spPr>
          <a:xfrm>
            <a:off x="2991614" y="3807530"/>
            <a:ext cx="1620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23 km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20392" y="2537042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mil = 10 km </a:t>
            </a:r>
          </a:p>
          <a:p>
            <a:r>
              <a:rPr lang="sv-SE" dirty="0"/>
              <a:t>Då är 2 mil = 2 · 10 km = 20 km.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81B1628-C996-DF41-9AD5-B6A90DD5F747}"/>
              </a:ext>
            </a:extLst>
          </p:cNvPr>
          <p:cNvSpPr/>
          <p:nvPr/>
        </p:nvSpPr>
        <p:spPr>
          <a:xfrm>
            <a:off x="5420392" y="3719227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2 mil = 20 km </a:t>
            </a:r>
          </a:p>
          <a:p>
            <a:r>
              <a:rPr lang="sv-SE" dirty="0"/>
              <a:t>Sedan lägger du till 3 km.</a:t>
            </a:r>
          </a:p>
        </p:txBody>
      </p:sp>
    </p:spTree>
    <p:extLst>
      <p:ext uri="{BB962C8B-B14F-4D97-AF65-F5344CB8AC3E}">
        <p14:creationId xmlns:p14="http://schemas.microsoft.com/office/powerpoint/2010/main" val="171106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CE7C5E18-4C6C-4F40-8493-40C50A47CA36}"/>
              </a:ext>
            </a:extLst>
          </p:cNvPr>
          <p:cNvSpPr/>
          <p:nvPr/>
        </p:nvSpPr>
        <p:spPr>
          <a:xfrm>
            <a:off x="734573" y="1035721"/>
            <a:ext cx="6845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Ljudets hastighet är 340 meter per sekund. 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F93FC0D-D969-4B43-ABC9-0CC6C0FF1B5A}"/>
              </a:ext>
            </a:extLst>
          </p:cNvPr>
          <p:cNvSpPr/>
          <p:nvPr/>
        </p:nvSpPr>
        <p:spPr>
          <a:xfrm>
            <a:off x="910808" y="394332"/>
            <a:ext cx="12705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effectLst/>
                <a:latin typeface="+mj-lt"/>
              </a:rPr>
              <a:t>Exempel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56BABAC-AE19-A444-9B63-64AEC2676AB2}"/>
              </a:ext>
            </a:extLst>
          </p:cNvPr>
          <p:cNvSpPr/>
          <p:nvPr/>
        </p:nvSpPr>
        <p:spPr>
          <a:xfrm>
            <a:off x="734573" y="2381778"/>
            <a:ext cx="4290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Hur långt bort är blixtnedslaget? 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05235B1-FA7F-2D42-89BC-86B6F7359526}"/>
              </a:ext>
            </a:extLst>
          </p:cNvPr>
          <p:cNvSpPr/>
          <p:nvPr/>
        </p:nvSpPr>
        <p:spPr>
          <a:xfrm>
            <a:off x="1116033" y="3446039"/>
            <a:ext cx="1832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 5 · 340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54FA8AB5-2392-E44C-A681-A0B841CF8984}"/>
              </a:ext>
            </a:extLst>
          </p:cNvPr>
          <p:cNvSpPr/>
          <p:nvPr/>
        </p:nvSpPr>
        <p:spPr>
          <a:xfrm>
            <a:off x="2865791" y="3446039"/>
            <a:ext cx="15453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1 700 m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224D80D8-8DB2-724E-8769-687FBF11EBB8}"/>
              </a:ext>
            </a:extLst>
          </p:cNvPr>
          <p:cNvSpPr/>
          <p:nvPr/>
        </p:nvSpPr>
        <p:spPr>
          <a:xfrm>
            <a:off x="5417319" y="3357185"/>
            <a:ext cx="3540235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Använd huvudräkning eller uppställning när du multiplicerar.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0F56583-D54C-CB47-A1E7-55C4D516E22D}"/>
              </a:ext>
            </a:extLst>
          </p:cNvPr>
          <p:cNvSpPr/>
          <p:nvPr/>
        </p:nvSpPr>
        <p:spPr>
          <a:xfrm>
            <a:off x="4853388" y="2381777"/>
            <a:ext cx="42906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Svara i kilometer och meter. </a:t>
            </a:r>
          </a:p>
        </p:txBody>
      </p:sp>
      <p:grpSp>
        <p:nvGrpSpPr>
          <p:cNvPr id="19" name="Grupp 18">
            <a:extLst>
              <a:ext uri="{FF2B5EF4-FFF2-40B4-BE49-F238E27FC236}">
                <a16:creationId xmlns:a16="http://schemas.microsoft.com/office/drawing/2014/main" id="{B1819879-5496-B144-88D3-B869927E838D}"/>
              </a:ext>
            </a:extLst>
          </p:cNvPr>
          <p:cNvGrpSpPr/>
          <p:nvPr/>
        </p:nvGrpSpPr>
        <p:grpSpPr>
          <a:xfrm>
            <a:off x="734573" y="995982"/>
            <a:ext cx="7791507" cy="1349121"/>
            <a:chOff x="734573" y="995982"/>
            <a:chExt cx="7791507" cy="1349121"/>
          </a:xfrm>
        </p:grpSpPr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3B04F0F2-14E2-9347-8E32-5048296DBDD2}"/>
                </a:ext>
              </a:extLst>
            </p:cNvPr>
            <p:cNvSpPr/>
            <p:nvPr/>
          </p:nvSpPr>
          <p:spPr>
            <a:xfrm>
              <a:off x="734573" y="1514106"/>
              <a:ext cx="5116314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latin typeface="+mn-lt"/>
                </a:rPr>
                <a:t>Vid ett blixtnedslag hör du åskan </a:t>
              </a:r>
            </a:p>
            <a:p>
              <a:r>
                <a:rPr lang="sv-SE" sz="2400" dirty="0">
                  <a:latin typeface="+mn-lt"/>
                </a:rPr>
                <a:t>5 sekunder efter att du har sett blixten. </a:t>
              </a:r>
            </a:p>
          </p:txBody>
        </p:sp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48B46DF4-EC32-9641-98BA-ADDCED4D9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34234" y="995982"/>
              <a:ext cx="1891846" cy="1279826"/>
            </a:xfrm>
            <a:prstGeom prst="ellipse">
              <a:avLst/>
            </a:prstGeom>
          </p:spPr>
        </p:pic>
      </p:grpSp>
      <p:sp>
        <p:nvSpPr>
          <p:cNvPr id="20" name="Rektangel 19">
            <a:extLst>
              <a:ext uri="{FF2B5EF4-FFF2-40B4-BE49-F238E27FC236}">
                <a16:creationId xmlns:a16="http://schemas.microsoft.com/office/drawing/2014/main" id="{69A0B013-6700-6241-AEA0-F82145811261}"/>
              </a:ext>
            </a:extLst>
          </p:cNvPr>
          <p:cNvSpPr/>
          <p:nvPr/>
        </p:nvSpPr>
        <p:spPr>
          <a:xfrm>
            <a:off x="1116033" y="4355955"/>
            <a:ext cx="1832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1 700 m </a:t>
            </a:r>
            <a:r>
              <a:rPr lang="sv-SE" sz="2400" dirty="0">
                <a:latin typeface="+mn-lt"/>
              </a:rPr>
              <a:t>=</a:t>
            </a:r>
            <a:endParaRPr lang="sv-SE" sz="2400" dirty="0">
              <a:latin typeface="Bradley Hand" pitchFamily="2" charset="77"/>
            </a:endParaRP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B84D17A-D2CB-1749-91AB-517EEB4C5AF3}"/>
              </a:ext>
            </a:extLst>
          </p:cNvPr>
          <p:cNvSpPr/>
          <p:nvPr/>
        </p:nvSpPr>
        <p:spPr>
          <a:xfrm>
            <a:off x="5417319" y="4265763"/>
            <a:ext cx="279901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v-SE" dirty="0"/>
              <a:t>1 000 m = 1 km </a:t>
            </a:r>
          </a:p>
          <a:p>
            <a:r>
              <a:rPr lang="sv-SE" dirty="0"/>
              <a:t>Sedan har du 700 m till.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0849EDB1-7561-5848-861D-A040130850D0}"/>
              </a:ext>
            </a:extLst>
          </p:cNvPr>
          <p:cNvSpPr/>
          <p:nvPr/>
        </p:nvSpPr>
        <p:spPr>
          <a:xfrm>
            <a:off x="2566279" y="4355955"/>
            <a:ext cx="21443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km  700 m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46D6C2C-F7D9-944F-A3E6-31E717E50A45}"/>
              </a:ext>
            </a:extLst>
          </p:cNvPr>
          <p:cNvSpPr/>
          <p:nvPr/>
        </p:nvSpPr>
        <p:spPr>
          <a:xfrm>
            <a:off x="1116033" y="5822010"/>
            <a:ext cx="6316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</a:t>
            </a:r>
            <a:r>
              <a:rPr lang="sv-SE" sz="2400" dirty="0">
                <a:latin typeface="Bradley Hand" pitchFamily="2" charset="77"/>
              </a:rPr>
              <a:t>: Blixtnedslaget är 1 km 700 m bort.</a:t>
            </a:r>
          </a:p>
        </p:txBody>
      </p:sp>
    </p:spTree>
    <p:extLst>
      <p:ext uri="{BB962C8B-B14F-4D97-AF65-F5344CB8AC3E}">
        <p14:creationId xmlns:p14="http://schemas.microsoft.com/office/powerpoint/2010/main" val="232044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  <p:bldP spid="10" grpId="0"/>
      <p:bldP spid="13" grpId="0" animBg="1"/>
      <p:bldP spid="16" grpId="0"/>
      <p:bldP spid="20" grpId="0"/>
      <p:bldP spid="22" grpId="0" animBg="1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39647</TotalTime>
  <Words>283</Words>
  <Application>Microsoft Macintosh PowerPoint</Application>
  <PresentationFormat>Bildspel på skärmen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302</cp:revision>
  <dcterms:created xsi:type="dcterms:W3CDTF">2017-04-10T07:17:33Z</dcterms:created>
  <dcterms:modified xsi:type="dcterms:W3CDTF">2020-08-04T15:13:26Z</dcterms:modified>
</cp:coreProperties>
</file>