
<file path=[Content_Types].xml><?xml version="1.0" encoding="utf-8"?>
<Types xmlns="http://schemas.openxmlformats.org/package/2006/content-types"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59" r:id="rId2"/>
    <p:sldId id="360" r:id="rId3"/>
    <p:sldId id="358" r:id="rId4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2503"/>
    <a:srgbClr val="9E2903"/>
    <a:srgbClr val="721E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22" autoAdjust="0"/>
    <p:restoredTop sz="99052" autoAdjust="0"/>
  </p:normalViewPr>
  <p:slideViewPr>
    <p:cSldViewPr snapToGrid="0" snapToObjects="1">
      <p:cViewPr varScale="1">
        <p:scale>
          <a:sx n="116" d="100"/>
          <a:sy n="116" d="100"/>
        </p:scale>
        <p:origin x="138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5893-4956-8F41-93DE-3EB49683F04A}" type="datetimeFigureOut">
              <a:rPr lang="sv-SE"/>
              <a:pPr>
                <a:defRPr/>
              </a:pPr>
              <a:t>2020-06-30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2F7B31-AE81-C847-B55C-DAA887F93BB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3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/>
              <a:pPr>
                <a:defRPr/>
              </a:pPr>
              <a:t>2020-06-30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5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/>
              <a:pPr>
                <a:defRPr/>
              </a:pPr>
              <a:t>2020-06-30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/>
              <a:pPr>
                <a:defRPr/>
              </a:pPr>
              <a:t>2020-06-30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/>
              <a:pPr>
                <a:defRPr/>
              </a:pPr>
              <a:t>2020-06-30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/>
              <a:pPr>
                <a:defRPr/>
              </a:pPr>
              <a:t>2020-06-30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/>
              <a:pPr>
                <a:defRPr/>
              </a:pPr>
              <a:t>2020-06-30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/>
              <a:pPr>
                <a:defRPr/>
              </a:pPr>
              <a:t>2020-06-30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/>
              <a:pPr>
                <a:defRPr/>
              </a:pPr>
              <a:t>2020-06-30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3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/>
              <a:pPr>
                <a:defRPr/>
              </a:pPr>
              <a:t>2020-06-30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0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/>
              <a:pPr>
                <a:defRPr/>
              </a:pPr>
              <a:t>2020-06-30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/>
              <a:pPr>
                <a:defRPr/>
              </a:pPr>
              <a:t>2020-06-30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3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/>
              <a:pPr>
                <a:defRPr/>
              </a:pPr>
              <a:t>2020-06-30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01D62510-1EBC-C54B-BAF9-BDE9287E8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418" y="142058"/>
            <a:ext cx="89005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sz="2400" b="1" dirty="0">
                <a:latin typeface="+mn-lt"/>
              </a:rPr>
              <a:t>3.2		                              Från meter till millimeter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66067006-6534-2448-A45F-A1861F68BE84}"/>
              </a:ext>
            </a:extLst>
          </p:cNvPr>
          <p:cNvSpPr/>
          <p:nvPr/>
        </p:nvSpPr>
        <p:spPr>
          <a:xfrm>
            <a:off x="2149336" y="817266"/>
            <a:ext cx="50634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dirty="0">
                <a:solidFill>
                  <a:srgbClr val="9E2903"/>
                </a:solidFill>
                <a:latin typeface="+mn-lt"/>
              </a:rPr>
              <a:t>Meter, decimeter, centimeter och millimeter</a:t>
            </a:r>
            <a:endParaRPr lang="sv-SE" sz="2000" b="1" dirty="0">
              <a:solidFill>
                <a:srgbClr val="9E2903"/>
              </a:solidFill>
              <a:effectLst/>
              <a:latin typeface="+mn-lt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99702AAD-0D76-4441-BF4D-CEED4AF56B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122" y="3395507"/>
            <a:ext cx="7685322" cy="302774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192BFC59-D9E0-6A4A-89A0-643DC83F1E77}"/>
              </a:ext>
            </a:extLst>
          </p:cNvPr>
          <p:cNvSpPr/>
          <p:nvPr/>
        </p:nvSpPr>
        <p:spPr>
          <a:xfrm>
            <a:off x="3662526" y="2859944"/>
            <a:ext cx="6708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/>
              <a:t>1 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A2EA261-4865-004A-9820-7C5479DF4710}"/>
              </a:ext>
            </a:extLst>
          </p:cNvPr>
          <p:cNvSpPr/>
          <p:nvPr/>
        </p:nvSpPr>
        <p:spPr>
          <a:xfrm>
            <a:off x="556122" y="1304770"/>
            <a:ext cx="43968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Linjalen är indelad i </a:t>
            </a:r>
            <a:r>
              <a:rPr lang="sv-SE" sz="2000" dirty="0">
                <a:solidFill>
                  <a:srgbClr val="C00000"/>
                </a:solidFill>
              </a:rPr>
              <a:t>10 lika stora </a:t>
            </a:r>
            <a:r>
              <a:rPr lang="sv-SE" sz="2000" dirty="0"/>
              <a:t>delar. 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1DBBE398-F62F-EF41-93C5-3E00C396BE92}"/>
              </a:ext>
            </a:extLst>
          </p:cNvPr>
          <p:cNvSpPr/>
          <p:nvPr/>
        </p:nvSpPr>
        <p:spPr>
          <a:xfrm>
            <a:off x="4589146" y="1307536"/>
            <a:ext cx="38073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Varje sådan del är en </a:t>
            </a:r>
            <a:r>
              <a:rPr lang="sv-SE" sz="2000" i="1" dirty="0">
                <a:solidFill>
                  <a:srgbClr val="C00000"/>
                </a:solidFill>
              </a:rPr>
              <a:t>decimeter</a:t>
            </a:r>
            <a:r>
              <a:rPr lang="sv-SE" sz="2000" dirty="0"/>
              <a:t>.  </a:t>
            </a:r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B475CE05-1949-5B4F-9C16-DB6031B4FFBD}"/>
              </a:ext>
            </a:extLst>
          </p:cNvPr>
          <p:cNvGrpSpPr/>
          <p:nvPr/>
        </p:nvGrpSpPr>
        <p:grpSpPr>
          <a:xfrm>
            <a:off x="3379444" y="3546894"/>
            <a:ext cx="1238659" cy="1343752"/>
            <a:chOff x="3674370" y="3425939"/>
            <a:chExt cx="1238659" cy="1343752"/>
          </a:xfrm>
        </p:grpSpPr>
        <p:pic>
          <p:nvPicPr>
            <p:cNvPr id="11" name="Bildobjekt 10">
              <a:extLst>
                <a:ext uri="{FF2B5EF4-FFF2-40B4-BE49-F238E27FC236}">
                  <a16:creationId xmlns:a16="http://schemas.microsoft.com/office/drawing/2014/main" id="{EBD7A4F4-27DC-C240-BF69-5E994AD13E5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74370" y="4403479"/>
              <a:ext cx="1238659" cy="366212"/>
            </a:xfrm>
            <a:prstGeom prst="rect">
              <a:avLst/>
            </a:prstGeom>
          </p:spPr>
        </p:pic>
        <p:cxnSp>
          <p:nvCxnSpPr>
            <p:cNvPr id="12" name="Rak 11">
              <a:extLst>
                <a:ext uri="{FF2B5EF4-FFF2-40B4-BE49-F238E27FC236}">
                  <a16:creationId xmlns:a16="http://schemas.microsoft.com/office/drawing/2014/main" id="{8EB455CB-ED47-DF43-8048-38D6845C2A1F}"/>
                </a:ext>
              </a:extLst>
            </p:cNvPr>
            <p:cNvCxnSpPr>
              <a:cxnSpLocks/>
            </p:cNvCxnSpPr>
            <p:nvPr/>
          </p:nvCxnSpPr>
          <p:spPr>
            <a:xfrm>
              <a:off x="4693708" y="3425939"/>
              <a:ext cx="219321" cy="1053608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Rak 12">
              <a:extLst>
                <a:ext uri="{FF2B5EF4-FFF2-40B4-BE49-F238E27FC236}">
                  <a16:creationId xmlns:a16="http://schemas.microsoft.com/office/drawing/2014/main" id="{7D46168E-067E-7949-A4A2-1DA053CAF72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74370" y="3425939"/>
              <a:ext cx="255946" cy="989437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Rektangel 13">
            <a:extLst>
              <a:ext uri="{FF2B5EF4-FFF2-40B4-BE49-F238E27FC236}">
                <a16:creationId xmlns:a16="http://schemas.microsoft.com/office/drawing/2014/main" id="{B5021090-925F-8B4D-8B9D-7F547F888544}"/>
              </a:ext>
            </a:extLst>
          </p:cNvPr>
          <p:cNvSpPr/>
          <p:nvPr/>
        </p:nvSpPr>
        <p:spPr>
          <a:xfrm>
            <a:off x="3569874" y="4147762"/>
            <a:ext cx="8941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/>
              <a:t>1 dm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7BC9AE2C-FEE3-4D4D-B158-CD91DB838C54}"/>
              </a:ext>
            </a:extLst>
          </p:cNvPr>
          <p:cNvSpPr/>
          <p:nvPr/>
        </p:nvSpPr>
        <p:spPr>
          <a:xfrm>
            <a:off x="162094" y="1791050"/>
            <a:ext cx="46318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Den är även indelad i </a:t>
            </a:r>
            <a:r>
              <a:rPr lang="sv-SE" sz="2000" dirty="0">
                <a:solidFill>
                  <a:srgbClr val="C00000"/>
                </a:solidFill>
              </a:rPr>
              <a:t>100 lika stora </a:t>
            </a:r>
            <a:r>
              <a:rPr lang="sv-SE" sz="2000" dirty="0"/>
              <a:t>delar. 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0C450493-D86C-CE4E-8AD9-29954C391B87}"/>
              </a:ext>
            </a:extLst>
          </p:cNvPr>
          <p:cNvSpPr/>
          <p:nvPr/>
        </p:nvSpPr>
        <p:spPr>
          <a:xfrm>
            <a:off x="4589146" y="1793816"/>
            <a:ext cx="38073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Varje sådan del är en </a:t>
            </a:r>
            <a:r>
              <a:rPr lang="sv-SE" sz="2000" i="1" dirty="0">
                <a:solidFill>
                  <a:srgbClr val="C00000"/>
                </a:solidFill>
              </a:rPr>
              <a:t>centimeter</a:t>
            </a:r>
            <a:r>
              <a:rPr lang="sv-SE" sz="2000" dirty="0"/>
              <a:t>.  </a:t>
            </a:r>
          </a:p>
        </p:txBody>
      </p:sp>
      <p:grpSp>
        <p:nvGrpSpPr>
          <p:cNvPr id="24" name="Grupp 23">
            <a:extLst>
              <a:ext uri="{FF2B5EF4-FFF2-40B4-BE49-F238E27FC236}">
                <a16:creationId xmlns:a16="http://schemas.microsoft.com/office/drawing/2014/main" id="{694AC018-4CF8-BC43-A905-10704830A4F9}"/>
              </a:ext>
            </a:extLst>
          </p:cNvPr>
          <p:cNvGrpSpPr/>
          <p:nvPr/>
        </p:nvGrpSpPr>
        <p:grpSpPr>
          <a:xfrm>
            <a:off x="3943662" y="4875467"/>
            <a:ext cx="275524" cy="694229"/>
            <a:chOff x="4212025" y="5298798"/>
            <a:chExt cx="275524" cy="694229"/>
          </a:xfrm>
        </p:grpSpPr>
        <p:pic>
          <p:nvPicPr>
            <p:cNvPr id="25" name="Bildobjekt 24">
              <a:extLst>
                <a:ext uri="{FF2B5EF4-FFF2-40B4-BE49-F238E27FC236}">
                  <a16:creationId xmlns:a16="http://schemas.microsoft.com/office/drawing/2014/main" id="{FA175BD1-1C62-1043-8407-9F358FBF851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212025" y="5731053"/>
              <a:ext cx="275524" cy="261974"/>
            </a:xfrm>
            <a:prstGeom prst="rect">
              <a:avLst/>
            </a:prstGeom>
          </p:spPr>
        </p:pic>
        <p:cxnSp>
          <p:nvCxnSpPr>
            <p:cNvPr id="26" name="Rak 25">
              <a:extLst>
                <a:ext uri="{FF2B5EF4-FFF2-40B4-BE49-F238E27FC236}">
                  <a16:creationId xmlns:a16="http://schemas.microsoft.com/office/drawing/2014/main" id="{F723F47F-2A06-1740-9CDD-2B052038D7C4}"/>
                </a:ext>
              </a:extLst>
            </p:cNvPr>
            <p:cNvCxnSpPr>
              <a:cxnSpLocks/>
            </p:cNvCxnSpPr>
            <p:nvPr/>
          </p:nvCxnSpPr>
          <p:spPr>
            <a:xfrm>
              <a:off x="4374643" y="5298798"/>
              <a:ext cx="101808" cy="428189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Rak 26">
              <a:extLst>
                <a:ext uri="{FF2B5EF4-FFF2-40B4-BE49-F238E27FC236}">
                  <a16:creationId xmlns:a16="http://schemas.microsoft.com/office/drawing/2014/main" id="{A7CE6537-CDDD-0A41-A623-4CCA67ED46F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2025" y="5307921"/>
              <a:ext cx="60967" cy="419066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" name="Rektangel 27">
            <a:extLst>
              <a:ext uri="{FF2B5EF4-FFF2-40B4-BE49-F238E27FC236}">
                <a16:creationId xmlns:a16="http://schemas.microsoft.com/office/drawing/2014/main" id="{1122F6D6-BB70-704E-9367-5E994E2F2FB9}"/>
              </a:ext>
            </a:extLst>
          </p:cNvPr>
          <p:cNvSpPr/>
          <p:nvPr/>
        </p:nvSpPr>
        <p:spPr>
          <a:xfrm>
            <a:off x="3677890" y="5494430"/>
            <a:ext cx="8941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/>
              <a:t>1 cm</a:t>
            </a:r>
          </a:p>
        </p:txBody>
      </p:sp>
      <p:sp>
        <p:nvSpPr>
          <p:cNvPr id="39" name="Rektangel 38">
            <a:extLst>
              <a:ext uri="{FF2B5EF4-FFF2-40B4-BE49-F238E27FC236}">
                <a16:creationId xmlns:a16="http://schemas.microsoft.com/office/drawing/2014/main" id="{5083FDA3-96B3-5642-BCBE-FC12847449DE}"/>
              </a:ext>
            </a:extLst>
          </p:cNvPr>
          <p:cNvSpPr/>
          <p:nvPr/>
        </p:nvSpPr>
        <p:spPr>
          <a:xfrm>
            <a:off x="4219186" y="2870390"/>
            <a:ext cx="14339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/>
              <a:t>= 10 dm</a:t>
            </a:r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FA53679B-0F7E-9E4B-ACB6-17CE2D2D842C}"/>
              </a:ext>
            </a:extLst>
          </p:cNvPr>
          <p:cNvSpPr/>
          <p:nvPr/>
        </p:nvSpPr>
        <p:spPr>
          <a:xfrm>
            <a:off x="5152896" y="4149906"/>
            <a:ext cx="20599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/>
              <a:t>1 dm = 10 cm</a:t>
            </a:r>
          </a:p>
        </p:txBody>
      </p:sp>
      <p:sp>
        <p:nvSpPr>
          <p:cNvPr id="41" name="Rektangel 40">
            <a:extLst>
              <a:ext uri="{FF2B5EF4-FFF2-40B4-BE49-F238E27FC236}">
                <a16:creationId xmlns:a16="http://schemas.microsoft.com/office/drawing/2014/main" id="{67CEB931-9E2B-EF41-BF1B-5AD80A99FB97}"/>
              </a:ext>
            </a:extLst>
          </p:cNvPr>
          <p:cNvSpPr/>
          <p:nvPr/>
        </p:nvSpPr>
        <p:spPr>
          <a:xfrm>
            <a:off x="5285986" y="2870390"/>
            <a:ext cx="14339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/>
              <a:t>= 100 cm</a:t>
            </a:r>
          </a:p>
        </p:txBody>
      </p:sp>
      <p:grpSp>
        <p:nvGrpSpPr>
          <p:cNvPr id="44" name="Grupp 43">
            <a:extLst>
              <a:ext uri="{FF2B5EF4-FFF2-40B4-BE49-F238E27FC236}">
                <a16:creationId xmlns:a16="http://schemas.microsoft.com/office/drawing/2014/main" id="{15CCF6F2-547E-DC4A-9EDB-30B9AB171EB7}"/>
              </a:ext>
            </a:extLst>
          </p:cNvPr>
          <p:cNvGrpSpPr/>
          <p:nvPr/>
        </p:nvGrpSpPr>
        <p:grpSpPr>
          <a:xfrm>
            <a:off x="4177605" y="5568179"/>
            <a:ext cx="69275" cy="695487"/>
            <a:chOff x="4212026" y="5298798"/>
            <a:chExt cx="69275" cy="695487"/>
          </a:xfrm>
        </p:grpSpPr>
        <p:pic>
          <p:nvPicPr>
            <p:cNvPr id="45" name="Bildobjekt 44">
              <a:extLst>
                <a:ext uri="{FF2B5EF4-FFF2-40B4-BE49-F238E27FC236}">
                  <a16:creationId xmlns:a16="http://schemas.microsoft.com/office/drawing/2014/main" id="{7551EE5E-8403-0E45-96E2-611EFD95F9B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220646" y="5732311"/>
              <a:ext cx="45719" cy="261974"/>
            </a:xfrm>
            <a:prstGeom prst="rect">
              <a:avLst/>
            </a:prstGeom>
          </p:spPr>
        </p:pic>
        <p:cxnSp>
          <p:nvCxnSpPr>
            <p:cNvPr id="46" name="Rak 45">
              <a:extLst>
                <a:ext uri="{FF2B5EF4-FFF2-40B4-BE49-F238E27FC236}">
                  <a16:creationId xmlns:a16="http://schemas.microsoft.com/office/drawing/2014/main" id="{EB1AAC97-FFBC-6E4F-95D1-1848F0466A64}"/>
                </a:ext>
              </a:extLst>
            </p:cNvPr>
            <p:cNvCxnSpPr>
              <a:cxnSpLocks/>
            </p:cNvCxnSpPr>
            <p:nvPr/>
          </p:nvCxnSpPr>
          <p:spPr>
            <a:xfrm>
              <a:off x="4227273" y="5298798"/>
              <a:ext cx="54028" cy="432255"/>
            </a:xfrm>
            <a:prstGeom prst="line">
              <a:avLst/>
            </a:prstGeom>
            <a:ln w="9525"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Rak 46">
              <a:extLst>
                <a:ext uri="{FF2B5EF4-FFF2-40B4-BE49-F238E27FC236}">
                  <a16:creationId xmlns:a16="http://schemas.microsoft.com/office/drawing/2014/main" id="{5AFE558C-D2EA-2D40-A381-58033703EFF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2026" y="5298798"/>
              <a:ext cx="15248" cy="428189"/>
            </a:xfrm>
            <a:prstGeom prst="line">
              <a:avLst/>
            </a:prstGeom>
            <a:ln w="9525"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ktangel 41">
            <a:extLst>
              <a:ext uri="{FF2B5EF4-FFF2-40B4-BE49-F238E27FC236}">
                <a16:creationId xmlns:a16="http://schemas.microsoft.com/office/drawing/2014/main" id="{94A4CA4C-80DF-5449-BCB9-869B8D672501}"/>
              </a:ext>
            </a:extLst>
          </p:cNvPr>
          <p:cNvSpPr/>
          <p:nvPr/>
        </p:nvSpPr>
        <p:spPr>
          <a:xfrm>
            <a:off x="183132" y="5454821"/>
            <a:ext cx="37605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Om 1 cm delas in i </a:t>
            </a:r>
            <a:r>
              <a:rPr lang="sv-SE" sz="2000" dirty="0">
                <a:solidFill>
                  <a:srgbClr val="C00000"/>
                </a:solidFill>
              </a:rPr>
              <a:t>10 lika stora </a:t>
            </a:r>
            <a:r>
              <a:rPr lang="sv-SE" sz="2000" dirty="0"/>
              <a:t>delar blir varje del 1 </a:t>
            </a:r>
            <a:r>
              <a:rPr lang="sv-SE" sz="2000" i="1" dirty="0">
                <a:solidFill>
                  <a:srgbClr val="C00000"/>
                </a:solidFill>
              </a:rPr>
              <a:t>millimeter</a:t>
            </a:r>
            <a:r>
              <a:rPr lang="sv-SE" sz="2000" dirty="0"/>
              <a:t>. </a:t>
            </a:r>
          </a:p>
        </p:txBody>
      </p:sp>
      <p:sp>
        <p:nvSpPr>
          <p:cNvPr id="55" name="Rektangel 54">
            <a:extLst>
              <a:ext uri="{FF2B5EF4-FFF2-40B4-BE49-F238E27FC236}">
                <a16:creationId xmlns:a16="http://schemas.microsoft.com/office/drawing/2014/main" id="{57F0C991-BBBE-7A4A-A5D1-08B4A98D2E5A}"/>
              </a:ext>
            </a:extLst>
          </p:cNvPr>
          <p:cNvSpPr/>
          <p:nvPr/>
        </p:nvSpPr>
        <p:spPr>
          <a:xfrm>
            <a:off x="3745797" y="6329046"/>
            <a:ext cx="14070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/>
              <a:t>1 mm</a:t>
            </a:r>
          </a:p>
        </p:txBody>
      </p:sp>
      <p:sp>
        <p:nvSpPr>
          <p:cNvPr id="56" name="Rektangel 55">
            <a:extLst>
              <a:ext uri="{FF2B5EF4-FFF2-40B4-BE49-F238E27FC236}">
                <a16:creationId xmlns:a16="http://schemas.microsoft.com/office/drawing/2014/main" id="{4DD16A32-2AF0-C84C-BC16-561C5A6E0C98}"/>
              </a:ext>
            </a:extLst>
          </p:cNvPr>
          <p:cNvSpPr/>
          <p:nvPr/>
        </p:nvSpPr>
        <p:spPr>
          <a:xfrm>
            <a:off x="5113380" y="5497868"/>
            <a:ext cx="20599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/>
              <a:t>1 cm = 10 mm</a:t>
            </a:r>
          </a:p>
        </p:txBody>
      </p:sp>
      <p:sp>
        <p:nvSpPr>
          <p:cNvPr id="57" name="Rektangel 56">
            <a:extLst>
              <a:ext uri="{FF2B5EF4-FFF2-40B4-BE49-F238E27FC236}">
                <a16:creationId xmlns:a16="http://schemas.microsoft.com/office/drawing/2014/main" id="{E3A17FB7-85B5-FF4A-BFE3-9384D6DEF1E8}"/>
              </a:ext>
            </a:extLst>
          </p:cNvPr>
          <p:cNvSpPr/>
          <p:nvPr/>
        </p:nvSpPr>
        <p:spPr>
          <a:xfrm>
            <a:off x="4907197" y="4679068"/>
            <a:ext cx="42368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Eftersom det får plats 10 cm på 1 dm så får det plats 100 mm på 1 dm. </a:t>
            </a:r>
          </a:p>
        </p:txBody>
      </p:sp>
      <p:sp>
        <p:nvSpPr>
          <p:cNvPr id="58" name="Rektangel 57">
            <a:extLst>
              <a:ext uri="{FF2B5EF4-FFF2-40B4-BE49-F238E27FC236}">
                <a16:creationId xmlns:a16="http://schemas.microsoft.com/office/drawing/2014/main" id="{80A13671-7A63-1C4C-BF2D-9DFD69B1B2CB}"/>
              </a:ext>
            </a:extLst>
          </p:cNvPr>
          <p:cNvSpPr/>
          <p:nvPr/>
        </p:nvSpPr>
        <p:spPr>
          <a:xfrm>
            <a:off x="6910229" y="4136409"/>
            <a:ext cx="14339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/>
              <a:t>= 100 mm</a:t>
            </a:r>
          </a:p>
        </p:txBody>
      </p:sp>
    </p:spTree>
    <p:extLst>
      <p:ext uri="{BB962C8B-B14F-4D97-AF65-F5344CB8AC3E}">
        <p14:creationId xmlns:p14="http://schemas.microsoft.com/office/powerpoint/2010/main" val="157775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4" grpId="0"/>
      <p:bldP spid="21" grpId="0"/>
      <p:bldP spid="22" grpId="0"/>
      <p:bldP spid="28" grpId="0"/>
      <p:bldP spid="39" grpId="0"/>
      <p:bldP spid="40" grpId="0"/>
      <p:bldP spid="41" grpId="0"/>
      <p:bldP spid="42" grpId="0"/>
      <p:bldP spid="55" grpId="0"/>
      <p:bldP spid="56" grpId="0"/>
      <p:bldP spid="57" grpId="0"/>
      <p:bldP spid="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CE7C5E18-4C6C-4F40-8493-40C50A47CA36}"/>
              </a:ext>
            </a:extLst>
          </p:cNvPr>
          <p:cNvSpPr/>
          <p:nvPr/>
        </p:nvSpPr>
        <p:spPr>
          <a:xfrm>
            <a:off x="734573" y="1035721"/>
            <a:ext cx="47914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+mn-lt"/>
              </a:rPr>
              <a:t>Vilket tal saknas?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0F93FC0D-D969-4B43-ABC9-0CC6C0FF1B5A}"/>
              </a:ext>
            </a:extLst>
          </p:cNvPr>
          <p:cNvSpPr/>
          <p:nvPr/>
        </p:nvSpPr>
        <p:spPr>
          <a:xfrm>
            <a:off x="910808" y="394332"/>
            <a:ext cx="1270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i="1" dirty="0">
                <a:solidFill>
                  <a:srgbClr val="8E2503"/>
                </a:solidFill>
                <a:effectLst/>
                <a:latin typeface="+mj-lt"/>
              </a:rPr>
              <a:t>Exempel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3B04F0F2-14E2-9347-8E32-5048296DBDD2}"/>
              </a:ext>
            </a:extLst>
          </p:cNvPr>
          <p:cNvSpPr/>
          <p:nvPr/>
        </p:nvSpPr>
        <p:spPr>
          <a:xfrm>
            <a:off x="505887" y="1839020"/>
            <a:ext cx="28849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+mn-lt"/>
              </a:rPr>
              <a:t>a) 70 dm = </a:t>
            </a:r>
            <a:r>
              <a:rPr lang="sv-SE" sz="2400" dirty="0">
                <a:solidFill>
                  <a:srgbClr val="C00000"/>
                </a:solidFill>
                <a:latin typeface="+mn-lt"/>
              </a:rPr>
              <a:t>?</a:t>
            </a:r>
            <a:r>
              <a:rPr lang="sv-SE" sz="2400" dirty="0">
                <a:latin typeface="+mn-lt"/>
              </a:rPr>
              <a:t> m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256BABAC-AE19-A444-9B63-64AEC2676AB2}"/>
              </a:ext>
            </a:extLst>
          </p:cNvPr>
          <p:cNvSpPr/>
          <p:nvPr/>
        </p:nvSpPr>
        <p:spPr>
          <a:xfrm>
            <a:off x="3173866" y="1834925"/>
            <a:ext cx="28849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+mn-lt"/>
              </a:rPr>
              <a:t>b) 150 cm = </a:t>
            </a:r>
            <a:r>
              <a:rPr lang="sv-SE" sz="2400" dirty="0">
                <a:solidFill>
                  <a:srgbClr val="C00000"/>
                </a:solidFill>
              </a:rPr>
              <a:t>?</a:t>
            </a:r>
            <a:r>
              <a:rPr lang="sv-SE" sz="2400" dirty="0"/>
              <a:t> dm</a:t>
            </a:r>
            <a:r>
              <a:rPr lang="sv-SE" sz="2400" dirty="0">
                <a:latin typeface="+mn-lt"/>
              </a:rPr>
              <a:t> 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A05235B1-FA7F-2D42-89BC-86B6F7359526}"/>
              </a:ext>
            </a:extLst>
          </p:cNvPr>
          <p:cNvSpPr/>
          <p:nvPr/>
        </p:nvSpPr>
        <p:spPr>
          <a:xfrm>
            <a:off x="525665" y="2948424"/>
            <a:ext cx="23434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a)  70 dm </a:t>
            </a:r>
            <a:r>
              <a:rPr lang="sv-SE" sz="2400" dirty="0">
                <a:latin typeface="+mn-lt"/>
              </a:rPr>
              <a:t>=</a:t>
            </a:r>
            <a:endParaRPr lang="sv-SE" sz="2400" dirty="0">
              <a:latin typeface="Bradley Hand" pitchFamily="2" charset="77"/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54FA8AB5-2392-E44C-A681-A0B841CF8984}"/>
              </a:ext>
            </a:extLst>
          </p:cNvPr>
          <p:cNvSpPr/>
          <p:nvPr/>
        </p:nvSpPr>
        <p:spPr>
          <a:xfrm>
            <a:off x="2233829" y="2947473"/>
            <a:ext cx="12705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7 m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64CB863D-E681-7043-A3F8-859F1D762F7A}"/>
              </a:ext>
            </a:extLst>
          </p:cNvPr>
          <p:cNvSpPr/>
          <p:nvPr/>
        </p:nvSpPr>
        <p:spPr>
          <a:xfrm>
            <a:off x="525665" y="4003670"/>
            <a:ext cx="25117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b) 150 cm </a:t>
            </a:r>
            <a:r>
              <a:rPr lang="sv-SE" sz="2400" dirty="0">
                <a:latin typeface="+mn-lt"/>
              </a:rPr>
              <a:t>=</a:t>
            </a:r>
            <a:endParaRPr lang="sv-SE" sz="2400" dirty="0">
              <a:latin typeface="Bradley Hand" pitchFamily="2" charset="77"/>
            </a:endParaRP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B3E43C3A-CF7F-3C49-A303-33048C99ECC7}"/>
              </a:ext>
            </a:extLst>
          </p:cNvPr>
          <p:cNvSpPr/>
          <p:nvPr/>
        </p:nvSpPr>
        <p:spPr>
          <a:xfrm>
            <a:off x="2236741" y="4003670"/>
            <a:ext cx="12705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15 dm</a:t>
            </a:r>
          </a:p>
        </p:txBody>
      </p:sp>
      <p:grpSp>
        <p:nvGrpSpPr>
          <p:cNvPr id="16" name="Grupp 15">
            <a:extLst>
              <a:ext uri="{FF2B5EF4-FFF2-40B4-BE49-F238E27FC236}">
                <a16:creationId xmlns:a16="http://schemas.microsoft.com/office/drawing/2014/main" id="{FFB56DB7-1F96-AF45-AA69-6D1EBF3664AE}"/>
              </a:ext>
            </a:extLst>
          </p:cNvPr>
          <p:cNvGrpSpPr/>
          <p:nvPr/>
        </p:nvGrpSpPr>
        <p:grpSpPr>
          <a:xfrm>
            <a:off x="6047717" y="1779968"/>
            <a:ext cx="2441566" cy="472666"/>
            <a:chOff x="3790898" y="1232519"/>
            <a:chExt cx="2441566" cy="472666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FA32723A-B7A5-D44D-ABBE-5B9662E5E717}"/>
                </a:ext>
              </a:extLst>
            </p:cNvPr>
            <p:cNvSpPr/>
            <p:nvPr/>
          </p:nvSpPr>
          <p:spPr>
            <a:xfrm>
              <a:off x="3790898" y="1232519"/>
              <a:ext cx="46551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/>
                <a:t>c)</a:t>
              </a:r>
            </a:p>
          </p:txBody>
        </p:sp>
        <p:sp>
          <p:nvSpPr>
            <p:cNvPr id="21" name="Rektangel 20">
              <a:extLst>
                <a:ext uri="{FF2B5EF4-FFF2-40B4-BE49-F238E27FC236}">
                  <a16:creationId xmlns:a16="http://schemas.microsoft.com/office/drawing/2014/main" id="{4728DC20-B94C-3F42-90F0-C5C75A70AEC4}"/>
                </a:ext>
              </a:extLst>
            </p:cNvPr>
            <p:cNvSpPr/>
            <p:nvPr/>
          </p:nvSpPr>
          <p:spPr>
            <a:xfrm>
              <a:off x="4023654" y="1243520"/>
              <a:ext cx="220881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/>
                <a:t> 500 mm = </a:t>
              </a:r>
              <a:r>
                <a:rPr lang="sv-SE" sz="2400" dirty="0">
                  <a:solidFill>
                    <a:srgbClr val="C00000"/>
                  </a:solidFill>
                </a:rPr>
                <a:t>?</a:t>
              </a:r>
              <a:r>
                <a:rPr lang="sv-SE" sz="2400" dirty="0"/>
                <a:t> dm </a:t>
              </a:r>
            </a:p>
          </p:txBody>
        </p:sp>
      </p:grpSp>
      <p:grpSp>
        <p:nvGrpSpPr>
          <p:cNvPr id="9" name="Grupp 8">
            <a:extLst>
              <a:ext uri="{FF2B5EF4-FFF2-40B4-BE49-F238E27FC236}">
                <a16:creationId xmlns:a16="http://schemas.microsoft.com/office/drawing/2014/main" id="{EC1EF394-DD40-BC4B-861F-AC64FE647A7B}"/>
              </a:ext>
            </a:extLst>
          </p:cNvPr>
          <p:cNvGrpSpPr/>
          <p:nvPr/>
        </p:nvGrpSpPr>
        <p:grpSpPr>
          <a:xfrm>
            <a:off x="4102172" y="2774975"/>
            <a:ext cx="3888378" cy="654025"/>
            <a:chOff x="4936967" y="2742224"/>
            <a:chExt cx="3888378" cy="654025"/>
          </a:xfrm>
        </p:grpSpPr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224D80D8-8DB2-724E-8769-687FBF11EBB8}"/>
                </a:ext>
              </a:extLst>
            </p:cNvPr>
            <p:cNvSpPr/>
            <p:nvPr/>
          </p:nvSpPr>
          <p:spPr>
            <a:xfrm>
              <a:off x="4936967" y="2742224"/>
              <a:ext cx="3888378" cy="65402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endParaRPr lang="sv-SE" sz="800" dirty="0"/>
            </a:p>
            <a:p>
              <a:r>
                <a:rPr lang="sv-SE" dirty="0"/>
                <a:t>1 m = 10 dm. Då är 70 dm =         = 7 m. </a:t>
              </a:r>
            </a:p>
            <a:p>
              <a:endParaRPr lang="sv-SE" sz="1050" dirty="0"/>
            </a:p>
          </p:txBody>
        </p:sp>
        <p:sp>
          <p:nvSpPr>
            <p:cNvPr id="32" name="Rektangel 31">
              <a:extLst>
                <a:ext uri="{FF2B5EF4-FFF2-40B4-BE49-F238E27FC236}">
                  <a16:creationId xmlns:a16="http://schemas.microsoft.com/office/drawing/2014/main" id="{24577DDB-CCCD-0945-BBAD-E47F40F6E659}"/>
                </a:ext>
              </a:extLst>
            </p:cNvPr>
            <p:cNvSpPr/>
            <p:nvPr/>
          </p:nvSpPr>
          <p:spPr>
            <a:xfrm>
              <a:off x="7615080" y="2759521"/>
              <a:ext cx="55910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70</a:t>
              </a:r>
            </a:p>
          </p:txBody>
        </p:sp>
        <p:sp>
          <p:nvSpPr>
            <p:cNvPr id="38" name="Rektangel 37">
              <a:extLst>
                <a:ext uri="{FF2B5EF4-FFF2-40B4-BE49-F238E27FC236}">
                  <a16:creationId xmlns:a16="http://schemas.microsoft.com/office/drawing/2014/main" id="{EFA513AA-4F94-B745-BB3B-B3AB0E811E57}"/>
                </a:ext>
              </a:extLst>
            </p:cNvPr>
            <p:cNvSpPr/>
            <p:nvPr/>
          </p:nvSpPr>
          <p:spPr>
            <a:xfrm>
              <a:off x="7615080" y="3004350"/>
              <a:ext cx="43274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10</a:t>
              </a:r>
            </a:p>
          </p:txBody>
        </p:sp>
        <p:cxnSp>
          <p:nvCxnSpPr>
            <p:cNvPr id="39" name="Rak 38">
              <a:extLst>
                <a:ext uri="{FF2B5EF4-FFF2-40B4-BE49-F238E27FC236}">
                  <a16:creationId xmlns:a16="http://schemas.microsoft.com/office/drawing/2014/main" id="{1298AD22-E7C1-F443-8F00-B395B9C3E94F}"/>
                </a:ext>
              </a:extLst>
            </p:cNvPr>
            <p:cNvCxnSpPr>
              <a:cxnSpLocks/>
            </p:cNvCxnSpPr>
            <p:nvPr/>
          </p:nvCxnSpPr>
          <p:spPr>
            <a:xfrm>
              <a:off x="7674752" y="3069609"/>
              <a:ext cx="276774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0" name="Grupp 39">
            <a:extLst>
              <a:ext uri="{FF2B5EF4-FFF2-40B4-BE49-F238E27FC236}">
                <a16:creationId xmlns:a16="http://schemas.microsoft.com/office/drawing/2014/main" id="{4A581720-D9E1-6347-BFE4-7AA823FD9DD6}"/>
              </a:ext>
            </a:extLst>
          </p:cNvPr>
          <p:cNvGrpSpPr/>
          <p:nvPr/>
        </p:nvGrpSpPr>
        <p:grpSpPr>
          <a:xfrm>
            <a:off x="4102172" y="4971054"/>
            <a:ext cx="4822114" cy="654025"/>
            <a:chOff x="4437146" y="2742224"/>
            <a:chExt cx="4822114" cy="654025"/>
          </a:xfrm>
        </p:grpSpPr>
        <p:sp>
          <p:nvSpPr>
            <p:cNvPr id="41" name="Rektangel 40">
              <a:extLst>
                <a:ext uri="{FF2B5EF4-FFF2-40B4-BE49-F238E27FC236}">
                  <a16:creationId xmlns:a16="http://schemas.microsoft.com/office/drawing/2014/main" id="{85BDB31D-546A-A148-8680-32B7DCCEE41A}"/>
                </a:ext>
              </a:extLst>
            </p:cNvPr>
            <p:cNvSpPr/>
            <p:nvPr/>
          </p:nvSpPr>
          <p:spPr>
            <a:xfrm>
              <a:off x="4437146" y="2742224"/>
              <a:ext cx="4822114" cy="65402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endParaRPr lang="sv-SE" sz="800" dirty="0"/>
            </a:p>
            <a:p>
              <a:r>
                <a:rPr lang="sv-SE" dirty="0"/>
                <a:t>100 mm = 1 dm. Då är 500 mm =          dm = 5 dm. </a:t>
              </a:r>
            </a:p>
            <a:p>
              <a:endParaRPr lang="sv-SE" sz="1050" dirty="0"/>
            </a:p>
          </p:txBody>
        </p:sp>
        <p:sp>
          <p:nvSpPr>
            <p:cNvPr id="42" name="Rektangel 41">
              <a:extLst>
                <a:ext uri="{FF2B5EF4-FFF2-40B4-BE49-F238E27FC236}">
                  <a16:creationId xmlns:a16="http://schemas.microsoft.com/office/drawing/2014/main" id="{1F78BB19-5AEB-E04A-84CD-959A9DF3BCA6}"/>
                </a:ext>
              </a:extLst>
            </p:cNvPr>
            <p:cNvSpPr/>
            <p:nvPr/>
          </p:nvSpPr>
          <p:spPr>
            <a:xfrm>
              <a:off x="7539971" y="2742224"/>
              <a:ext cx="55910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500</a:t>
              </a:r>
            </a:p>
          </p:txBody>
        </p:sp>
        <p:sp>
          <p:nvSpPr>
            <p:cNvPr id="43" name="Rektangel 42">
              <a:extLst>
                <a:ext uri="{FF2B5EF4-FFF2-40B4-BE49-F238E27FC236}">
                  <a16:creationId xmlns:a16="http://schemas.microsoft.com/office/drawing/2014/main" id="{32516242-BD4D-1D4B-A787-4FCCDD2DF1D7}"/>
                </a:ext>
              </a:extLst>
            </p:cNvPr>
            <p:cNvSpPr/>
            <p:nvPr/>
          </p:nvSpPr>
          <p:spPr>
            <a:xfrm>
              <a:off x="7557172" y="2997692"/>
              <a:ext cx="55910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100</a:t>
              </a:r>
            </a:p>
          </p:txBody>
        </p:sp>
        <p:cxnSp>
          <p:nvCxnSpPr>
            <p:cNvPr id="44" name="Rak 43">
              <a:extLst>
                <a:ext uri="{FF2B5EF4-FFF2-40B4-BE49-F238E27FC236}">
                  <a16:creationId xmlns:a16="http://schemas.microsoft.com/office/drawing/2014/main" id="{300423D3-9938-3A4A-881E-F3E56E4B2961}"/>
                </a:ext>
              </a:extLst>
            </p:cNvPr>
            <p:cNvCxnSpPr>
              <a:cxnSpLocks/>
            </p:cNvCxnSpPr>
            <p:nvPr/>
          </p:nvCxnSpPr>
          <p:spPr>
            <a:xfrm>
              <a:off x="7621867" y="3058885"/>
              <a:ext cx="39531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" name="Rektangel 44">
            <a:extLst>
              <a:ext uri="{FF2B5EF4-FFF2-40B4-BE49-F238E27FC236}">
                <a16:creationId xmlns:a16="http://schemas.microsoft.com/office/drawing/2014/main" id="{912ED4E3-21FA-2942-977B-520D750343AF}"/>
              </a:ext>
            </a:extLst>
          </p:cNvPr>
          <p:cNvSpPr/>
          <p:nvPr/>
        </p:nvSpPr>
        <p:spPr>
          <a:xfrm>
            <a:off x="564673" y="5059867"/>
            <a:ext cx="25117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c) 500 mm </a:t>
            </a:r>
            <a:r>
              <a:rPr lang="sv-SE" sz="2400" dirty="0">
                <a:latin typeface="+mn-lt"/>
              </a:rPr>
              <a:t>=</a:t>
            </a:r>
            <a:endParaRPr lang="sv-SE" sz="2400" dirty="0">
              <a:latin typeface="Bradley Hand" pitchFamily="2" charset="77"/>
            </a:endParaRPr>
          </a:p>
        </p:txBody>
      </p:sp>
      <p:sp>
        <p:nvSpPr>
          <p:cNvPr id="46" name="Rektangel 45">
            <a:extLst>
              <a:ext uri="{FF2B5EF4-FFF2-40B4-BE49-F238E27FC236}">
                <a16:creationId xmlns:a16="http://schemas.microsoft.com/office/drawing/2014/main" id="{52AA35DE-586C-064D-BAC8-BBC5817CCDDA}"/>
              </a:ext>
            </a:extLst>
          </p:cNvPr>
          <p:cNvSpPr/>
          <p:nvPr/>
        </p:nvSpPr>
        <p:spPr>
          <a:xfrm>
            <a:off x="2376744" y="5067235"/>
            <a:ext cx="12705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5 dm</a:t>
            </a:r>
          </a:p>
        </p:txBody>
      </p:sp>
      <p:grpSp>
        <p:nvGrpSpPr>
          <p:cNvPr id="47" name="Grupp 46">
            <a:extLst>
              <a:ext uri="{FF2B5EF4-FFF2-40B4-BE49-F238E27FC236}">
                <a16:creationId xmlns:a16="http://schemas.microsoft.com/office/drawing/2014/main" id="{17D0D8E8-1005-8043-8FFD-452EEB793CDD}"/>
              </a:ext>
            </a:extLst>
          </p:cNvPr>
          <p:cNvGrpSpPr/>
          <p:nvPr/>
        </p:nvGrpSpPr>
        <p:grpSpPr>
          <a:xfrm>
            <a:off x="4102172" y="3830039"/>
            <a:ext cx="4708187" cy="654025"/>
            <a:chOff x="4327337" y="2742224"/>
            <a:chExt cx="4708187" cy="654025"/>
          </a:xfrm>
        </p:grpSpPr>
        <p:sp>
          <p:nvSpPr>
            <p:cNvPr id="48" name="Rektangel 47">
              <a:extLst>
                <a:ext uri="{FF2B5EF4-FFF2-40B4-BE49-F238E27FC236}">
                  <a16:creationId xmlns:a16="http://schemas.microsoft.com/office/drawing/2014/main" id="{C10C7C26-E13D-5F45-B858-C17C182381FB}"/>
                </a:ext>
              </a:extLst>
            </p:cNvPr>
            <p:cNvSpPr/>
            <p:nvPr/>
          </p:nvSpPr>
          <p:spPr>
            <a:xfrm>
              <a:off x="4327337" y="2742224"/>
              <a:ext cx="4708187" cy="65402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endParaRPr lang="sv-SE" sz="800" dirty="0"/>
            </a:p>
            <a:p>
              <a:r>
                <a:rPr lang="sv-SE" dirty="0"/>
                <a:t>10 cm = 1 dm. Då är 150 cm =           dm = 15 dm. </a:t>
              </a:r>
            </a:p>
            <a:p>
              <a:endParaRPr lang="sv-SE" sz="1050" dirty="0"/>
            </a:p>
          </p:txBody>
        </p:sp>
        <p:sp>
          <p:nvSpPr>
            <p:cNvPr id="49" name="Rektangel 48">
              <a:extLst>
                <a:ext uri="{FF2B5EF4-FFF2-40B4-BE49-F238E27FC236}">
                  <a16:creationId xmlns:a16="http://schemas.microsoft.com/office/drawing/2014/main" id="{C5BABC44-D7EA-5548-B0C6-964034FF9B87}"/>
                </a:ext>
              </a:extLst>
            </p:cNvPr>
            <p:cNvSpPr/>
            <p:nvPr/>
          </p:nvSpPr>
          <p:spPr>
            <a:xfrm>
              <a:off x="7184395" y="2742224"/>
              <a:ext cx="55910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150</a:t>
              </a:r>
            </a:p>
          </p:txBody>
        </p:sp>
        <p:sp>
          <p:nvSpPr>
            <p:cNvPr id="50" name="Rektangel 49">
              <a:extLst>
                <a:ext uri="{FF2B5EF4-FFF2-40B4-BE49-F238E27FC236}">
                  <a16:creationId xmlns:a16="http://schemas.microsoft.com/office/drawing/2014/main" id="{36282436-6560-4C4D-8B1B-BAF8A80D07CA}"/>
                </a:ext>
              </a:extLst>
            </p:cNvPr>
            <p:cNvSpPr/>
            <p:nvPr/>
          </p:nvSpPr>
          <p:spPr>
            <a:xfrm>
              <a:off x="7247573" y="2993375"/>
              <a:ext cx="43274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10</a:t>
              </a:r>
            </a:p>
          </p:txBody>
        </p:sp>
        <p:cxnSp>
          <p:nvCxnSpPr>
            <p:cNvPr id="51" name="Rak 50">
              <a:extLst>
                <a:ext uri="{FF2B5EF4-FFF2-40B4-BE49-F238E27FC236}">
                  <a16:creationId xmlns:a16="http://schemas.microsoft.com/office/drawing/2014/main" id="{CDA3F1BC-6AE7-5544-8FE1-0F9084E42122}"/>
                </a:ext>
              </a:extLst>
            </p:cNvPr>
            <p:cNvCxnSpPr>
              <a:cxnSpLocks/>
            </p:cNvCxnSpPr>
            <p:nvPr/>
          </p:nvCxnSpPr>
          <p:spPr>
            <a:xfrm>
              <a:off x="7266291" y="3058885"/>
              <a:ext cx="39531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9548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10" grpId="0"/>
      <p:bldP spid="11" grpId="0"/>
      <p:bldP spid="12" grpId="0"/>
      <p:bldP spid="45" grpId="0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0F93FC0D-D969-4B43-ABC9-0CC6C0FF1B5A}"/>
              </a:ext>
            </a:extLst>
          </p:cNvPr>
          <p:cNvSpPr/>
          <p:nvPr/>
        </p:nvSpPr>
        <p:spPr>
          <a:xfrm>
            <a:off x="910808" y="394332"/>
            <a:ext cx="1270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i="1" dirty="0">
                <a:solidFill>
                  <a:srgbClr val="8E2503"/>
                </a:solidFill>
                <a:effectLst/>
                <a:latin typeface="+mj-lt"/>
              </a:rPr>
              <a:t>Exempel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3B04F0F2-14E2-9347-8E32-5048296DBDD2}"/>
              </a:ext>
            </a:extLst>
          </p:cNvPr>
          <p:cNvSpPr/>
          <p:nvPr/>
        </p:nvSpPr>
        <p:spPr>
          <a:xfrm>
            <a:off x="738542" y="955421"/>
            <a:ext cx="35497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+mn-lt"/>
              </a:rPr>
              <a:t>a) 3 m 75 cm + 1 m 40 cm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256BABAC-AE19-A444-9B63-64AEC2676AB2}"/>
              </a:ext>
            </a:extLst>
          </p:cNvPr>
          <p:cNvSpPr/>
          <p:nvPr/>
        </p:nvSpPr>
        <p:spPr>
          <a:xfrm>
            <a:off x="4732280" y="919612"/>
            <a:ext cx="38680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+mn-lt"/>
              </a:rPr>
              <a:t>b) 4 dm 2 cm </a:t>
            </a:r>
            <a:r>
              <a:rPr lang="sv-SE" sz="2400" dirty="0"/>
              <a:t>–</a:t>
            </a:r>
            <a:r>
              <a:rPr lang="sv-SE" sz="2400" dirty="0">
                <a:latin typeface="+mn-lt"/>
              </a:rPr>
              <a:t> 1 dm 7 cm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A05235B1-FA7F-2D42-89BC-86B6F7359526}"/>
              </a:ext>
            </a:extLst>
          </p:cNvPr>
          <p:cNvSpPr/>
          <p:nvPr/>
        </p:nvSpPr>
        <p:spPr>
          <a:xfrm>
            <a:off x="271094" y="2063139"/>
            <a:ext cx="37040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a)  3 m 75 cm </a:t>
            </a:r>
            <a:r>
              <a:rPr lang="sv-SE" sz="2400" dirty="0">
                <a:latin typeface="+mn-lt"/>
              </a:rPr>
              <a:t>= </a:t>
            </a:r>
            <a:r>
              <a:rPr lang="sv-SE" sz="2400" dirty="0">
                <a:latin typeface="Bradley Hand" pitchFamily="2" charset="77"/>
              </a:rPr>
              <a:t>375 cm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224D80D8-8DB2-724E-8769-687FBF11EBB8}"/>
              </a:ext>
            </a:extLst>
          </p:cNvPr>
          <p:cNvSpPr/>
          <p:nvPr/>
        </p:nvSpPr>
        <p:spPr>
          <a:xfrm>
            <a:off x="4970788" y="2203498"/>
            <a:ext cx="215572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sv-SE" dirty="0"/>
              <a:t>Växla till centimeter. </a:t>
            </a:r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322243DA-A16E-634D-8249-3B4DF9721973}"/>
              </a:ext>
            </a:extLst>
          </p:cNvPr>
          <p:cNvSpPr/>
          <p:nvPr/>
        </p:nvSpPr>
        <p:spPr>
          <a:xfrm>
            <a:off x="701855" y="2524804"/>
            <a:ext cx="30266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 m 4 cm </a:t>
            </a:r>
            <a:r>
              <a:rPr lang="sv-SE" sz="2400" dirty="0">
                <a:latin typeface="+mn-lt"/>
              </a:rPr>
              <a:t>= </a:t>
            </a:r>
            <a:r>
              <a:rPr lang="sv-SE" sz="2400" dirty="0">
                <a:latin typeface="Bradley Hand" pitchFamily="2" charset="77"/>
              </a:rPr>
              <a:t>140 cm</a:t>
            </a:r>
          </a:p>
        </p:txBody>
      </p:sp>
      <p:sp>
        <p:nvSpPr>
          <p:cNvPr id="38" name="Rektangel 37">
            <a:extLst>
              <a:ext uri="{FF2B5EF4-FFF2-40B4-BE49-F238E27FC236}">
                <a16:creationId xmlns:a16="http://schemas.microsoft.com/office/drawing/2014/main" id="{A27CD69D-F887-E847-AC34-59056EC848B8}"/>
              </a:ext>
            </a:extLst>
          </p:cNvPr>
          <p:cNvSpPr/>
          <p:nvPr/>
        </p:nvSpPr>
        <p:spPr>
          <a:xfrm>
            <a:off x="701854" y="3175322"/>
            <a:ext cx="38701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375 cm </a:t>
            </a:r>
            <a:r>
              <a:rPr lang="sv-SE" sz="2400" dirty="0"/>
              <a:t>+  </a:t>
            </a:r>
            <a:r>
              <a:rPr lang="sv-SE" sz="2400" dirty="0">
                <a:latin typeface="Bradley Hand" pitchFamily="2" charset="77"/>
              </a:rPr>
              <a:t>140 cm </a:t>
            </a:r>
            <a:r>
              <a:rPr lang="sv-SE" sz="2400" dirty="0"/>
              <a:t>=</a:t>
            </a:r>
            <a:endParaRPr lang="sv-SE" sz="2400" dirty="0">
              <a:latin typeface="Bradley Hand" pitchFamily="2" charset="77"/>
            </a:endParaRPr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22C99A59-6547-EA41-85B3-36F41B3AC4C2}"/>
              </a:ext>
            </a:extLst>
          </p:cNvPr>
          <p:cNvSpPr/>
          <p:nvPr/>
        </p:nvSpPr>
        <p:spPr>
          <a:xfrm>
            <a:off x="642096" y="3639377"/>
            <a:ext cx="28486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/>
              <a:t>=</a:t>
            </a:r>
            <a:r>
              <a:rPr lang="sv-SE" sz="2400" dirty="0">
                <a:latin typeface="Bradley Hand" pitchFamily="2" charset="77"/>
              </a:rPr>
              <a:t> 515 cm </a:t>
            </a:r>
            <a:r>
              <a:rPr lang="sv-SE" sz="2400" dirty="0"/>
              <a:t>=</a:t>
            </a:r>
            <a:endParaRPr lang="sv-SE" sz="2400" dirty="0">
              <a:latin typeface="Bradley Hand" pitchFamily="2" charset="77"/>
            </a:endParaRPr>
          </a:p>
        </p:txBody>
      </p:sp>
      <p:sp>
        <p:nvSpPr>
          <p:cNvPr id="41" name="Rektangel 40">
            <a:extLst>
              <a:ext uri="{FF2B5EF4-FFF2-40B4-BE49-F238E27FC236}">
                <a16:creationId xmlns:a16="http://schemas.microsoft.com/office/drawing/2014/main" id="{854C20E9-0019-8F45-B0A7-0C73FE3084A7}"/>
              </a:ext>
            </a:extLst>
          </p:cNvPr>
          <p:cNvSpPr/>
          <p:nvPr/>
        </p:nvSpPr>
        <p:spPr>
          <a:xfrm>
            <a:off x="271093" y="4640828"/>
            <a:ext cx="38701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b)  4 dm 2 cm </a:t>
            </a:r>
            <a:r>
              <a:rPr lang="sv-SE" sz="2400" dirty="0">
                <a:latin typeface="+mn-lt"/>
              </a:rPr>
              <a:t>= </a:t>
            </a:r>
            <a:r>
              <a:rPr lang="sv-SE" sz="2400" dirty="0">
                <a:latin typeface="Bradley Hand" pitchFamily="2" charset="77"/>
              </a:rPr>
              <a:t>42 cm</a:t>
            </a:r>
          </a:p>
        </p:txBody>
      </p:sp>
      <p:sp>
        <p:nvSpPr>
          <p:cNvPr id="42" name="Rektangel 41">
            <a:extLst>
              <a:ext uri="{FF2B5EF4-FFF2-40B4-BE49-F238E27FC236}">
                <a16:creationId xmlns:a16="http://schemas.microsoft.com/office/drawing/2014/main" id="{49CC30DB-A0F0-764D-9F7C-D50C11E6968F}"/>
              </a:ext>
            </a:extLst>
          </p:cNvPr>
          <p:cNvSpPr/>
          <p:nvPr/>
        </p:nvSpPr>
        <p:spPr>
          <a:xfrm>
            <a:off x="4970788" y="4686994"/>
            <a:ext cx="277193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sv-SE" dirty="0"/>
              <a:t>Växla till centimeter. </a:t>
            </a: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122FB2BC-BA01-DE4F-AA13-5BF8F386DEE6}"/>
              </a:ext>
            </a:extLst>
          </p:cNvPr>
          <p:cNvSpPr/>
          <p:nvPr/>
        </p:nvSpPr>
        <p:spPr>
          <a:xfrm>
            <a:off x="701854" y="5102493"/>
            <a:ext cx="32732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 dm 7 cm </a:t>
            </a:r>
            <a:r>
              <a:rPr lang="sv-SE" sz="2400" dirty="0">
                <a:latin typeface="+mn-lt"/>
              </a:rPr>
              <a:t>= </a:t>
            </a:r>
            <a:r>
              <a:rPr lang="sv-SE" sz="2400" dirty="0">
                <a:latin typeface="Bradley Hand" pitchFamily="2" charset="77"/>
              </a:rPr>
              <a:t>17 cm</a:t>
            </a:r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F4143897-93D7-874A-A897-6CA2E326A458}"/>
              </a:ext>
            </a:extLst>
          </p:cNvPr>
          <p:cNvSpPr/>
          <p:nvPr/>
        </p:nvSpPr>
        <p:spPr>
          <a:xfrm>
            <a:off x="4970788" y="3170857"/>
            <a:ext cx="2609369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sv-SE" dirty="0"/>
              <a:t>Räkna med huvudräkning eller uppställning. </a:t>
            </a:r>
          </a:p>
        </p:txBody>
      </p:sp>
      <p:sp>
        <p:nvSpPr>
          <p:cNvPr id="55" name="Rektangel 54">
            <a:extLst>
              <a:ext uri="{FF2B5EF4-FFF2-40B4-BE49-F238E27FC236}">
                <a16:creationId xmlns:a16="http://schemas.microsoft.com/office/drawing/2014/main" id="{A52BB6D4-C260-AD43-8D72-65A55E8C202C}"/>
              </a:ext>
            </a:extLst>
          </p:cNvPr>
          <p:cNvSpPr/>
          <p:nvPr/>
        </p:nvSpPr>
        <p:spPr>
          <a:xfrm>
            <a:off x="2331248" y="3639377"/>
            <a:ext cx="17937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5 m 15 cm</a:t>
            </a:r>
          </a:p>
        </p:txBody>
      </p:sp>
      <p:sp>
        <p:nvSpPr>
          <p:cNvPr id="56" name="Rektangel 55">
            <a:extLst>
              <a:ext uri="{FF2B5EF4-FFF2-40B4-BE49-F238E27FC236}">
                <a16:creationId xmlns:a16="http://schemas.microsoft.com/office/drawing/2014/main" id="{975FB960-8517-0845-A100-55F22736FEDA}"/>
              </a:ext>
            </a:extLst>
          </p:cNvPr>
          <p:cNvSpPr/>
          <p:nvPr/>
        </p:nvSpPr>
        <p:spPr>
          <a:xfrm>
            <a:off x="701854" y="5793693"/>
            <a:ext cx="38701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42 cm </a:t>
            </a:r>
            <a:r>
              <a:rPr lang="sv-SE" sz="2400" dirty="0"/>
              <a:t>–  </a:t>
            </a:r>
            <a:r>
              <a:rPr lang="sv-SE" sz="2400" dirty="0">
                <a:latin typeface="Bradley Hand" pitchFamily="2" charset="77"/>
              </a:rPr>
              <a:t>17 cm </a:t>
            </a:r>
            <a:r>
              <a:rPr lang="sv-SE" sz="2400" dirty="0"/>
              <a:t>=</a:t>
            </a:r>
            <a:endParaRPr lang="sv-SE" sz="2400" dirty="0">
              <a:latin typeface="Bradley Hand" pitchFamily="2" charset="77"/>
            </a:endParaRPr>
          </a:p>
        </p:txBody>
      </p:sp>
      <p:sp>
        <p:nvSpPr>
          <p:cNvPr id="57" name="Rektangel 56">
            <a:extLst>
              <a:ext uri="{FF2B5EF4-FFF2-40B4-BE49-F238E27FC236}">
                <a16:creationId xmlns:a16="http://schemas.microsoft.com/office/drawing/2014/main" id="{FED21E6A-FA48-A146-BC70-71A64FC049E7}"/>
              </a:ext>
            </a:extLst>
          </p:cNvPr>
          <p:cNvSpPr/>
          <p:nvPr/>
        </p:nvSpPr>
        <p:spPr>
          <a:xfrm>
            <a:off x="642097" y="6209191"/>
            <a:ext cx="1689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/>
              <a:t>=</a:t>
            </a:r>
            <a:r>
              <a:rPr lang="sv-SE" sz="2400" dirty="0">
                <a:latin typeface="Bradley Hand" pitchFamily="2" charset="77"/>
              </a:rPr>
              <a:t> 25 cm </a:t>
            </a:r>
            <a:r>
              <a:rPr lang="sv-SE" sz="2400" dirty="0"/>
              <a:t>=</a:t>
            </a:r>
            <a:endParaRPr lang="sv-SE" sz="2400" dirty="0">
              <a:latin typeface="Bradley Hand" pitchFamily="2" charset="77"/>
            </a:endParaRPr>
          </a:p>
        </p:txBody>
      </p:sp>
      <p:sp>
        <p:nvSpPr>
          <p:cNvPr id="58" name="Rektangel 57">
            <a:extLst>
              <a:ext uri="{FF2B5EF4-FFF2-40B4-BE49-F238E27FC236}">
                <a16:creationId xmlns:a16="http://schemas.microsoft.com/office/drawing/2014/main" id="{8AC8E2FC-023F-A546-AD56-0182BFC0731B}"/>
              </a:ext>
            </a:extLst>
          </p:cNvPr>
          <p:cNvSpPr/>
          <p:nvPr/>
        </p:nvSpPr>
        <p:spPr>
          <a:xfrm>
            <a:off x="4970787" y="5793693"/>
            <a:ext cx="2609369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sv-SE" dirty="0"/>
              <a:t>Räkna med huvudräkning eller uppställning. </a:t>
            </a:r>
          </a:p>
        </p:txBody>
      </p:sp>
      <p:sp>
        <p:nvSpPr>
          <p:cNvPr id="59" name="Rektangel 58">
            <a:extLst>
              <a:ext uri="{FF2B5EF4-FFF2-40B4-BE49-F238E27FC236}">
                <a16:creationId xmlns:a16="http://schemas.microsoft.com/office/drawing/2014/main" id="{7CA5DACE-5B8E-F34E-A60F-0DBCC884DDE5}"/>
              </a:ext>
            </a:extLst>
          </p:cNvPr>
          <p:cNvSpPr/>
          <p:nvPr/>
        </p:nvSpPr>
        <p:spPr>
          <a:xfrm>
            <a:off x="2032554" y="6209191"/>
            <a:ext cx="20924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2 dm 5 cm</a:t>
            </a:r>
          </a:p>
        </p:txBody>
      </p:sp>
    </p:spTree>
    <p:extLst>
      <p:ext uri="{BB962C8B-B14F-4D97-AF65-F5344CB8AC3E}">
        <p14:creationId xmlns:p14="http://schemas.microsoft.com/office/powerpoint/2010/main" val="100713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13" grpId="0" animBg="1"/>
      <p:bldP spid="32" grpId="0"/>
      <p:bldP spid="38" grpId="0"/>
      <p:bldP spid="40" grpId="0"/>
      <p:bldP spid="41" grpId="0"/>
      <p:bldP spid="42" grpId="0" animBg="1"/>
      <p:bldP spid="43" grpId="0"/>
      <p:bldP spid="53" grpId="0" animBg="1"/>
      <p:bldP spid="55" grpId="0"/>
      <p:bldP spid="56" grpId="0"/>
      <p:bldP spid="57" grpId="0"/>
      <p:bldP spid="58" grpId="0" animBg="1"/>
      <p:bldP spid="59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89911</TotalTime>
  <Words>314</Words>
  <Application>Microsoft Macintosh PowerPoint</Application>
  <PresentationFormat>Bildspel på skärmen (4:3)</PresentationFormat>
  <Paragraphs>58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Bradley Hand</vt:lpstr>
      <vt:lpstr>Calibri</vt:lpstr>
      <vt:lpstr>Office-tema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298</cp:revision>
  <dcterms:created xsi:type="dcterms:W3CDTF">2017-04-10T07:17:33Z</dcterms:created>
  <dcterms:modified xsi:type="dcterms:W3CDTF">2020-08-04T15:12:19Z</dcterms:modified>
</cp:coreProperties>
</file>