
<file path=[Content_Types].xml><?xml version="1.0" encoding="utf-8"?>
<Types xmlns="http://schemas.openxmlformats.org/package/2006/content-types"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341" r:id="rId2"/>
    <p:sldId id="344" r:id="rId3"/>
    <p:sldId id="345" r:id="rId4"/>
    <p:sldId id="346" r:id="rId5"/>
    <p:sldId id="347" r:id="rId6"/>
    <p:sldId id="348" r:id="rId7"/>
    <p:sldId id="349" r:id="rId8"/>
    <p:sldId id="350" r:id="rId9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2503"/>
    <a:srgbClr val="9E2903"/>
    <a:srgbClr val="721E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19" autoAdjust="0"/>
    <p:restoredTop sz="99052" autoAdjust="0"/>
  </p:normalViewPr>
  <p:slideViewPr>
    <p:cSldViewPr snapToGrid="0" snapToObjects="1">
      <p:cViewPr varScale="1">
        <p:scale>
          <a:sx n="115" d="100"/>
          <a:sy n="115" d="100"/>
        </p:scale>
        <p:origin x="280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5893-4956-8F41-93DE-3EB49683F04A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2F7B31-AE81-C847-B55C-DAA887F93BB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3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5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3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0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3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DA0EB0A2-70D6-4E4D-8251-D4F9BF990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44" y="174625"/>
            <a:ext cx="89005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sz="2400" b="1" dirty="0"/>
              <a:t>2.3		                      			    Division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D4FC1EAE-E592-7E44-AB99-51CB23995443}"/>
              </a:ext>
            </a:extLst>
          </p:cNvPr>
          <p:cNvSpPr/>
          <p:nvPr/>
        </p:nvSpPr>
        <p:spPr>
          <a:xfrm>
            <a:off x="4982420" y="2702545"/>
            <a:ext cx="20522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6  4  8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4097DB13-8C35-9E49-8962-4910DE6F9726}"/>
              </a:ext>
            </a:extLst>
          </p:cNvPr>
          <p:cNvSpPr/>
          <p:nvPr/>
        </p:nvSpPr>
        <p:spPr>
          <a:xfrm>
            <a:off x="5474893" y="3297880"/>
            <a:ext cx="5799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2</a:t>
            </a:r>
          </a:p>
        </p:txBody>
      </p:sp>
      <p:cxnSp>
        <p:nvCxnSpPr>
          <p:cNvPr id="7" name="Rak 6">
            <a:extLst>
              <a:ext uri="{FF2B5EF4-FFF2-40B4-BE49-F238E27FC236}">
                <a16:creationId xmlns:a16="http://schemas.microsoft.com/office/drawing/2014/main" id="{5A23F77E-EA9A-744A-9CB1-3653ECC753A9}"/>
              </a:ext>
            </a:extLst>
          </p:cNvPr>
          <p:cNvCxnSpPr>
            <a:cxnSpLocks/>
          </p:cNvCxnSpPr>
          <p:nvPr/>
        </p:nvCxnSpPr>
        <p:spPr>
          <a:xfrm>
            <a:off x="4896890" y="3384994"/>
            <a:ext cx="155761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Rektangel 8">
            <a:extLst>
              <a:ext uri="{FF2B5EF4-FFF2-40B4-BE49-F238E27FC236}">
                <a16:creationId xmlns:a16="http://schemas.microsoft.com/office/drawing/2014/main" id="{759000BC-FF82-8B49-A956-9AF7DDB9B573}"/>
              </a:ext>
            </a:extLst>
          </p:cNvPr>
          <p:cNvSpPr/>
          <p:nvPr/>
        </p:nvSpPr>
        <p:spPr>
          <a:xfrm>
            <a:off x="173990" y="3858280"/>
            <a:ext cx="44442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4 tiotal dividerat med 2 är 2 tiotal.  </a:t>
            </a:r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BFA77CAD-4210-4140-8593-0D53F5EC73B7}"/>
              </a:ext>
            </a:extLst>
          </p:cNvPr>
          <p:cNvSpPr/>
          <p:nvPr/>
        </p:nvSpPr>
        <p:spPr>
          <a:xfrm rot="19369173">
            <a:off x="5132318" y="2602619"/>
            <a:ext cx="507648" cy="141595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58B451A9-B2C9-B449-BFA4-77915E7AB904}"/>
              </a:ext>
            </a:extLst>
          </p:cNvPr>
          <p:cNvSpPr/>
          <p:nvPr/>
        </p:nvSpPr>
        <p:spPr>
          <a:xfrm>
            <a:off x="3841617" y="4215038"/>
            <a:ext cx="44796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  </a:t>
            </a:r>
          </a:p>
        </p:txBody>
      </p:sp>
      <p:sp>
        <p:nvSpPr>
          <p:cNvPr id="17" name="Ellips 16">
            <a:extLst>
              <a:ext uri="{FF2B5EF4-FFF2-40B4-BE49-F238E27FC236}">
                <a16:creationId xmlns:a16="http://schemas.microsoft.com/office/drawing/2014/main" id="{BAEF10E1-1177-9F49-8579-A229168D8992}"/>
              </a:ext>
            </a:extLst>
          </p:cNvPr>
          <p:cNvSpPr/>
          <p:nvPr/>
        </p:nvSpPr>
        <p:spPr>
          <a:xfrm>
            <a:off x="5432134" y="2699805"/>
            <a:ext cx="521353" cy="1196149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CD6A5940-D5C5-8C41-A8AA-3084D43CFB7E}"/>
              </a:ext>
            </a:extLst>
          </p:cNvPr>
          <p:cNvSpPr/>
          <p:nvPr/>
        </p:nvSpPr>
        <p:spPr>
          <a:xfrm>
            <a:off x="6730629" y="2990472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3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A6F9AE34-A19B-CE4D-ADA6-44A6918DFAFF}"/>
              </a:ext>
            </a:extLst>
          </p:cNvPr>
          <p:cNvSpPr/>
          <p:nvPr/>
        </p:nvSpPr>
        <p:spPr>
          <a:xfrm>
            <a:off x="157398" y="3560998"/>
            <a:ext cx="23711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Fortsätt med tiotalen:   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29B50303-8C27-F844-8493-C106D00342ED}"/>
              </a:ext>
            </a:extLst>
          </p:cNvPr>
          <p:cNvSpPr/>
          <p:nvPr/>
        </p:nvSpPr>
        <p:spPr>
          <a:xfrm>
            <a:off x="7067272" y="2983933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2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BA4DEDD9-7E8E-414F-B101-36A589C7FEA6}"/>
              </a:ext>
            </a:extLst>
          </p:cNvPr>
          <p:cNvSpPr/>
          <p:nvPr/>
        </p:nvSpPr>
        <p:spPr>
          <a:xfrm>
            <a:off x="1960613" y="1774769"/>
            <a:ext cx="4740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Det kan hon räkna ut med hjälp av </a:t>
            </a:r>
            <a:r>
              <a:rPr lang="sv-SE" i="1" dirty="0">
                <a:solidFill>
                  <a:srgbClr val="C00000"/>
                </a:solidFill>
              </a:rPr>
              <a:t>kort division</a:t>
            </a:r>
            <a:r>
              <a:rPr lang="sv-SE" dirty="0"/>
              <a:t>:</a:t>
            </a: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D8DC3564-7DD5-2B4F-9AB5-A4B26C5288CB}"/>
              </a:ext>
            </a:extLst>
          </p:cNvPr>
          <p:cNvSpPr/>
          <p:nvPr/>
        </p:nvSpPr>
        <p:spPr>
          <a:xfrm>
            <a:off x="175521" y="2738189"/>
            <a:ext cx="45230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Börja divisionen med den största talsorten. 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668B81AC-1DA6-9048-AA36-666D618EBA9D}"/>
              </a:ext>
            </a:extLst>
          </p:cNvPr>
          <p:cNvSpPr/>
          <p:nvPr/>
        </p:nvSpPr>
        <p:spPr>
          <a:xfrm>
            <a:off x="6414092" y="2997011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=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C72039A5-AC27-954C-84A8-C6822A96C00A}"/>
              </a:ext>
            </a:extLst>
          </p:cNvPr>
          <p:cNvSpPr/>
          <p:nvPr/>
        </p:nvSpPr>
        <p:spPr>
          <a:xfrm>
            <a:off x="149587" y="4383807"/>
            <a:ext cx="40316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Avsluta med entalen: </a:t>
            </a: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F8A9C8C3-1545-4040-98ED-B4514EDD7F3E}"/>
              </a:ext>
            </a:extLst>
          </p:cNvPr>
          <p:cNvSpPr/>
          <p:nvPr/>
        </p:nvSpPr>
        <p:spPr>
          <a:xfrm>
            <a:off x="173990" y="4705222"/>
            <a:ext cx="46524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8 ental dividerat med 2 är 4 ental.  </a:t>
            </a: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102F8BBF-FE5F-E648-AE63-DAD6CA19FC56}"/>
              </a:ext>
            </a:extLst>
          </p:cNvPr>
          <p:cNvSpPr/>
          <p:nvPr/>
        </p:nvSpPr>
        <p:spPr>
          <a:xfrm>
            <a:off x="1762810" y="980389"/>
            <a:ext cx="54775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 err="1"/>
              <a:t>Freya</a:t>
            </a:r>
            <a:r>
              <a:rPr lang="sv-SE" dirty="0"/>
              <a:t> och hennes syster har fått 648 kr att dela lika på. Nu funderar </a:t>
            </a:r>
            <a:r>
              <a:rPr lang="sv-SE" dirty="0" err="1"/>
              <a:t>Freya</a:t>
            </a:r>
            <a:r>
              <a:rPr lang="sv-SE" dirty="0"/>
              <a:t> på hur mycket hon kommer att få.  </a:t>
            </a:r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6FFB7631-9777-1D4A-84DF-6418D2D91FA8}"/>
              </a:ext>
            </a:extLst>
          </p:cNvPr>
          <p:cNvSpPr/>
          <p:nvPr/>
        </p:nvSpPr>
        <p:spPr>
          <a:xfrm>
            <a:off x="173990" y="3059713"/>
            <a:ext cx="4323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6 hundratal dividerat med 2 är 3 hundratal. </a:t>
            </a:r>
          </a:p>
        </p:txBody>
      </p:sp>
      <p:sp>
        <p:nvSpPr>
          <p:cNvPr id="35" name="Ellips 34">
            <a:extLst>
              <a:ext uri="{FF2B5EF4-FFF2-40B4-BE49-F238E27FC236}">
                <a16:creationId xmlns:a16="http://schemas.microsoft.com/office/drawing/2014/main" id="{A7EED7B8-E40C-9B4D-8A89-830E6B081A42}"/>
              </a:ext>
            </a:extLst>
          </p:cNvPr>
          <p:cNvSpPr/>
          <p:nvPr/>
        </p:nvSpPr>
        <p:spPr>
          <a:xfrm rot="2070186">
            <a:off x="5711665" y="2555981"/>
            <a:ext cx="527723" cy="143819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4151670F-C238-C64F-BE1B-2D173FFEF993}"/>
              </a:ext>
            </a:extLst>
          </p:cNvPr>
          <p:cNvSpPr/>
          <p:nvPr/>
        </p:nvSpPr>
        <p:spPr>
          <a:xfrm>
            <a:off x="7403948" y="2987893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60793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1" grpId="0" animBg="1"/>
      <p:bldP spid="11" grpId="1" animBg="1"/>
      <p:bldP spid="17" grpId="0" animBg="1"/>
      <p:bldP spid="17" grpId="1" animBg="1"/>
      <p:bldP spid="19" grpId="0"/>
      <p:bldP spid="20" grpId="0"/>
      <p:bldP spid="22" grpId="0"/>
      <p:bldP spid="23" grpId="0"/>
      <p:bldP spid="26" grpId="0"/>
      <p:bldP spid="27" grpId="0"/>
      <p:bldP spid="28" grpId="0"/>
      <p:bldP spid="29" grpId="0"/>
      <p:bldP spid="31" grpId="0"/>
      <p:bldP spid="32" grpId="0"/>
      <p:bldP spid="35" grpId="0" animBg="1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74A85F5B-9B94-D444-AF78-4D4E12B21731}"/>
              </a:ext>
            </a:extLst>
          </p:cNvPr>
          <p:cNvSpPr/>
          <p:nvPr/>
        </p:nvSpPr>
        <p:spPr>
          <a:xfrm>
            <a:off x="3690646" y="264786"/>
            <a:ext cx="1255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i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sz="2400" i="1" dirty="0">
              <a:solidFill>
                <a:srgbClr val="8E2503"/>
              </a:solidFill>
              <a:effectLst/>
              <a:latin typeface="+mj-lt"/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6E12549D-6B4D-DE49-9A6B-916D747A10B5}"/>
              </a:ext>
            </a:extLst>
          </p:cNvPr>
          <p:cNvSpPr/>
          <p:nvPr/>
        </p:nvSpPr>
        <p:spPr>
          <a:xfrm>
            <a:off x="5220217" y="1848424"/>
            <a:ext cx="2733338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4 tiotal dividerat med 4 är 1 tiotal. 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C4B83CBB-443D-7C43-9AB2-F40FFB2B3C4D}"/>
              </a:ext>
            </a:extLst>
          </p:cNvPr>
          <p:cNvSpPr/>
          <p:nvPr/>
        </p:nvSpPr>
        <p:spPr>
          <a:xfrm>
            <a:off x="2067610" y="2064325"/>
            <a:ext cx="493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a)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523C414E-70FE-2F4C-86D5-FBAAE561EEC1}"/>
              </a:ext>
            </a:extLst>
          </p:cNvPr>
          <p:cNvSpPr/>
          <p:nvPr/>
        </p:nvSpPr>
        <p:spPr>
          <a:xfrm>
            <a:off x="5220217" y="2295158"/>
            <a:ext cx="2733338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8 ental dividerat med 4 är 2 ental. </a:t>
            </a:r>
          </a:p>
        </p:txBody>
      </p:sp>
      <p:grpSp>
        <p:nvGrpSpPr>
          <p:cNvPr id="7" name="Grupp 6">
            <a:extLst>
              <a:ext uri="{FF2B5EF4-FFF2-40B4-BE49-F238E27FC236}">
                <a16:creationId xmlns:a16="http://schemas.microsoft.com/office/drawing/2014/main" id="{B2D9D8EE-D63A-E940-9665-1B1787CE5D26}"/>
              </a:ext>
            </a:extLst>
          </p:cNvPr>
          <p:cNvGrpSpPr/>
          <p:nvPr/>
        </p:nvGrpSpPr>
        <p:grpSpPr>
          <a:xfrm>
            <a:off x="2441412" y="747133"/>
            <a:ext cx="1430267" cy="808706"/>
            <a:chOff x="1890578" y="743753"/>
            <a:chExt cx="1430267" cy="808706"/>
          </a:xfrm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8AE1104C-F6A6-F341-B41A-DBD68DF242FE}"/>
                </a:ext>
              </a:extLst>
            </p:cNvPr>
            <p:cNvSpPr/>
            <p:nvPr/>
          </p:nvSpPr>
          <p:spPr>
            <a:xfrm>
              <a:off x="1890578" y="874903"/>
              <a:ext cx="49380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>
                  <a:latin typeface="+mn-lt"/>
                </a:rPr>
                <a:t>a)</a:t>
              </a:r>
            </a:p>
          </p:txBody>
        </p:sp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D7657EDA-6032-5741-8047-D5FA8FBE7979}"/>
                </a:ext>
              </a:extLst>
            </p:cNvPr>
            <p:cNvSpPr/>
            <p:nvPr/>
          </p:nvSpPr>
          <p:spPr>
            <a:xfrm>
              <a:off x="2277407" y="743753"/>
              <a:ext cx="104343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>
                  <a:latin typeface="+mn-lt"/>
                </a:rPr>
                <a:t>4 8</a:t>
              </a:r>
            </a:p>
          </p:txBody>
        </p:sp>
        <p:cxnSp>
          <p:nvCxnSpPr>
            <p:cNvPr id="10" name="Rak 9">
              <a:extLst>
                <a:ext uri="{FF2B5EF4-FFF2-40B4-BE49-F238E27FC236}">
                  <a16:creationId xmlns:a16="http://schemas.microsoft.com/office/drawing/2014/main" id="{AB8FB290-36B8-5B4D-81B3-50747825C299}"/>
                </a:ext>
              </a:extLst>
            </p:cNvPr>
            <p:cNvCxnSpPr>
              <a:cxnSpLocks/>
            </p:cNvCxnSpPr>
            <p:nvPr/>
          </p:nvCxnSpPr>
          <p:spPr>
            <a:xfrm>
              <a:off x="2369087" y="1140088"/>
              <a:ext cx="387505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3622FBDB-12C8-0042-A7B2-049D0AC8B262}"/>
                </a:ext>
              </a:extLst>
            </p:cNvPr>
            <p:cNvSpPr/>
            <p:nvPr/>
          </p:nvSpPr>
          <p:spPr>
            <a:xfrm>
              <a:off x="2394528" y="1090794"/>
              <a:ext cx="28184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>
                  <a:latin typeface="+mn-lt"/>
                </a:rPr>
                <a:t>4</a:t>
              </a:r>
            </a:p>
          </p:txBody>
        </p:sp>
      </p:grpSp>
      <p:grpSp>
        <p:nvGrpSpPr>
          <p:cNvPr id="12" name="Grupp 11">
            <a:extLst>
              <a:ext uri="{FF2B5EF4-FFF2-40B4-BE49-F238E27FC236}">
                <a16:creationId xmlns:a16="http://schemas.microsoft.com/office/drawing/2014/main" id="{736E10C0-980A-F742-AF46-E0B4BD57419A}"/>
              </a:ext>
            </a:extLst>
          </p:cNvPr>
          <p:cNvGrpSpPr/>
          <p:nvPr/>
        </p:nvGrpSpPr>
        <p:grpSpPr>
          <a:xfrm>
            <a:off x="5386889" y="727144"/>
            <a:ext cx="1402800" cy="794444"/>
            <a:chOff x="1918045" y="743753"/>
            <a:chExt cx="1402800" cy="794444"/>
          </a:xfrm>
        </p:grpSpPr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D1A8E162-9A24-274C-BFA2-DEA2C3F374FA}"/>
                </a:ext>
              </a:extLst>
            </p:cNvPr>
            <p:cNvSpPr/>
            <p:nvPr/>
          </p:nvSpPr>
          <p:spPr>
            <a:xfrm>
              <a:off x="1918045" y="842728"/>
              <a:ext cx="49380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>
                  <a:latin typeface="+mn-lt"/>
                </a:rPr>
                <a:t>b)</a:t>
              </a:r>
            </a:p>
          </p:txBody>
        </p:sp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E2815FFF-0C72-F447-AD4F-5C33529F2BD7}"/>
                </a:ext>
              </a:extLst>
            </p:cNvPr>
            <p:cNvSpPr/>
            <p:nvPr/>
          </p:nvSpPr>
          <p:spPr>
            <a:xfrm>
              <a:off x="2277407" y="743753"/>
              <a:ext cx="104343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>
                  <a:latin typeface="+mn-lt"/>
                </a:rPr>
                <a:t>9 3 6</a:t>
              </a:r>
            </a:p>
          </p:txBody>
        </p:sp>
        <p:cxnSp>
          <p:nvCxnSpPr>
            <p:cNvPr id="15" name="Rak 14">
              <a:extLst>
                <a:ext uri="{FF2B5EF4-FFF2-40B4-BE49-F238E27FC236}">
                  <a16:creationId xmlns:a16="http://schemas.microsoft.com/office/drawing/2014/main" id="{3220A945-8EBC-2744-BEA2-14CEE31A8BDE}"/>
                </a:ext>
              </a:extLst>
            </p:cNvPr>
            <p:cNvCxnSpPr>
              <a:cxnSpLocks/>
            </p:cNvCxnSpPr>
            <p:nvPr/>
          </p:nvCxnSpPr>
          <p:spPr>
            <a:xfrm>
              <a:off x="2369087" y="1140088"/>
              <a:ext cx="642225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81F77F8A-A6D0-8242-9166-E068C4076611}"/>
                </a:ext>
              </a:extLst>
            </p:cNvPr>
            <p:cNvSpPr/>
            <p:nvPr/>
          </p:nvSpPr>
          <p:spPr>
            <a:xfrm>
              <a:off x="2517278" y="1076532"/>
              <a:ext cx="28184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>
                  <a:latin typeface="+mn-lt"/>
                </a:rPr>
                <a:t>3</a:t>
              </a:r>
            </a:p>
          </p:txBody>
        </p:sp>
      </p:grpSp>
      <p:sp>
        <p:nvSpPr>
          <p:cNvPr id="17" name="Rektangel 16">
            <a:extLst>
              <a:ext uri="{FF2B5EF4-FFF2-40B4-BE49-F238E27FC236}">
                <a16:creationId xmlns:a16="http://schemas.microsoft.com/office/drawing/2014/main" id="{3AAE81F9-E901-CE49-BD95-605C7ECA81CB}"/>
              </a:ext>
            </a:extLst>
          </p:cNvPr>
          <p:cNvSpPr/>
          <p:nvPr/>
        </p:nvSpPr>
        <p:spPr>
          <a:xfrm>
            <a:off x="2636077" y="1894973"/>
            <a:ext cx="10434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4 8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E53F90A1-665E-C448-B26E-8A4F77B15ECA}"/>
              </a:ext>
            </a:extLst>
          </p:cNvPr>
          <p:cNvSpPr/>
          <p:nvPr/>
        </p:nvSpPr>
        <p:spPr>
          <a:xfrm>
            <a:off x="2740812" y="2218215"/>
            <a:ext cx="5799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4</a:t>
            </a:r>
          </a:p>
        </p:txBody>
      </p:sp>
      <p:cxnSp>
        <p:nvCxnSpPr>
          <p:cNvPr id="19" name="Rak 18">
            <a:extLst>
              <a:ext uri="{FF2B5EF4-FFF2-40B4-BE49-F238E27FC236}">
                <a16:creationId xmlns:a16="http://schemas.microsoft.com/office/drawing/2014/main" id="{2B941E3D-A0E3-7E42-ACFF-4B769E9A9044}"/>
              </a:ext>
            </a:extLst>
          </p:cNvPr>
          <p:cNvCxnSpPr>
            <a:cxnSpLocks/>
          </p:cNvCxnSpPr>
          <p:nvPr/>
        </p:nvCxnSpPr>
        <p:spPr>
          <a:xfrm>
            <a:off x="2619437" y="2275498"/>
            <a:ext cx="6388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Ellips 19">
            <a:extLst>
              <a:ext uri="{FF2B5EF4-FFF2-40B4-BE49-F238E27FC236}">
                <a16:creationId xmlns:a16="http://schemas.microsoft.com/office/drawing/2014/main" id="{73248F4D-A26A-9142-867F-14FDEF638116}"/>
              </a:ext>
            </a:extLst>
          </p:cNvPr>
          <p:cNvSpPr/>
          <p:nvPr/>
        </p:nvSpPr>
        <p:spPr>
          <a:xfrm rot="19873893">
            <a:off x="2678411" y="1876241"/>
            <a:ext cx="348241" cy="721395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2400">
              <a:latin typeface="Bradley Hand" pitchFamily="2" charset="77"/>
            </a:endParaRPr>
          </a:p>
        </p:txBody>
      </p:sp>
      <p:sp>
        <p:nvSpPr>
          <p:cNvPr id="21" name="Ellips 20">
            <a:extLst>
              <a:ext uri="{FF2B5EF4-FFF2-40B4-BE49-F238E27FC236}">
                <a16:creationId xmlns:a16="http://schemas.microsoft.com/office/drawing/2014/main" id="{6F89F0A2-6BA0-DF40-8C28-1F35BA787582}"/>
              </a:ext>
            </a:extLst>
          </p:cNvPr>
          <p:cNvSpPr/>
          <p:nvPr/>
        </p:nvSpPr>
        <p:spPr>
          <a:xfrm rot="1376749">
            <a:off x="2842500" y="1962824"/>
            <a:ext cx="322545" cy="636394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2400">
              <a:latin typeface="Bradley Hand" pitchFamily="2" charset="77"/>
            </a:endParaRP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586A4400-4E1C-C248-869C-3C8E1F38F3B5}"/>
              </a:ext>
            </a:extLst>
          </p:cNvPr>
          <p:cNvSpPr/>
          <p:nvPr/>
        </p:nvSpPr>
        <p:spPr>
          <a:xfrm>
            <a:off x="3452332" y="2015805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82B5D186-D09F-7649-AE5A-853B979A86B5}"/>
              </a:ext>
            </a:extLst>
          </p:cNvPr>
          <p:cNvSpPr/>
          <p:nvPr/>
        </p:nvSpPr>
        <p:spPr>
          <a:xfrm>
            <a:off x="3679515" y="2021450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2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45F7D0C8-3A73-BB48-8222-37475CAEB812}"/>
              </a:ext>
            </a:extLst>
          </p:cNvPr>
          <p:cNvSpPr/>
          <p:nvPr/>
        </p:nvSpPr>
        <p:spPr>
          <a:xfrm>
            <a:off x="3231491" y="2013226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+mn-lt"/>
              </a:rPr>
              <a:t>=</a:t>
            </a: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4DD6620C-B6B5-0A46-8E04-18720F67722B}"/>
              </a:ext>
            </a:extLst>
          </p:cNvPr>
          <p:cNvSpPr/>
          <p:nvPr/>
        </p:nvSpPr>
        <p:spPr>
          <a:xfrm>
            <a:off x="2677673" y="3447033"/>
            <a:ext cx="1039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9 3 6</a:t>
            </a:r>
          </a:p>
        </p:txBody>
      </p:sp>
      <p:cxnSp>
        <p:nvCxnSpPr>
          <p:cNvPr id="30" name="Rak 29">
            <a:extLst>
              <a:ext uri="{FF2B5EF4-FFF2-40B4-BE49-F238E27FC236}">
                <a16:creationId xmlns:a16="http://schemas.microsoft.com/office/drawing/2014/main" id="{FCA6CE28-431F-BE49-818A-5507B73D12F1}"/>
              </a:ext>
            </a:extLst>
          </p:cNvPr>
          <p:cNvCxnSpPr>
            <a:cxnSpLocks/>
          </p:cNvCxnSpPr>
          <p:nvPr/>
        </p:nvCxnSpPr>
        <p:spPr>
          <a:xfrm>
            <a:off x="2619437" y="3852684"/>
            <a:ext cx="926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Ellips 30">
            <a:extLst>
              <a:ext uri="{FF2B5EF4-FFF2-40B4-BE49-F238E27FC236}">
                <a16:creationId xmlns:a16="http://schemas.microsoft.com/office/drawing/2014/main" id="{8829DCD0-F358-2543-91F3-69B4DC11ADFE}"/>
              </a:ext>
            </a:extLst>
          </p:cNvPr>
          <p:cNvSpPr/>
          <p:nvPr/>
        </p:nvSpPr>
        <p:spPr>
          <a:xfrm rot="19617912">
            <a:off x="2704086" y="3419712"/>
            <a:ext cx="397341" cy="78342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32" name="Ellips 31">
            <a:extLst>
              <a:ext uri="{FF2B5EF4-FFF2-40B4-BE49-F238E27FC236}">
                <a16:creationId xmlns:a16="http://schemas.microsoft.com/office/drawing/2014/main" id="{4222F635-76A2-1542-8649-18F6E2AE100D}"/>
              </a:ext>
            </a:extLst>
          </p:cNvPr>
          <p:cNvSpPr/>
          <p:nvPr/>
        </p:nvSpPr>
        <p:spPr>
          <a:xfrm>
            <a:off x="2900748" y="3447033"/>
            <a:ext cx="354005" cy="6921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D9BB344E-6CAB-1E4B-A2C2-40B5F39A5DC1}"/>
              </a:ext>
            </a:extLst>
          </p:cNvPr>
          <p:cNvSpPr/>
          <p:nvPr/>
        </p:nvSpPr>
        <p:spPr>
          <a:xfrm>
            <a:off x="3752317" y="3598760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3</a:t>
            </a:r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F2D644C6-1FA6-C94C-B888-5A643B904C72}"/>
              </a:ext>
            </a:extLst>
          </p:cNvPr>
          <p:cNvSpPr/>
          <p:nvPr/>
        </p:nvSpPr>
        <p:spPr>
          <a:xfrm>
            <a:off x="4014296" y="3593335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</a:t>
            </a: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CE8C7CEA-8CB7-1C44-AD6D-89F76D8E8F55}"/>
              </a:ext>
            </a:extLst>
          </p:cNvPr>
          <p:cNvSpPr/>
          <p:nvPr/>
        </p:nvSpPr>
        <p:spPr>
          <a:xfrm>
            <a:off x="3504443" y="3598316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/>
              <a:t>=</a:t>
            </a:r>
          </a:p>
        </p:txBody>
      </p:sp>
      <p:sp>
        <p:nvSpPr>
          <p:cNvPr id="36" name="Ellips 35">
            <a:extLst>
              <a:ext uri="{FF2B5EF4-FFF2-40B4-BE49-F238E27FC236}">
                <a16:creationId xmlns:a16="http://schemas.microsoft.com/office/drawing/2014/main" id="{EB3AFF82-DFE3-3048-894B-35674550400E}"/>
              </a:ext>
            </a:extLst>
          </p:cNvPr>
          <p:cNvSpPr/>
          <p:nvPr/>
        </p:nvSpPr>
        <p:spPr>
          <a:xfrm rot="2070186">
            <a:off x="3058266" y="3435269"/>
            <a:ext cx="317266" cy="752304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73B99090-6424-2845-A954-5A33D375911B}"/>
              </a:ext>
            </a:extLst>
          </p:cNvPr>
          <p:cNvSpPr/>
          <p:nvPr/>
        </p:nvSpPr>
        <p:spPr>
          <a:xfrm>
            <a:off x="4223437" y="3596047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2</a:t>
            </a:r>
          </a:p>
        </p:txBody>
      </p:sp>
      <p:sp>
        <p:nvSpPr>
          <p:cNvPr id="38" name="Rektangel 37">
            <a:extLst>
              <a:ext uri="{FF2B5EF4-FFF2-40B4-BE49-F238E27FC236}">
                <a16:creationId xmlns:a16="http://schemas.microsoft.com/office/drawing/2014/main" id="{B1AD441C-C477-1244-8BD6-BAB84571952F}"/>
              </a:ext>
            </a:extLst>
          </p:cNvPr>
          <p:cNvSpPr/>
          <p:nvPr/>
        </p:nvSpPr>
        <p:spPr>
          <a:xfrm>
            <a:off x="2900748" y="3768023"/>
            <a:ext cx="5799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3</a:t>
            </a:r>
          </a:p>
        </p:txBody>
      </p:sp>
      <p:sp>
        <p:nvSpPr>
          <p:cNvPr id="39" name="Rektangel 38">
            <a:extLst>
              <a:ext uri="{FF2B5EF4-FFF2-40B4-BE49-F238E27FC236}">
                <a16:creationId xmlns:a16="http://schemas.microsoft.com/office/drawing/2014/main" id="{CAB976C7-657B-164D-9C42-C8358AB126D1}"/>
              </a:ext>
            </a:extLst>
          </p:cNvPr>
          <p:cNvSpPr/>
          <p:nvPr/>
        </p:nvSpPr>
        <p:spPr>
          <a:xfrm>
            <a:off x="2077445" y="3621851"/>
            <a:ext cx="493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b)</a:t>
            </a:r>
          </a:p>
        </p:txBody>
      </p:sp>
      <p:sp>
        <p:nvSpPr>
          <p:cNvPr id="41" name="Rektangel 40">
            <a:extLst>
              <a:ext uri="{FF2B5EF4-FFF2-40B4-BE49-F238E27FC236}">
                <a16:creationId xmlns:a16="http://schemas.microsoft.com/office/drawing/2014/main" id="{321608BF-762F-B846-AD09-202F2CA744F1}"/>
              </a:ext>
            </a:extLst>
          </p:cNvPr>
          <p:cNvSpPr/>
          <p:nvPr/>
        </p:nvSpPr>
        <p:spPr>
          <a:xfrm>
            <a:off x="5236151" y="3641530"/>
            <a:ext cx="2733338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3 tiotal dividerat med 3 är 1 tiotal. </a:t>
            </a:r>
          </a:p>
        </p:txBody>
      </p:sp>
      <p:sp>
        <p:nvSpPr>
          <p:cNvPr id="42" name="Rektangel 41">
            <a:extLst>
              <a:ext uri="{FF2B5EF4-FFF2-40B4-BE49-F238E27FC236}">
                <a16:creationId xmlns:a16="http://schemas.microsoft.com/office/drawing/2014/main" id="{461E1229-8A55-5041-A85D-ED6E8EA88BF6}"/>
              </a:ext>
            </a:extLst>
          </p:cNvPr>
          <p:cNvSpPr/>
          <p:nvPr/>
        </p:nvSpPr>
        <p:spPr>
          <a:xfrm>
            <a:off x="5236151" y="4133139"/>
            <a:ext cx="2733338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6 ental dividerat med 3 är 2 ental. </a:t>
            </a: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F29BF927-C8B3-3B40-9DA1-0FF30F67FD38}"/>
              </a:ext>
            </a:extLst>
          </p:cNvPr>
          <p:cNvSpPr/>
          <p:nvPr/>
        </p:nvSpPr>
        <p:spPr>
          <a:xfrm>
            <a:off x="5220217" y="3220842"/>
            <a:ext cx="3342597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9 hundratal dividerat med 3 är 3 hundratal. </a:t>
            </a:r>
          </a:p>
        </p:txBody>
      </p:sp>
    </p:spTree>
    <p:extLst>
      <p:ext uri="{BB962C8B-B14F-4D97-AF65-F5344CB8AC3E}">
        <p14:creationId xmlns:p14="http://schemas.microsoft.com/office/powerpoint/2010/main" val="71817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6" grpId="0" animBg="1"/>
      <p:bldP spid="17" grpId="0"/>
      <p:bldP spid="18" grpId="0"/>
      <p:bldP spid="20" grpId="0" animBg="1"/>
      <p:bldP spid="20" grpId="1" animBg="1"/>
      <p:bldP spid="21" grpId="0" animBg="1"/>
      <p:bldP spid="21" grpId="1" animBg="1"/>
      <p:bldP spid="22" grpId="0"/>
      <p:bldP spid="23" grpId="0"/>
      <p:bldP spid="24" grpId="0"/>
      <p:bldP spid="29" grpId="0"/>
      <p:bldP spid="31" grpId="0" animBg="1"/>
      <p:bldP spid="31" grpId="1" animBg="1"/>
      <p:bldP spid="32" grpId="0" animBg="1"/>
      <p:bldP spid="32" grpId="1" animBg="1"/>
      <p:bldP spid="33" grpId="0"/>
      <p:bldP spid="34" grpId="0"/>
      <p:bldP spid="35" grpId="0"/>
      <p:bldP spid="36" grpId="0" animBg="1"/>
      <p:bldP spid="36" grpId="1" animBg="1"/>
      <p:bldP spid="37" grpId="0"/>
      <p:bldP spid="38" grpId="0"/>
      <p:bldP spid="39" grpId="0"/>
      <p:bldP spid="41" grpId="0" animBg="1"/>
      <p:bldP spid="42" grpId="0" animBg="1"/>
      <p:bldP spid="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DE9298B-4876-5541-833A-AE4CC8BB7A4F}"/>
              </a:ext>
            </a:extLst>
          </p:cNvPr>
          <p:cNvSpPr/>
          <p:nvPr/>
        </p:nvSpPr>
        <p:spPr>
          <a:xfrm>
            <a:off x="3690646" y="264786"/>
            <a:ext cx="1255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i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sz="2400" i="1" dirty="0">
              <a:solidFill>
                <a:srgbClr val="8E2503"/>
              </a:solidFill>
              <a:effectLst/>
              <a:latin typeface="+mj-lt"/>
            </a:endParaRPr>
          </a:p>
        </p:txBody>
      </p:sp>
      <p:grpSp>
        <p:nvGrpSpPr>
          <p:cNvPr id="8" name="Grupp 7">
            <a:extLst>
              <a:ext uri="{FF2B5EF4-FFF2-40B4-BE49-F238E27FC236}">
                <a16:creationId xmlns:a16="http://schemas.microsoft.com/office/drawing/2014/main" id="{4BE66D12-4B1C-CD45-9E73-CBC65630CD60}"/>
              </a:ext>
            </a:extLst>
          </p:cNvPr>
          <p:cNvGrpSpPr/>
          <p:nvPr/>
        </p:nvGrpSpPr>
        <p:grpSpPr>
          <a:xfrm>
            <a:off x="1208311" y="1000165"/>
            <a:ext cx="7403076" cy="1157304"/>
            <a:chOff x="1208311" y="1000165"/>
            <a:chExt cx="7403076" cy="1157304"/>
          </a:xfrm>
        </p:grpSpPr>
        <p:sp>
          <p:nvSpPr>
            <p:cNvPr id="4" name="Rektangel 3">
              <a:extLst>
                <a:ext uri="{FF2B5EF4-FFF2-40B4-BE49-F238E27FC236}">
                  <a16:creationId xmlns:a16="http://schemas.microsoft.com/office/drawing/2014/main" id="{277B4523-F0A5-3140-9D4D-581B8C625CDA}"/>
                </a:ext>
              </a:extLst>
            </p:cNvPr>
            <p:cNvSpPr/>
            <p:nvPr/>
          </p:nvSpPr>
          <p:spPr>
            <a:xfrm>
              <a:off x="1208311" y="1257486"/>
              <a:ext cx="583706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>
                  <a:latin typeface="+mn-lt"/>
                </a:rPr>
                <a:t>Hanna, </a:t>
              </a:r>
              <a:r>
                <a:rPr lang="sv-SE" sz="2400" dirty="0" err="1">
                  <a:latin typeface="+mn-lt"/>
                </a:rPr>
                <a:t>Almir</a:t>
              </a:r>
              <a:r>
                <a:rPr lang="sv-SE" sz="2400" dirty="0">
                  <a:latin typeface="+mn-lt"/>
                </a:rPr>
                <a:t> och Tina delar på 390 kr. </a:t>
              </a:r>
              <a:r>
                <a:rPr lang="sv-SE" dirty="0">
                  <a:latin typeface="+mn-lt"/>
                </a:rPr>
                <a:t>  </a:t>
              </a:r>
            </a:p>
          </p:txBody>
        </p:sp>
        <p:pic>
          <p:nvPicPr>
            <p:cNvPr id="6" name="Bildobjekt 5">
              <a:extLst>
                <a:ext uri="{FF2B5EF4-FFF2-40B4-BE49-F238E27FC236}">
                  <a16:creationId xmlns:a16="http://schemas.microsoft.com/office/drawing/2014/main" id="{F88D5BB9-925D-2849-8784-E7907B319D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alphaModFix amt="70000"/>
            </a:blip>
            <a:stretch>
              <a:fillRect/>
            </a:stretch>
          </p:blipFill>
          <p:spPr>
            <a:xfrm>
              <a:off x="6439217" y="1000165"/>
              <a:ext cx="2172170" cy="1157304"/>
            </a:xfrm>
            <a:prstGeom prst="ellipse">
              <a:avLst/>
            </a:prstGeom>
          </p:spPr>
        </p:pic>
      </p:grpSp>
      <p:sp>
        <p:nvSpPr>
          <p:cNvPr id="7" name="Rektangel 6">
            <a:extLst>
              <a:ext uri="{FF2B5EF4-FFF2-40B4-BE49-F238E27FC236}">
                <a16:creationId xmlns:a16="http://schemas.microsoft.com/office/drawing/2014/main" id="{6FED4495-BB7C-E646-923C-C80A9BD77C3F}"/>
              </a:ext>
            </a:extLst>
          </p:cNvPr>
          <p:cNvSpPr/>
          <p:nvPr/>
        </p:nvSpPr>
        <p:spPr>
          <a:xfrm>
            <a:off x="1208311" y="1684131"/>
            <a:ext cx="58370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+mn-lt"/>
              </a:rPr>
              <a:t>Hur mycket får var och en? </a:t>
            </a:r>
            <a:r>
              <a:rPr lang="sv-SE" dirty="0">
                <a:latin typeface="+mn-lt"/>
              </a:rPr>
              <a:t>  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0F3F6AB6-607D-974A-847C-FD7CB4276124}"/>
              </a:ext>
            </a:extLst>
          </p:cNvPr>
          <p:cNvSpPr/>
          <p:nvPr/>
        </p:nvSpPr>
        <p:spPr>
          <a:xfrm>
            <a:off x="2667124" y="3443125"/>
            <a:ext cx="1039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3 9 0</a:t>
            </a:r>
          </a:p>
        </p:txBody>
      </p:sp>
      <p:cxnSp>
        <p:nvCxnSpPr>
          <p:cNvPr id="10" name="Rak 9">
            <a:extLst>
              <a:ext uri="{FF2B5EF4-FFF2-40B4-BE49-F238E27FC236}">
                <a16:creationId xmlns:a16="http://schemas.microsoft.com/office/drawing/2014/main" id="{46F18CF7-55E9-5C49-94EE-CC1DE908835E}"/>
              </a:ext>
            </a:extLst>
          </p:cNvPr>
          <p:cNvCxnSpPr>
            <a:cxnSpLocks/>
          </p:cNvCxnSpPr>
          <p:nvPr/>
        </p:nvCxnSpPr>
        <p:spPr>
          <a:xfrm>
            <a:off x="2619437" y="3852684"/>
            <a:ext cx="926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Ellips 10">
            <a:extLst>
              <a:ext uri="{FF2B5EF4-FFF2-40B4-BE49-F238E27FC236}">
                <a16:creationId xmlns:a16="http://schemas.microsoft.com/office/drawing/2014/main" id="{860D0AFA-59F0-514C-8C87-0DF6CC4622A5}"/>
              </a:ext>
            </a:extLst>
          </p:cNvPr>
          <p:cNvSpPr/>
          <p:nvPr/>
        </p:nvSpPr>
        <p:spPr>
          <a:xfrm rot="19617912">
            <a:off x="2704086" y="3419712"/>
            <a:ext cx="397341" cy="78342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12" name="Ellips 11">
            <a:extLst>
              <a:ext uri="{FF2B5EF4-FFF2-40B4-BE49-F238E27FC236}">
                <a16:creationId xmlns:a16="http://schemas.microsoft.com/office/drawing/2014/main" id="{993B2547-E156-BE44-80E1-228E9EE4CEBA}"/>
              </a:ext>
            </a:extLst>
          </p:cNvPr>
          <p:cNvSpPr/>
          <p:nvPr/>
        </p:nvSpPr>
        <p:spPr>
          <a:xfrm>
            <a:off x="2900748" y="3447033"/>
            <a:ext cx="354005" cy="6921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B0E9B5DF-2706-9E41-9C3C-9711178FDBF3}"/>
              </a:ext>
            </a:extLst>
          </p:cNvPr>
          <p:cNvSpPr/>
          <p:nvPr/>
        </p:nvSpPr>
        <p:spPr>
          <a:xfrm>
            <a:off x="3752317" y="3598760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3ACC0959-D2BB-1C47-A5A2-E558686D1C9B}"/>
              </a:ext>
            </a:extLst>
          </p:cNvPr>
          <p:cNvSpPr/>
          <p:nvPr/>
        </p:nvSpPr>
        <p:spPr>
          <a:xfrm>
            <a:off x="3961458" y="3598316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3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E9D846BE-947C-4F45-B625-712E0D45B989}"/>
              </a:ext>
            </a:extLst>
          </p:cNvPr>
          <p:cNvSpPr/>
          <p:nvPr/>
        </p:nvSpPr>
        <p:spPr>
          <a:xfrm>
            <a:off x="3504443" y="3598316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/>
              <a:t>=</a:t>
            </a:r>
          </a:p>
        </p:txBody>
      </p:sp>
      <p:sp>
        <p:nvSpPr>
          <p:cNvPr id="16" name="Ellips 15">
            <a:extLst>
              <a:ext uri="{FF2B5EF4-FFF2-40B4-BE49-F238E27FC236}">
                <a16:creationId xmlns:a16="http://schemas.microsoft.com/office/drawing/2014/main" id="{51168769-5064-4D4F-A371-4994C0E7B142}"/>
              </a:ext>
            </a:extLst>
          </p:cNvPr>
          <p:cNvSpPr/>
          <p:nvPr/>
        </p:nvSpPr>
        <p:spPr>
          <a:xfrm rot="2070186">
            <a:off x="3058266" y="3435269"/>
            <a:ext cx="317266" cy="752304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AFCE0D18-F3CA-0D4B-BA07-D2FE50A06DC9}"/>
              </a:ext>
            </a:extLst>
          </p:cNvPr>
          <p:cNvSpPr/>
          <p:nvPr/>
        </p:nvSpPr>
        <p:spPr>
          <a:xfrm>
            <a:off x="4170599" y="3597872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0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F3DA2A15-BD1A-3045-976C-BB688B7E41E9}"/>
              </a:ext>
            </a:extLst>
          </p:cNvPr>
          <p:cNvSpPr/>
          <p:nvPr/>
        </p:nvSpPr>
        <p:spPr>
          <a:xfrm>
            <a:off x="2900748" y="3768023"/>
            <a:ext cx="5799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3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D3B5B315-3782-E44B-B34F-6404BADD2617}"/>
              </a:ext>
            </a:extLst>
          </p:cNvPr>
          <p:cNvSpPr/>
          <p:nvPr/>
        </p:nvSpPr>
        <p:spPr>
          <a:xfrm>
            <a:off x="1845823" y="4884348"/>
            <a:ext cx="10012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u="sng" dirty="0">
                <a:latin typeface="Bradley Hand" pitchFamily="2" charset="77"/>
              </a:rPr>
              <a:t>Svar: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8092C51B-451E-4B41-8350-AF0527F2E1E8}"/>
              </a:ext>
            </a:extLst>
          </p:cNvPr>
          <p:cNvSpPr/>
          <p:nvPr/>
        </p:nvSpPr>
        <p:spPr>
          <a:xfrm>
            <a:off x="2734684" y="4895201"/>
            <a:ext cx="32901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De får 130 kr var.</a:t>
            </a:r>
          </a:p>
        </p:txBody>
      </p:sp>
    </p:spTree>
    <p:extLst>
      <p:ext uri="{BB962C8B-B14F-4D97-AF65-F5344CB8AC3E}">
        <p14:creationId xmlns:p14="http://schemas.microsoft.com/office/powerpoint/2010/main" val="122441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9" grpId="0"/>
      <p:bldP spid="11" grpId="0" animBg="1"/>
      <p:bldP spid="11" grpId="1" animBg="1"/>
      <p:bldP spid="12" grpId="0" animBg="1"/>
      <p:bldP spid="12" grpId="1" animBg="1"/>
      <p:bldP spid="13" grpId="0"/>
      <p:bldP spid="14" grpId="0"/>
      <p:bldP spid="15" grpId="0"/>
      <p:bldP spid="16" grpId="0" animBg="1"/>
      <p:bldP spid="16" grpId="1" animBg="1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D4FC1EAE-E592-7E44-AB99-51CB23995443}"/>
              </a:ext>
            </a:extLst>
          </p:cNvPr>
          <p:cNvSpPr/>
          <p:nvPr/>
        </p:nvSpPr>
        <p:spPr>
          <a:xfrm>
            <a:off x="4982420" y="2702545"/>
            <a:ext cx="11555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3  8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4097DB13-8C35-9E49-8962-4910DE6F9726}"/>
              </a:ext>
            </a:extLst>
          </p:cNvPr>
          <p:cNvSpPr/>
          <p:nvPr/>
        </p:nvSpPr>
        <p:spPr>
          <a:xfrm>
            <a:off x="5206587" y="3313384"/>
            <a:ext cx="5799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5</a:t>
            </a:r>
          </a:p>
        </p:txBody>
      </p:sp>
      <p:cxnSp>
        <p:nvCxnSpPr>
          <p:cNvPr id="7" name="Rak 6">
            <a:extLst>
              <a:ext uri="{FF2B5EF4-FFF2-40B4-BE49-F238E27FC236}">
                <a16:creationId xmlns:a16="http://schemas.microsoft.com/office/drawing/2014/main" id="{5A23F77E-EA9A-744A-9CB1-3653ECC753A9}"/>
              </a:ext>
            </a:extLst>
          </p:cNvPr>
          <p:cNvCxnSpPr>
            <a:cxnSpLocks/>
          </p:cNvCxnSpPr>
          <p:nvPr/>
        </p:nvCxnSpPr>
        <p:spPr>
          <a:xfrm>
            <a:off x="4896890" y="3384994"/>
            <a:ext cx="11193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Rektangel 11">
            <a:extLst>
              <a:ext uri="{FF2B5EF4-FFF2-40B4-BE49-F238E27FC236}">
                <a16:creationId xmlns:a16="http://schemas.microsoft.com/office/drawing/2014/main" id="{58B451A9-B2C9-B449-BFA4-77915E7AB904}"/>
              </a:ext>
            </a:extLst>
          </p:cNvPr>
          <p:cNvSpPr/>
          <p:nvPr/>
        </p:nvSpPr>
        <p:spPr>
          <a:xfrm>
            <a:off x="3841617" y="4215038"/>
            <a:ext cx="44796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  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CD6A5940-D5C5-8C41-A8AA-3084D43CFB7E}"/>
              </a:ext>
            </a:extLst>
          </p:cNvPr>
          <p:cNvSpPr/>
          <p:nvPr/>
        </p:nvSpPr>
        <p:spPr>
          <a:xfrm>
            <a:off x="6345653" y="3008381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7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29B50303-8C27-F844-8493-C106D00342ED}"/>
              </a:ext>
            </a:extLst>
          </p:cNvPr>
          <p:cNvSpPr/>
          <p:nvPr/>
        </p:nvSpPr>
        <p:spPr>
          <a:xfrm>
            <a:off x="6723520" y="3014920"/>
            <a:ext cx="251056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rest 3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BA4DEDD9-7E8E-414F-B101-36A589C7FEA6}"/>
              </a:ext>
            </a:extLst>
          </p:cNvPr>
          <p:cNvSpPr/>
          <p:nvPr/>
        </p:nvSpPr>
        <p:spPr>
          <a:xfrm>
            <a:off x="1825253" y="1788260"/>
            <a:ext cx="5861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Det kan vi räkna ut med hjälp av </a:t>
            </a:r>
            <a:r>
              <a:rPr lang="sv-SE" i="1" dirty="0">
                <a:solidFill>
                  <a:srgbClr val="C00000"/>
                </a:solidFill>
              </a:rPr>
              <a:t>kort division med rest</a:t>
            </a:r>
            <a:r>
              <a:rPr lang="sv-SE" dirty="0"/>
              <a:t>:</a:t>
            </a: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D8DC3564-7DD5-2B4F-9AB5-A4B26C5288CB}"/>
              </a:ext>
            </a:extLst>
          </p:cNvPr>
          <p:cNvSpPr/>
          <p:nvPr/>
        </p:nvSpPr>
        <p:spPr>
          <a:xfrm>
            <a:off x="183285" y="3037236"/>
            <a:ext cx="45230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38 delat med 5 är 7. 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668B81AC-1DA6-9048-AA36-666D618EBA9D}"/>
              </a:ext>
            </a:extLst>
          </p:cNvPr>
          <p:cNvSpPr/>
          <p:nvPr/>
        </p:nvSpPr>
        <p:spPr>
          <a:xfrm>
            <a:off x="6029116" y="3014920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=</a:t>
            </a: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102F8BBF-FE5F-E648-AE63-DAD6CA19FC56}"/>
              </a:ext>
            </a:extLst>
          </p:cNvPr>
          <p:cNvSpPr/>
          <p:nvPr/>
        </p:nvSpPr>
        <p:spPr>
          <a:xfrm>
            <a:off x="1851992" y="963550"/>
            <a:ext cx="65584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Johan ska dela in 38 kulor i 5 lika stora högar. </a:t>
            </a:r>
          </a:p>
          <a:p>
            <a:r>
              <a:rPr lang="sv-SE" dirty="0"/>
              <a:t>Hur många blir det i varje hög och hur stor blir resten?</a:t>
            </a:r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6FFB7631-9777-1D4A-84DF-6418D2D91FA8}"/>
              </a:ext>
            </a:extLst>
          </p:cNvPr>
          <p:cNvSpPr/>
          <p:nvPr/>
        </p:nvSpPr>
        <p:spPr>
          <a:xfrm>
            <a:off x="175521" y="3503452"/>
            <a:ext cx="4323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Resten är 3 eftersom 38 – 35 = 3 </a:t>
            </a:r>
          </a:p>
        </p:txBody>
      </p:sp>
    </p:spTree>
    <p:extLst>
      <p:ext uri="{BB962C8B-B14F-4D97-AF65-F5344CB8AC3E}">
        <p14:creationId xmlns:p14="http://schemas.microsoft.com/office/powerpoint/2010/main" val="161976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9" grpId="0"/>
      <p:bldP spid="22" grpId="0"/>
      <p:bldP spid="23" grpId="0"/>
      <p:bldP spid="26" grpId="0"/>
      <p:bldP spid="27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74A85F5B-9B94-D444-AF78-4D4E12B21731}"/>
              </a:ext>
            </a:extLst>
          </p:cNvPr>
          <p:cNvSpPr/>
          <p:nvPr/>
        </p:nvSpPr>
        <p:spPr>
          <a:xfrm>
            <a:off x="3690646" y="264786"/>
            <a:ext cx="1255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i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sz="2400" i="1" dirty="0">
              <a:solidFill>
                <a:srgbClr val="8E2503"/>
              </a:solidFill>
              <a:effectLst/>
              <a:latin typeface="+mj-lt"/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6E12549D-6B4D-DE49-9A6B-916D747A10B5}"/>
              </a:ext>
            </a:extLst>
          </p:cNvPr>
          <p:cNvSpPr/>
          <p:nvPr/>
        </p:nvSpPr>
        <p:spPr>
          <a:xfrm>
            <a:off x="5220217" y="1848424"/>
            <a:ext cx="2733338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27 delat med 6 är 4.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C4B83CBB-443D-7C43-9AB2-F40FFB2B3C4D}"/>
              </a:ext>
            </a:extLst>
          </p:cNvPr>
          <p:cNvSpPr/>
          <p:nvPr/>
        </p:nvSpPr>
        <p:spPr>
          <a:xfrm>
            <a:off x="2067610" y="2064325"/>
            <a:ext cx="493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a)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523C414E-70FE-2F4C-86D5-FBAAE561EEC1}"/>
              </a:ext>
            </a:extLst>
          </p:cNvPr>
          <p:cNvSpPr/>
          <p:nvPr/>
        </p:nvSpPr>
        <p:spPr>
          <a:xfrm>
            <a:off x="5220217" y="2295158"/>
            <a:ext cx="2733338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Resten är 3 eftersom 6 · 4 = 24. </a:t>
            </a:r>
          </a:p>
        </p:txBody>
      </p:sp>
      <p:grpSp>
        <p:nvGrpSpPr>
          <p:cNvPr id="7" name="Grupp 6">
            <a:extLst>
              <a:ext uri="{FF2B5EF4-FFF2-40B4-BE49-F238E27FC236}">
                <a16:creationId xmlns:a16="http://schemas.microsoft.com/office/drawing/2014/main" id="{B2D9D8EE-D63A-E940-9665-1B1787CE5D26}"/>
              </a:ext>
            </a:extLst>
          </p:cNvPr>
          <p:cNvGrpSpPr/>
          <p:nvPr/>
        </p:nvGrpSpPr>
        <p:grpSpPr>
          <a:xfrm>
            <a:off x="2441412" y="747133"/>
            <a:ext cx="1430267" cy="808706"/>
            <a:chOff x="1890578" y="743753"/>
            <a:chExt cx="1430267" cy="808706"/>
          </a:xfrm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8AE1104C-F6A6-F341-B41A-DBD68DF242FE}"/>
                </a:ext>
              </a:extLst>
            </p:cNvPr>
            <p:cNvSpPr/>
            <p:nvPr/>
          </p:nvSpPr>
          <p:spPr>
            <a:xfrm>
              <a:off x="1890578" y="874903"/>
              <a:ext cx="49380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>
                  <a:latin typeface="+mn-lt"/>
                </a:rPr>
                <a:t>a)</a:t>
              </a:r>
            </a:p>
          </p:txBody>
        </p:sp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D7657EDA-6032-5741-8047-D5FA8FBE7979}"/>
                </a:ext>
              </a:extLst>
            </p:cNvPr>
            <p:cNvSpPr/>
            <p:nvPr/>
          </p:nvSpPr>
          <p:spPr>
            <a:xfrm>
              <a:off x="2277407" y="743753"/>
              <a:ext cx="104343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>
                  <a:latin typeface="+mn-lt"/>
                </a:rPr>
                <a:t>2 7</a:t>
              </a:r>
            </a:p>
          </p:txBody>
        </p:sp>
        <p:cxnSp>
          <p:nvCxnSpPr>
            <p:cNvPr id="10" name="Rak 9">
              <a:extLst>
                <a:ext uri="{FF2B5EF4-FFF2-40B4-BE49-F238E27FC236}">
                  <a16:creationId xmlns:a16="http://schemas.microsoft.com/office/drawing/2014/main" id="{AB8FB290-36B8-5B4D-81B3-50747825C299}"/>
                </a:ext>
              </a:extLst>
            </p:cNvPr>
            <p:cNvCxnSpPr>
              <a:cxnSpLocks/>
            </p:cNvCxnSpPr>
            <p:nvPr/>
          </p:nvCxnSpPr>
          <p:spPr>
            <a:xfrm>
              <a:off x="2369087" y="1140088"/>
              <a:ext cx="387505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3622FBDB-12C8-0042-A7B2-049D0AC8B262}"/>
                </a:ext>
              </a:extLst>
            </p:cNvPr>
            <p:cNvSpPr/>
            <p:nvPr/>
          </p:nvSpPr>
          <p:spPr>
            <a:xfrm>
              <a:off x="2394528" y="1090794"/>
              <a:ext cx="28184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>
                  <a:latin typeface="+mn-lt"/>
                </a:rPr>
                <a:t>6</a:t>
              </a:r>
            </a:p>
          </p:txBody>
        </p:sp>
      </p:grpSp>
      <p:grpSp>
        <p:nvGrpSpPr>
          <p:cNvPr id="12" name="Grupp 11">
            <a:extLst>
              <a:ext uri="{FF2B5EF4-FFF2-40B4-BE49-F238E27FC236}">
                <a16:creationId xmlns:a16="http://schemas.microsoft.com/office/drawing/2014/main" id="{736E10C0-980A-F742-AF46-E0B4BD57419A}"/>
              </a:ext>
            </a:extLst>
          </p:cNvPr>
          <p:cNvGrpSpPr/>
          <p:nvPr/>
        </p:nvGrpSpPr>
        <p:grpSpPr>
          <a:xfrm>
            <a:off x="5386889" y="735839"/>
            <a:ext cx="1537240" cy="761976"/>
            <a:chOff x="1918045" y="752448"/>
            <a:chExt cx="1537240" cy="761976"/>
          </a:xfrm>
        </p:grpSpPr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D1A8E162-9A24-274C-BFA2-DEA2C3F374FA}"/>
                </a:ext>
              </a:extLst>
            </p:cNvPr>
            <p:cNvSpPr/>
            <p:nvPr/>
          </p:nvSpPr>
          <p:spPr>
            <a:xfrm>
              <a:off x="1918045" y="842728"/>
              <a:ext cx="49380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>
                  <a:latin typeface="+mn-lt"/>
                </a:rPr>
                <a:t>b)</a:t>
              </a:r>
            </a:p>
          </p:txBody>
        </p:sp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E2815FFF-0C72-F447-AD4F-5C33529F2BD7}"/>
                </a:ext>
              </a:extLst>
            </p:cNvPr>
            <p:cNvSpPr/>
            <p:nvPr/>
          </p:nvSpPr>
          <p:spPr>
            <a:xfrm>
              <a:off x="2411847" y="752448"/>
              <a:ext cx="104343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>
                  <a:latin typeface="+mn-lt"/>
                </a:rPr>
                <a:t>5 6</a:t>
              </a:r>
            </a:p>
          </p:txBody>
        </p:sp>
        <p:cxnSp>
          <p:nvCxnSpPr>
            <p:cNvPr id="15" name="Rak 14">
              <a:extLst>
                <a:ext uri="{FF2B5EF4-FFF2-40B4-BE49-F238E27FC236}">
                  <a16:creationId xmlns:a16="http://schemas.microsoft.com/office/drawing/2014/main" id="{3220A945-8EBC-2744-BEA2-14CEE31A8BDE}"/>
                </a:ext>
              </a:extLst>
            </p:cNvPr>
            <p:cNvCxnSpPr>
              <a:cxnSpLocks/>
            </p:cNvCxnSpPr>
            <p:nvPr/>
          </p:nvCxnSpPr>
          <p:spPr>
            <a:xfrm>
              <a:off x="2488283" y="1132549"/>
              <a:ext cx="442119" cy="39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81F77F8A-A6D0-8242-9166-E068C4076611}"/>
                </a:ext>
              </a:extLst>
            </p:cNvPr>
            <p:cNvSpPr/>
            <p:nvPr/>
          </p:nvSpPr>
          <p:spPr>
            <a:xfrm>
              <a:off x="2562514" y="1052759"/>
              <a:ext cx="28184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>
                  <a:latin typeface="+mn-lt"/>
                </a:rPr>
                <a:t>9</a:t>
              </a:r>
            </a:p>
          </p:txBody>
        </p:sp>
      </p:grpSp>
      <p:sp>
        <p:nvSpPr>
          <p:cNvPr id="17" name="Rektangel 16">
            <a:extLst>
              <a:ext uri="{FF2B5EF4-FFF2-40B4-BE49-F238E27FC236}">
                <a16:creationId xmlns:a16="http://schemas.microsoft.com/office/drawing/2014/main" id="{3AAE81F9-E901-CE49-BD95-605C7ECA81CB}"/>
              </a:ext>
            </a:extLst>
          </p:cNvPr>
          <p:cNvSpPr/>
          <p:nvPr/>
        </p:nvSpPr>
        <p:spPr>
          <a:xfrm>
            <a:off x="2636077" y="1894973"/>
            <a:ext cx="10434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2 7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E53F90A1-665E-C448-B26E-8A4F77B15ECA}"/>
              </a:ext>
            </a:extLst>
          </p:cNvPr>
          <p:cNvSpPr/>
          <p:nvPr/>
        </p:nvSpPr>
        <p:spPr>
          <a:xfrm>
            <a:off x="2740812" y="2218215"/>
            <a:ext cx="5799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6</a:t>
            </a:r>
          </a:p>
        </p:txBody>
      </p:sp>
      <p:cxnSp>
        <p:nvCxnSpPr>
          <p:cNvPr id="19" name="Rak 18">
            <a:extLst>
              <a:ext uri="{FF2B5EF4-FFF2-40B4-BE49-F238E27FC236}">
                <a16:creationId xmlns:a16="http://schemas.microsoft.com/office/drawing/2014/main" id="{2B941E3D-A0E3-7E42-ACFF-4B769E9A9044}"/>
              </a:ext>
            </a:extLst>
          </p:cNvPr>
          <p:cNvCxnSpPr>
            <a:cxnSpLocks/>
          </p:cNvCxnSpPr>
          <p:nvPr/>
        </p:nvCxnSpPr>
        <p:spPr>
          <a:xfrm>
            <a:off x="2619437" y="2275498"/>
            <a:ext cx="6388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Rektangel 21">
            <a:extLst>
              <a:ext uri="{FF2B5EF4-FFF2-40B4-BE49-F238E27FC236}">
                <a16:creationId xmlns:a16="http://schemas.microsoft.com/office/drawing/2014/main" id="{586A4400-4E1C-C248-869C-3C8E1F38F3B5}"/>
              </a:ext>
            </a:extLst>
          </p:cNvPr>
          <p:cNvSpPr/>
          <p:nvPr/>
        </p:nvSpPr>
        <p:spPr>
          <a:xfrm>
            <a:off x="3452332" y="2015805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4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82B5D186-D09F-7649-AE5A-853B979A86B5}"/>
              </a:ext>
            </a:extLst>
          </p:cNvPr>
          <p:cNvSpPr/>
          <p:nvPr/>
        </p:nvSpPr>
        <p:spPr>
          <a:xfrm>
            <a:off x="3713584" y="2021230"/>
            <a:ext cx="13680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rest 3 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45F7D0C8-3A73-BB48-8222-37475CAEB812}"/>
              </a:ext>
            </a:extLst>
          </p:cNvPr>
          <p:cNvSpPr/>
          <p:nvPr/>
        </p:nvSpPr>
        <p:spPr>
          <a:xfrm>
            <a:off x="3231491" y="2013226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+mn-lt"/>
              </a:rPr>
              <a:t>=</a:t>
            </a:r>
          </a:p>
        </p:txBody>
      </p:sp>
      <p:sp>
        <p:nvSpPr>
          <p:cNvPr id="48" name="Rektangel 47">
            <a:extLst>
              <a:ext uri="{FF2B5EF4-FFF2-40B4-BE49-F238E27FC236}">
                <a16:creationId xmlns:a16="http://schemas.microsoft.com/office/drawing/2014/main" id="{35B29D98-9972-F646-A23D-2F74353A8F35}"/>
              </a:ext>
            </a:extLst>
          </p:cNvPr>
          <p:cNvSpPr/>
          <p:nvPr/>
        </p:nvSpPr>
        <p:spPr>
          <a:xfrm>
            <a:off x="5230909" y="3427173"/>
            <a:ext cx="2733338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56 delat med 9 är 6.</a:t>
            </a:r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D584D7FD-8F0B-284B-9A27-B894A00C0A5D}"/>
              </a:ext>
            </a:extLst>
          </p:cNvPr>
          <p:cNvSpPr/>
          <p:nvPr/>
        </p:nvSpPr>
        <p:spPr>
          <a:xfrm>
            <a:off x="2078302" y="3643074"/>
            <a:ext cx="493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b)</a:t>
            </a:r>
          </a:p>
        </p:txBody>
      </p:sp>
      <p:sp>
        <p:nvSpPr>
          <p:cNvPr id="50" name="Rektangel 49">
            <a:extLst>
              <a:ext uri="{FF2B5EF4-FFF2-40B4-BE49-F238E27FC236}">
                <a16:creationId xmlns:a16="http://schemas.microsoft.com/office/drawing/2014/main" id="{C6D30EC2-CAE5-F849-9BE5-F14F1710B9C5}"/>
              </a:ext>
            </a:extLst>
          </p:cNvPr>
          <p:cNvSpPr/>
          <p:nvPr/>
        </p:nvSpPr>
        <p:spPr>
          <a:xfrm>
            <a:off x="5230909" y="3873907"/>
            <a:ext cx="2733338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Resten är 2 eftersom 9 · 6 = 54. </a:t>
            </a:r>
          </a:p>
        </p:txBody>
      </p:sp>
      <p:sp>
        <p:nvSpPr>
          <p:cNvPr id="51" name="Rektangel 50">
            <a:extLst>
              <a:ext uri="{FF2B5EF4-FFF2-40B4-BE49-F238E27FC236}">
                <a16:creationId xmlns:a16="http://schemas.microsoft.com/office/drawing/2014/main" id="{5D18E5AD-EA8F-0C4E-9820-A85F84B5747D}"/>
              </a:ext>
            </a:extLst>
          </p:cNvPr>
          <p:cNvSpPr/>
          <p:nvPr/>
        </p:nvSpPr>
        <p:spPr>
          <a:xfrm>
            <a:off x="2646769" y="3473722"/>
            <a:ext cx="10434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5 6</a:t>
            </a:r>
          </a:p>
        </p:txBody>
      </p:sp>
      <p:sp>
        <p:nvSpPr>
          <p:cNvPr id="52" name="Rektangel 51">
            <a:extLst>
              <a:ext uri="{FF2B5EF4-FFF2-40B4-BE49-F238E27FC236}">
                <a16:creationId xmlns:a16="http://schemas.microsoft.com/office/drawing/2014/main" id="{AA631E46-39ED-5D4A-B9B9-79040CD1B7B4}"/>
              </a:ext>
            </a:extLst>
          </p:cNvPr>
          <p:cNvSpPr/>
          <p:nvPr/>
        </p:nvSpPr>
        <p:spPr>
          <a:xfrm>
            <a:off x="2751504" y="3796964"/>
            <a:ext cx="5799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9</a:t>
            </a:r>
          </a:p>
        </p:txBody>
      </p:sp>
      <p:cxnSp>
        <p:nvCxnSpPr>
          <p:cNvPr id="53" name="Rak 52">
            <a:extLst>
              <a:ext uri="{FF2B5EF4-FFF2-40B4-BE49-F238E27FC236}">
                <a16:creationId xmlns:a16="http://schemas.microsoft.com/office/drawing/2014/main" id="{D3D92CF3-558E-6C43-AB7C-DD3CA6CA436E}"/>
              </a:ext>
            </a:extLst>
          </p:cNvPr>
          <p:cNvCxnSpPr>
            <a:cxnSpLocks/>
          </p:cNvCxnSpPr>
          <p:nvPr/>
        </p:nvCxnSpPr>
        <p:spPr>
          <a:xfrm>
            <a:off x="2630129" y="3854247"/>
            <a:ext cx="6388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4" name="Rektangel 53">
            <a:extLst>
              <a:ext uri="{FF2B5EF4-FFF2-40B4-BE49-F238E27FC236}">
                <a16:creationId xmlns:a16="http://schemas.microsoft.com/office/drawing/2014/main" id="{A677FDAE-1D28-CA46-A914-EDB9D282903F}"/>
              </a:ext>
            </a:extLst>
          </p:cNvPr>
          <p:cNvSpPr/>
          <p:nvPr/>
        </p:nvSpPr>
        <p:spPr>
          <a:xfrm>
            <a:off x="3463024" y="3594554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6</a:t>
            </a:r>
          </a:p>
        </p:txBody>
      </p:sp>
      <p:sp>
        <p:nvSpPr>
          <p:cNvPr id="55" name="Rektangel 54">
            <a:extLst>
              <a:ext uri="{FF2B5EF4-FFF2-40B4-BE49-F238E27FC236}">
                <a16:creationId xmlns:a16="http://schemas.microsoft.com/office/drawing/2014/main" id="{B9C72341-F8C2-6B44-935C-3E51F8A2197E}"/>
              </a:ext>
            </a:extLst>
          </p:cNvPr>
          <p:cNvSpPr/>
          <p:nvPr/>
        </p:nvSpPr>
        <p:spPr>
          <a:xfrm>
            <a:off x="3724276" y="3599979"/>
            <a:ext cx="13680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rest 2 </a:t>
            </a:r>
          </a:p>
        </p:txBody>
      </p:sp>
      <p:sp>
        <p:nvSpPr>
          <p:cNvPr id="56" name="Rektangel 55">
            <a:extLst>
              <a:ext uri="{FF2B5EF4-FFF2-40B4-BE49-F238E27FC236}">
                <a16:creationId xmlns:a16="http://schemas.microsoft.com/office/drawing/2014/main" id="{9EC224A4-CA9E-3D46-A66D-928B64EF8F3C}"/>
              </a:ext>
            </a:extLst>
          </p:cNvPr>
          <p:cNvSpPr/>
          <p:nvPr/>
        </p:nvSpPr>
        <p:spPr>
          <a:xfrm>
            <a:off x="3242183" y="3591975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+mn-lt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258406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6" grpId="0" animBg="1"/>
      <p:bldP spid="17" grpId="0"/>
      <p:bldP spid="18" grpId="0"/>
      <p:bldP spid="22" grpId="0"/>
      <p:bldP spid="23" grpId="0"/>
      <p:bldP spid="24" grpId="0"/>
      <p:bldP spid="48" grpId="0" animBg="1"/>
      <p:bldP spid="49" grpId="0"/>
      <p:bldP spid="50" grpId="0" animBg="1"/>
      <p:bldP spid="51" grpId="0"/>
      <p:bldP spid="52" grpId="0"/>
      <p:bldP spid="54" grpId="0"/>
      <p:bldP spid="55" grpId="0"/>
      <p:bldP spid="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D4FC1EAE-E592-7E44-AB99-51CB23995443}"/>
              </a:ext>
            </a:extLst>
          </p:cNvPr>
          <p:cNvSpPr/>
          <p:nvPr/>
        </p:nvSpPr>
        <p:spPr>
          <a:xfrm>
            <a:off x="5039517" y="3536282"/>
            <a:ext cx="20522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9  7  5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4097DB13-8C35-9E49-8962-4910DE6F9726}"/>
              </a:ext>
            </a:extLst>
          </p:cNvPr>
          <p:cNvSpPr/>
          <p:nvPr/>
        </p:nvSpPr>
        <p:spPr>
          <a:xfrm>
            <a:off x="5531990" y="4131617"/>
            <a:ext cx="5799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3</a:t>
            </a:r>
          </a:p>
        </p:txBody>
      </p:sp>
      <p:cxnSp>
        <p:nvCxnSpPr>
          <p:cNvPr id="7" name="Rak 6">
            <a:extLst>
              <a:ext uri="{FF2B5EF4-FFF2-40B4-BE49-F238E27FC236}">
                <a16:creationId xmlns:a16="http://schemas.microsoft.com/office/drawing/2014/main" id="{5A23F77E-EA9A-744A-9CB1-3653ECC753A9}"/>
              </a:ext>
            </a:extLst>
          </p:cNvPr>
          <p:cNvCxnSpPr>
            <a:cxnSpLocks/>
          </p:cNvCxnSpPr>
          <p:nvPr/>
        </p:nvCxnSpPr>
        <p:spPr>
          <a:xfrm>
            <a:off x="4953987" y="4218731"/>
            <a:ext cx="155761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Rektangel 8">
            <a:extLst>
              <a:ext uri="{FF2B5EF4-FFF2-40B4-BE49-F238E27FC236}">
                <a16:creationId xmlns:a16="http://schemas.microsoft.com/office/drawing/2014/main" id="{759000BC-FF82-8B49-A956-9AF7DDB9B573}"/>
              </a:ext>
            </a:extLst>
          </p:cNvPr>
          <p:cNvSpPr/>
          <p:nvPr/>
        </p:nvSpPr>
        <p:spPr>
          <a:xfrm>
            <a:off x="173991" y="3858280"/>
            <a:ext cx="34951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7 tiotal dividerat med 3 är 2 tiotal.  </a:t>
            </a:r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BFA77CAD-4210-4140-8593-0D53F5EC73B7}"/>
              </a:ext>
            </a:extLst>
          </p:cNvPr>
          <p:cNvSpPr/>
          <p:nvPr/>
        </p:nvSpPr>
        <p:spPr>
          <a:xfrm rot="19369173">
            <a:off x="5241109" y="3503531"/>
            <a:ext cx="507648" cy="141595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58B451A9-B2C9-B449-BFA4-77915E7AB904}"/>
              </a:ext>
            </a:extLst>
          </p:cNvPr>
          <p:cNvSpPr/>
          <p:nvPr/>
        </p:nvSpPr>
        <p:spPr>
          <a:xfrm>
            <a:off x="3841617" y="4215038"/>
            <a:ext cx="44796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  </a:t>
            </a:r>
          </a:p>
        </p:txBody>
      </p:sp>
      <p:sp>
        <p:nvSpPr>
          <p:cNvPr id="17" name="Ellips 16">
            <a:extLst>
              <a:ext uri="{FF2B5EF4-FFF2-40B4-BE49-F238E27FC236}">
                <a16:creationId xmlns:a16="http://schemas.microsoft.com/office/drawing/2014/main" id="{BAEF10E1-1177-9F49-8579-A229168D8992}"/>
              </a:ext>
            </a:extLst>
          </p:cNvPr>
          <p:cNvSpPr/>
          <p:nvPr/>
        </p:nvSpPr>
        <p:spPr>
          <a:xfrm>
            <a:off x="5470097" y="3586925"/>
            <a:ext cx="521353" cy="1196149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CD6A5940-D5C5-8C41-A8AA-3084D43CFB7E}"/>
              </a:ext>
            </a:extLst>
          </p:cNvPr>
          <p:cNvSpPr/>
          <p:nvPr/>
        </p:nvSpPr>
        <p:spPr>
          <a:xfrm>
            <a:off x="6787726" y="3824209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3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A6F9AE34-A19B-CE4D-ADA6-44A6918DFAFF}"/>
              </a:ext>
            </a:extLst>
          </p:cNvPr>
          <p:cNvSpPr/>
          <p:nvPr/>
        </p:nvSpPr>
        <p:spPr>
          <a:xfrm>
            <a:off x="157398" y="3560998"/>
            <a:ext cx="23711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Fortsätt med tiotalen:   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29B50303-8C27-F844-8493-C106D00342ED}"/>
              </a:ext>
            </a:extLst>
          </p:cNvPr>
          <p:cNvSpPr/>
          <p:nvPr/>
        </p:nvSpPr>
        <p:spPr>
          <a:xfrm>
            <a:off x="7124369" y="3817670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2</a:t>
            </a: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D8DC3564-7DD5-2B4F-9AB5-A4B26C5288CB}"/>
              </a:ext>
            </a:extLst>
          </p:cNvPr>
          <p:cNvSpPr/>
          <p:nvPr/>
        </p:nvSpPr>
        <p:spPr>
          <a:xfrm>
            <a:off x="175521" y="2738189"/>
            <a:ext cx="45230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Börja divisionen med den största talsorten. 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668B81AC-1DA6-9048-AA36-666D618EBA9D}"/>
              </a:ext>
            </a:extLst>
          </p:cNvPr>
          <p:cNvSpPr/>
          <p:nvPr/>
        </p:nvSpPr>
        <p:spPr>
          <a:xfrm>
            <a:off x="6471189" y="3830748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=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C72039A5-AC27-954C-84A8-C6822A96C00A}"/>
              </a:ext>
            </a:extLst>
          </p:cNvPr>
          <p:cNvSpPr/>
          <p:nvPr/>
        </p:nvSpPr>
        <p:spPr>
          <a:xfrm>
            <a:off x="186321" y="5083552"/>
            <a:ext cx="40316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Avsluta med entalen: </a:t>
            </a: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F8A9C8C3-1545-4040-98ED-B4514EDD7F3E}"/>
              </a:ext>
            </a:extLst>
          </p:cNvPr>
          <p:cNvSpPr/>
          <p:nvPr/>
        </p:nvSpPr>
        <p:spPr>
          <a:xfrm>
            <a:off x="186321" y="5413746"/>
            <a:ext cx="35229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Med minnessiffran har vi 15 ental.   </a:t>
            </a: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102F8BBF-FE5F-E648-AE63-DAD6CA19FC56}"/>
              </a:ext>
            </a:extLst>
          </p:cNvPr>
          <p:cNvSpPr/>
          <p:nvPr/>
        </p:nvSpPr>
        <p:spPr>
          <a:xfrm>
            <a:off x="2945844" y="898888"/>
            <a:ext cx="35053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Nu fortsätter vi med kort division.  </a:t>
            </a:r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6FFB7631-9777-1D4A-84DF-6418D2D91FA8}"/>
              </a:ext>
            </a:extLst>
          </p:cNvPr>
          <p:cNvSpPr/>
          <p:nvPr/>
        </p:nvSpPr>
        <p:spPr>
          <a:xfrm>
            <a:off x="173990" y="3059713"/>
            <a:ext cx="4323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9 hundratal dividerat med 3 är 3 hundratal. </a:t>
            </a: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4151670F-C238-C64F-BE1B-2D173FFEF993}"/>
              </a:ext>
            </a:extLst>
          </p:cNvPr>
          <p:cNvSpPr/>
          <p:nvPr/>
        </p:nvSpPr>
        <p:spPr>
          <a:xfrm>
            <a:off x="7461045" y="3821630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5</a:t>
            </a:r>
          </a:p>
        </p:txBody>
      </p:sp>
      <p:grpSp>
        <p:nvGrpSpPr>
          <p:cNvPr id="16" name="Grupp 15">
            <a:extLst>
              <a:ext uri="{FF2B5EF4-FFF2-40B4-BE49-F238E27FC236}">
                <a16:creationId xmlns:a16="http://schemas.microsoft.com/office/drawing/2014/main" id="{E78ECD5A-BFAD-8944-8C67-81264F87287E}"/>
              </a:ext>
            </a:extLst>
          </p:cNvPr>
          <p:cNvGrpSpPr/>
          <p:nvPr/>
        </p:nvGrpSpPr>
        <p:grpSpPr>
          <a:xfrm>
            <a:off x="2248758" y="1370006"/>
            <a:ext cx="4957251" cy="896979"/>
            <a:chOff x="2503794" y="1443891"/>
            <a:chExt cx="4957251" cy="896979"/>
          </a:xfrm>
        </p:grpSpPr>
        <p:sp>
          <p:nvSpPr>
            <p:cNvPr id="23" name="Rektangel 22">
              <a:extLst>
                <a:ext uri="{FF2B5EF4-FFF2-40B4-BE49-F238E27FC236}">
                  <a16:creationId xmlns:a16="http://schemas.microsoft.com/office/drawing/2014/main" id="{BA4DEDD9-7E8E-414F-B101-36A589C7FEA6}"/>
                </a:ext>
              </a:extLst>
            </p:cNvPr>
            <p:cNvSpPr/>
            <p:nvPr/>
          </p:nvSpPr>
          <p:spPr>
            <a:xfrm>
              <a:off x="2503794" y="1525262"/>
              <a:ext cx="4957251" cy="8156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Om vi till exempel ska räkna ut            kan vi göra</a:t>
              </a:r>
            </a:p>
            <a:p>
              <a:endParaRPr lang="sv-SE" sz="1050" dirty="0"/>
            </a:p>
            <a:p>
              <a:r>
                <a:rPr lang="sv-SE" dirty="0"/>
                <a:t>det med hjälp av </a:t>
              </a:r>
              <a:r>
                <a:rPr lang="sv-SE" i="1" dirty="0">
                  <a:solidFill>
                    <a:srgbClr val="C00000"/>
                  </a:solidFill>
                </a:rPr>
                <a:t>kort division med minnessiffra</a:t>
              </a:r>
              <a:r>
                <a:rPr lang="sv-SE" dirty="0"/>
                <a:t>:</a:t>
              </a:r>
            </a:p>
          </p:txBody>
        </p:sp>
        <p:grpSp>
          <p:nvGrpSpPr>
            <p:cNvPr id="13" name="Grupp 12">
              <a:extLst>
                <a:ext uri="{FF2B5EF4-FFF2-40B4-BE49-F238E27FC236}">
                  <a16:creationId xmlns:a16="http://schemas.microsoft.com/office/drawing/2014/main" id="{B9F2BC1C-D49C-E24B-A2CE-9758146C6287}"/>
                </a:ext>
              </a:extLst>
            </p:cNvPr>
            <p:cNvGrpSpPr/>
            <p:nvPr/>
          </p:nvGrpSpPr>
          <p:grpSpPr>
            <a:xfrm>
              <a:off x="5495206" y="1443891"/>
              <a:ext cx="665946" cy="581327"/>
              <a:chOff x="5135560" y="4859794"/>
              <a:chExt cx="665946" cy="581327"/>
            </a:xfrm>
          </p:grpSpPr>
          <p:sp>
            <p:nvSpPr>
              <p:cNvPr id="33" name="Rektangel 32">
                <a:extLst>
                  <a:ext uri="{FF2B5EF4-FFF2-40B4-BE49-F238E27FC236}">
                    <a16:creationId xmlns:a16="http://schemas.microsoft.com/office/drawing/2014/main" id="{551A0E14-6BE1-3D4D-8F32-0F9EEF2DBAE1}"/>
                  </a:ext>
                </a:extLst>
              </p:cNvPr>
              <p:cNvSpPr/>
              <p:nvPr/>
            </p:nvSpPr>
            <p:spPr>
              <a:xfrm>
                <a:off x="5135560" y="4859794"/>
                <a:ext cx="665946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sv-SE" dirty="0">
                    <a:solidFill>
                      <a:srgbClr val="C00000"/>
                    </a:solidFill>
                  </a:rPr>
                  <a:t>975</a:t>
                </a:r>
              </a:p>
            </p:txBody>
          </p:sp>
          <p:sp>
            <p:nvSpPr>
              <p:cNvPr id="34" name="Rektangel 33">
                <a:extLst>
                  <a:ext uri="{FF2B5EF4-FFF2-40B4-BE49-F238E27FC236}">
                    <a16:creationId xmlns:a16="http://schemas.microsoft.com/office/drawing/2014/main" id="{2E890402-4F51-A242-B9C0-BDBE9D3E0728}"/>
                  </a:ext>
                </a:extLst>
              </p:cNvPr>
              <p:cNvSpPr/>
              <p:nvPr/>
            </p:nvSpPr>
            <p:spPr>
              <a:xfrm>
                <a:off x="5233788" y="5071789"/>
                <a:ext cx="324953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sv-SE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cxnSp>
            <p:nvCxnSpPr>
              <p:cNvPr id="36" name="Rak 35">
                <a:extLst>
                  <a:ext uri="{FF2B5EF4-FFF2-40B4-BE49-F238E27FC236}">
                    <a16:creationId xmlns:a16="http://schemas.microsoft.com/office/drawing/2014/main" id="{0E3DD786-8585-894F-9F0E-82AE15EFA1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84674" y="5147783"/>
                <a:ext cx="423182" cy="1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38" name="Rektangel 37">
            <a:extLst>
              <a:ext uri="{FF2B5EF4-FFF2-40B4-BE49-F238E27FC236}">
                <a16:creationId xmlns:a16="http://schemas.microsoft.com/office/drawing/2014/main" id="{1BBBF269-7D3A-E242-9F96-315752A2F838}"/>
              </a:ext>
            </a:extLst>
          </p:cNvPr>
          <p:cNvSpPr/>
          <p:nvPr/>
        </p:nvSpPr>
        <p:spPr>
          <a:xfrm>
            <a:off x="5842195" y="3345396"/>
            <a:ext cx="5025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/>
              <a:t>1</a:t>
            </a:r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B3684344-0B27-E747-B8AB-329982E3B2C1}"/>
              </a:ext>
            </a:extLst>
          </p:cNvPr>
          <p:cNvSpPr/>
          <p:nvPr/>
        </p:nvSpPr>
        <p:spPr>
          <a:xfrm>
            <a:off x="190584" y="4175573"/>
            <a:ext cx="19143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i="1" dirty="0"/>
              <a:t>Resten</a:t>
            </a:r>
            <a:r>
              <a:rPr lang="sv-SE" dirty="0"/>
              <a:t> är 1 tiotal.  </a:t>
            </a:r>
          </a:p>
        </p:txBody>
      </p:sp>
      <p:sp>
        <p:nvSpPr>
          <p:cNvPr id="41" name="Rektangel 40">
            <a:extLst>
              <a:ext uri="{FF2B5EF4-FFF2-40B4-BE49-F238E27FC236}">
                <a16:creationId xmlns:a16="http://schemas.microsoft.com/office/drawing/2014/main" id="{9E04ED41-C52B-C743-B83A-B763EC1EE684}"/>
              </a:ext>
            </a:extLst>
          </p:cNvPr>
          <p:cNvSpPr/>
          <p:nvPr/>
        </p:nvSpPr>
        <p:spPr>
          <a:xfrm>
            <a:off x="190584" y="4496988"/>
            <a:ext cx="39392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Den skriver vi som </a:t>
            </a:r>
            <a:r>
              <a:rPr lang="sv-SE" i="1" dirty="0"/>
              <a:t>minnessiffra</a:t>
            </a:r>
            <a:r>
              <a:rPr lang="sv-SE" dirty="0"/>
              <a:t>.  </a:t>
            </a:r>
          </a:p>
        </p:txBody>
      </p:sp>
      <p:sp>
        <p:nvSpPr>
          <p:cNvPr id="42" name="Frihandsfigur 41">
            <a:extLst>
              <a:ext uri="{FF2B5EF4-FFF2-40B4-BE49-F238E27FC236}">
                <a16:creationId xmlns:a16="http://schemas.microsoft.com/office/drawing/2014/main" id="{6B30E03E-4616-A04B-80A4-DDCDA4CDBA2F}"/>
              </a:ext>
            </a:extLst>
          </p:cNvPr>
          <p:cNvSpPr/>
          <p:nvPr/>
        </p:nvSpPr>
        <p:spPr>
          <a:xfrm>
            <a:off x="5534021" y="3377166"/>
            <a:ext cx="926746" cy="1360255"/>
          </a:xfrm>
          <a:custGeom>
            <a:avLst/>
            <a:gdLst>
              <a:gd name="connsiteX0" fmla="*/ 148948 w 926746"/>
              <a:gd name="connsiteY0" fmla="*/ 1353560 h 1360255"/>
              <a:gd name="connsiteX1" fmla="*/ 7799 w 926746"/>
              <a:gd name="connsiteY1" fmla="*/ 1243096 h 1360255"/>
              <a:gd name="connsiteX2" fmla="*/ 50758 w 926746"/>
              <a:gd name="connsiteY2" fmla="*/ 960798 h 1360255"/>
              <a:gd name="connsiteX3" fmla="*/ 320782 w 926746"/>
              <a:gd name="connsiteY3" fmla="*/ 838059 h 1360255"/>
              <a:gd name="connsiteX4" fmla="*/ 363740 w 926746"/>
              <a:gd name="connsiteY4" fmla="*/ 46398 h 1360255"/>
              <a:gd name="connsiteX5" fmla="*/ 688997 w 926746"/>
              <a:gd name="connsiteY5" fmla="*/ 113904 h 1360255"/>
              <a:gd name="connsiteX6" fmla="*/ 682860 w 926746"/>
              <a:gd name="connsiteY6" fmla="*/ 285737 h 1360255"/>
              <a:gd name="connsiteX7" fmla="*/ 885378 w 926746"/>
              <a:gd name="connsiteY7" fmla="*/ 310285 h 1360255"/>
              <a:gd name="connsiteX8" fmla="*/ 879241 w 926746"/>
              <a:gd name="connsiteY8" fmla="*/ 739869 h 1360255"/>
              <a:gd name="connsiteX9" fmla="*/ 388288 w 926746"/>
              <a:gd name="connsiteY9" fmla="*/ 1267643 h 1360255"/>
              <a:gd name="connsiteX10" fmla="*/ 326919 w 926746"/>
              <a:gd name="connsiteY10" fmla="*/ 1341286 h 1360255"/>
              <a:gd name="connsiteX11" fmla="*/ 148948 w 926746"/>
              <a:gd name="connsiteY11" fmla="*/ 1353560 h 1360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6746" h="1360255">
                <a:moveTo>
                  <a:pt x="148948" y="1353560"/>
                </a:moveTo>
                <a:cubicBezTo>
                  <a:pt x="95761" y="1337195"/>
                  <a:pt x="24164" y="1308556"/>
                  <a:pt x="7799" y="1243096"/>
                </a:cubicBezTo>
                <a:cubicBezTo>
                  <a:pt x="-8566" y="1177636"/>
                  <a:pt x="-1406" y="1028304"/>
                  <a:pt x="50758" y="960798"/>
                </a:cubicBezTo>
                <a:cubicBezTo>
                  <a:pt x="102922" y="893292"/>
                  <a:pt x="268618" y="990459"/>
                  <a:pt x="320782" y="838059"/>
                </a:cubicBezTo>
                <a:cubicBezTo>
                  <a:pt x="372946" y="685659"/>
                  <a:pt x="302371" y="167091"/>
                  <a:pt x="363740" y="46398"/>
                </a:cubicBezTo>
                <a:cubicBezTo>
                  <a:pt x="425109" y="-74295"/>
                  <a:pt x="635810" y="74014"/>
                  <a:pt x="688997" y="113904"/>
                </a:cubicBezTo>
                <a:cubicBezTo>
                  <a:pt x="742184" y="153794"/>
                  <a:pt x="650130" y="253007"/>
                  <a:pt x="682860" y="285737"/>
                </a:cubicBezTo>
                <a:cubicBezTo>
                  <a:pt x="715590" y="318467"/>
                  <a:pt x="852648" y="234596"/>
                  <a:pt x="885378" y="310285"/>
                </a:cubicBezTo>
                <a:cubicBezTo>
                  <a:pt x="918108" y="385974"/>
                  <a:pt x="962089" y="580309"/>
                  <a:pt x="879241" y="739869"/>
                </a:cubicBezTo>
                <a:cubicBezTo>
                  <a:pt x="796393" y="899429"/>
                  <a:pt x="480341" y="1167407"/>
                  <a:pt x="388288" y="1267643"/>
                </a:cubicBezTo>
                <a:cubicBezTo>
                  <a:pt x="296235" y="1367879"/>
                  <a:pt x="371923" y="1330035"/>
                  <a:pt x="326919" y="1341286"/>
                </a:cubicBezTo>
                <a:cubicBezTo>
                  <a:pt x="281915" y="1352537"/>
                  <a:pt x="202135" y="1369925"/>
                  <a:pt x="148948" y="1353560"/>
                </a:cubicBezTo>
                <a:close/>
              </a:path>
            </a:pathLst>
          </a:cu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1E6C5F43-63AF-D741-AACF-3E15A0E77AD6}"/>
              </a:ext>
            </a:extLst>
          </p:cNvPr>
          <p:cNvSpPr/>
          <p:nvPr/>
        </p:nvSpPr>
        <p:spPr>
          <a:xfrm>
            <a:off x="186321" y="5748246"/>
            <a:ext cx="46524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15 ental dividerat med 3 är 5 ental.  </a:t>
            </a:r>
          </a:p>
        </p:txBody>
      </p:sp>
    </p:spTree>
    <p:extLst>
      <p:ext uri="{BB962C8B-B14F-4D97-AF65-F5344CB8AC3E}">
        <p14:creationId xmlns:p14="http://schemas.microsoft.com/office/powerpoint/2010/main" val="207009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1" grpId="0" animBg="1"/>
      <p:bldP spid="11" grpId="1" animBg="1"/>
      <p:bldP spid="17" grpId="0" animBg="1"/>
      <p:bldP spid="17" grpId="1" animBg="1"/>
      <p:bldP spid="19" grpId="0"/>
      <p:bldP spid="20" grpId="0"/>
      <p:bldP spid="22" grpId="0"/>
      <p:bldP spid="26" grpId="0"/>
      <p:bldP spid="27" grpId="0"/>
      <p:bldP spid="28" grpId="0"/>
      <p:bldP spid="29" grpId="0"/>
      <p:bldP spid="31" grpId="0"/>
      <p:bldP spid="32" grpId="0"/>
      <p:bldP spid="30" grpId="0"/>
      <p:bldP spid="38" grpId="0"/>
      <p:bldP spid="40" grpId="0"/>
      <p:bldP spid="41" grpId="0"/>
      <p:bldP spid="42" grpId="0" animBg="1"/>
      <p:bldP spid="42" grpId="1" animBg="1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74A85F5B-9B94-D444-AF78-4D4E12B21731}"/>
              </a:ext>
            </a:extLst>
          </p:cNvPr>
          <p:cNvSpPr/>
          <p:nvPr/>
        </p:nvSpPr>
        <p:spPr>
          <a:xfrm>
            <a:off x="3690646" y="264786"/>
            <a:ext cx="1255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i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sz="2400" i="1" dirty="0">
              <a:solidFill>
                <a:srgbClr val="8E2503"/>
              </a:solidFill>
              <a:effectLst/>
              <a:latin typeface="+mj-lt"/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6E12549D-6B4D-DE49-9A6B-916D747A10B5}"/>
              </a:ext>
            </a:extLst>
          </p:cNvPr>
          <p:cNvSpPr/>
          <p:nvPr/>
        </p:nvSpPr>
        <p:spPr>
          <a:xfrm>
            <a:off x="4994023" y="1756548"/>
            <a:ext cx="2733338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7 tiotal dividerat med 3 är 2 tiotal. 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C4B83CBB-443D-7C43-9AB2-F40FFB2B3C4D}"/>
              </a:ext>
            </a:extLst>
          </p:cNvPr>
          <p:cNvSpPr/>
          <p:nvPr/>
        </p:nvSpPr>
        <p:spPr>
          <a:xfrm>
            <a:off x="2067610" y="2064325"/>
            <a:ext cx="493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a)</a:t>
            </a:r>
          </a:p>
        </p:txBody>
      </p:sp>
      <p:grpSp>
        <p:nvGrpSpPr>
          <p:cNvPr id="7" name="Grupp 6">
            <a:extLst>
              <a:ext uri="{FF2B5EF4-FFF2-40B4-BE49-F238E27FC236}">
                <a16:creationId xmlns:a16="http://schemas.microsoft.com/office/drawing/2014/main" id="{B2D9D8EE-D63A-E940-9665-1B1787CE5D26}"/>
              </a:ext>
            </a:extLst>
          </p:cNvPr>
          <p:cNvGrpSpPr/>
          <p:nvPr/>
        </p:nvGrpSpPr>
        <p:grpSpPr>
          <a:xfrm>
            <a:off x="2441412" y="747133"/>
            <a:ext cx="1430267" cy="808706"/>
            <a:chOff x="1890578" y="743753"/>
            <a:chExt cx="1430267" cy="808706"/>
          </a:xfrm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8AE1104C-F6A6-F341-B41A-DBD68DF242FE}"/>
                </a:ext>
              </a:extLst>
            </p:cNvPr>
            <p:cNvSpPr/>
            <p:nvPr/>
          </p:nvSpPr>
          <p:spPr>
            <a:xfrm>
              <a:off x="1890578" y="874903"/>
              <a:ext cx="49380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>
                  <a:latin typeface="+mn-lt"/>
                </a:rPr>
                <a:t>a)</a:t>
              </a:r>
            </a:p>
          </p:txBody>
        </p:sp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D7657EDA-6032-5741-8047-D5FA8FBE7979}"/>
                </a:ext>
              </a:extLst>
            </p:cNvPr>
            <p:cNvSpPr/>
            <p:nvPr/>
          </p:nvSpPr>
          <p:spPr>
            <a:xfrm>
              <a:off x="2277407" y="743753"/>
              <a:ext cx="104343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>
                  <a:latin typeface="+mn-lt"/>
                </a:rPr>
                <a:t>7 8</a:t>
              </a:r>
            </a:p>
          </p:txBody>
        </p:sp>
        <p:cxnSp>
          <p:nvCxnSpPr>
            <p:cNvPr id="10" name="Rak 9">
              <a:extLst>
                <a:ext uri="{FF2B5EF4-FFF2-40B4-BE49-F238E27FC236}">
                  <a16:creationId xmlns:a16="http://schemas.microsoft.com/office/drawing/2014/main" id="{AB8FB290-36B8-5B4D-81B3-50747825C299}"/>
                </a:ext>
              </a:extLst>
            </p:cNvPr>
            <p:cNvCxnSpPr>
              <a:cxnSpLocks/>
            </p:cNvCxnSpPr>
            <p:nvPr/>
          </p:nvCxnSpPr>
          <p:spPr>
            <a:xfrm>
              <a:off x="2369087" y="1140088"/>
              <a:ext cx="387505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3622FBDB-12C8-0042-A7B2-049D0AC8B262}"/>
                </a:ext>
              </a:extLst>
            </p:cNvPr>
            <p:cNvSpPr/>
            <p:nvPr/>
          </p:nvSpPr>
          <p:spPr>
            <a:xfrm>
              <a:off x="2394528" y="1090794"/>
              <a:ext cx="28184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>
                  <a:latin typeface="+mn-lt"/>
                </a:rPr>
                <a:t>3</a:t>
              </a:r>
            </a:p>
          </p:txBody>
        </p:sp>
      </p:grpSp>
      <p:grpSp>
        <p:nvGrpSpPr>
          <p:cNvPr id="12" name="Grupp 11">
            <a:extLst>
              <a:ext uri="{FF2B5EF4-FFF2-40B4-BE49-F238E27FC236}">
                <a16:creationId xmlns:a16="http://schemas.microsoft.com/office/drawing/2014/main" id="{736E10C0-980A-F742-AF46-E0B4BD57419A}"/>
              </a:ext>
            </a:extLst>
          </p:cNvPr>
          <p:cNvGrpSpPr/>
          <p:nvPr/>
        </p:nvGrpSpPr>
        <p:grpSpPr>
          <a:xfrm>
            <a:off x="5386889" y="727144"/>
            <a:ext cx="1402800" cy="794444"/>
            <a:chOff x="1918045" y="743753"/>
            <a:chExt cx="1402800" cy="794444"/>
          </a:xfrm>
        </p:grpSpPr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D1A8E162-9A24-274C-BFA2-DEA2C3F374FA}"/>
                </a:ext>
              </a:extLst>
            </p:cNvPr>
            <p:cNvSpPr/>
            <p:nvPr/>
          </p:nvSpPr>
          <p:spPr>
            <a:xfrm>
              <a:off x="1918045" y="842728"/>
              <a:ext cx="49380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>
                  <a:latin typeface="+mn-lt"/>
                </a:rPr>
                <a:t>b)</a:t>
              </a:r>
            </a:p>
          </p:txBody>
        </p:sp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E2815FFF-0C72-F447-AD4F-5C33529F2BD7}"/>
                </a:ext>
              </a:extLst>
            </p:cNvPr>
            <p:cNvSpPr/>
            <p:nvPr/>
          </p:nvSpPr>
          <p:spPr>
            <a:xfrm>
              <a:off x="2277407" y="743753"/>
              <a:ext cx="104343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>
                  <a:latin typeface="+mn-lt"/>
                </a:rPr>
                <a:t>7 2 0</a:t>
              </a:r>
            </a:p>
          </p:txBody>
        </p:sp>
        <p:cxnSp>
          <p:nvCxnSpPr>
            <p:cNvPr id="15" name="Rak 14">
              <a:extLst>
                <a:ext uri="{FF2B5EF4-FFF2-40B4-BE49-F238E27FC236}">
                  <a16:creationId xmlns:a16="http://schemas.microsoft.com/office/drawing/2014/main" id="{3220A945-8EBC-2744-BEA2-14CEE31A8BDE}"/>
                </a:ext>
              </a:extLst>
            </p:cNvPr>
            <p:cNvCxnSpPr>
              <a:cxnSpLocks/>
            </p:cNvCxnSpPr>
            <p:nvPr/>
          </p:nvCxnSpPr>
          <p:spPr>
            <a:xfrm>
              <a:off x="2369087" y="1140088"/>
              <a:ext cx="642225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81F77F8A-A6D0-8242-9166-E068C4076611}"/>
                </a:ext>
              </a:extLst>
            </p:cNvPr>
            <p:cNvSpPr/>
            <p:nvPr/>
          </p:nvSpPr>
          <p:spPr>
            <a:xfrm>
              <a:off x="2517278" y="1076532"/>
              <a:ext cx="28184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>
                  <a:latin typeface="+mn-lt"/>
                </a:rPr>
                <a:t>6</a:t>
              </a:r>
            </a:p>
          </p:txBody>
        </p:sp>
      </p:grpSp>
      <p:sp>
        <p:nvSpPr>
          <p:cNvPr id="17" name="Rektangel 16">
            <a:extLst>
              <a:ext uri="{FF2B5EF4-FFF2-40B4-BE49-F238E27FC236}">
                <a16:creationId xmlns:a16="http://schemas.microsoft.com/office/drawing/2014/main" id="{3AAE81F9-E901-CE49-BD95-605C7ECA81CB}"/>
              </a:ext>
            </a:extLst>
          </p:cNvPr>
          <p:cNvSpPr/>
          <p:nvPr/>
        </p:nvSpPr>
        <p:spPr>
          <a:xfrm>
            <a:off x="2636077" y="1894973"/>
            <a:ext cx="10434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7 8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E53F90A1-665E-C448-B26E-8A4F77B15ECA}"/>
              </a:ext>
            </a:extLst>
          </p:cNvPr>
          <p:cNvSpPr/>
          <p:nvPr/>
        </p:nvSpPr>
        <p:spPr>
          <a:xfrm>
            <a:off x="2740812" y="2218215"/>
            <a:ext cx="5799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3</a:t>
            </a:r>
          </a:p>
        </p:txBody>
      </p:sp>
      <p:cxnSp>
        <p:nvCxnSpPr>
          <p:cNvPr id="19" name="Rak 18">
            <a:extLst>
              <a:ext uri="{FF2B5EF4-FFF2-40B4-BE49-F238E27FC236}">
                <a16:creationId xmlns:a16="http://schemas.microsoft.com/office/drawing/2014/main" id="{2B941E3D-A0E3-7E42-ACFF-4B769E9A9044}"/>
              </a:ext>
            </a:extLst>
          </p:cNvPr>
          <p:cNvCxnSpPr>
            <a:cxnSpLocks/>
          </p:cNvCxnSpPr>
          <p:nvPr/>
        </p:nvCxnSpPr>
        <p:spPr>
          <a:xfrm>
            <a:off x="2619437" y="2275498"/>
            <a:ext cx="6388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Ellips 19">
            <a:extLst>
              <a:ext uri="{FF2B5EF4-FFF2-40B4-BE49-F238E27FC236}">
                <a16:creationId xmlns:a16="http://schemas.microsoft.com/office/drawing/2014/main" id="{73248F4D-A26A-9142-867F-14FDEF638116}"/>
              </a:ext>
            </a:extLst>
          </p:cNvPr>
          <p:cNvSpPr/>
          <p:nvPr/>
        </p:nvSpPr>
        <p:spPr>
          <a:xfrm rot="19873893">
            <a:off x="2684222" y="1892771"/>
            <a:ext cx="341483" cy="721395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2400">
              <a:latin typeface="Bradley Hand" pitchFamily="2" charset="77"/>
            </a:endParaRP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586A4400-4E1C-C248-869C-3C8E1F38F3B5}"/>
              </a:ext>
            </a:extLst>
          </p:cNvPr>
          <p:cNvSpPr/>
          <p:nvPr/>
        </p:nvSpPr>
        <p:spPr>
          <a:xfrm>
            <a:off x="3452332" y="2015805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2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82B5D186-D09F-7649-AE5A-853B979A86B5}"/>
              </a:ext>
            </a:extLst>
          </p:cNvPr>
          <p:cNvSpPr/>
          <p:nvPr/>
        </p:nvSpPr>
        <p:spPr>
          <a:xfrm>
            <a:off x="3679515" y="2021450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6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45F7D0C8-3A73-BB48-8222-37475CAEB812}"/>
              </a:ext>
            </a:extLst>
          </p:cNvPr>
          <p:cNvSpPr/>
          <p:nvPr/>
        </p:nvSpPr>
        <p:spPr>
          <a:xfrm>
            <a:off x="3231491" y="2013226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+mn-lt"/>
              </a:rPr>
              <a:t>=</a:t>
            </a:r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88EA7EEB-8077-4F4D-B73E-D95DABC2D487}"/>
              </a:ext>
            </a:extLst>
          </p:cNvPr>
          <p:cNvSpPr/>
          <p:nvPr/>
        </p:nvSpPr>
        <p:spPr>
          <a:xfrm>
            <a:off x="2836052" y="1795675"/>
            <a:ext cx="2818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dirty="0">
                <a:latin typeface="Bradley Hand" pitchFamily="2" charset="77"/>
              </a:rPr>
              <a:t>1</a:t>
            </a:r>
          </a:p>
        </p:txBody>
      </p:sp>
      <p:sp>
        <p:nvSpPr>
          <p:cNvPr id="44" name="Frihandsfigur 43">
            <a:extLst>
              <a:ext uri="{FF2B5EF4-FFF2-40B4-BE49-F238E27FC236}">
                <a16:creationId xmlns:a16="http://schemas.microsoft.com/office/drawing/2014/main" id="{B9E4145A-110A-AD40-AE27-590EB818AA1F}"/>
              </a:ext>
            </a:extLst>
          </p:cNvPr>
          <p:cNvSpPr/>
          <p:nvPr/>
        </p:nvSpPr>
        <p:spPr>
          <a:xfrm rot="20916788">
            <a:off x="2719392" y="1856661"/>
            <a:ext cx="581122" cy="687424"/>
          </a:xfrm>
          <a:custGeom>
            <a:avLst/>
            <a:gdLst>
              <a:gd name="connsiteX0" fmla="*/ 148948 w 926746"/>
              <a:gd name="connsiteY0" fmla="*/ 1353560 h 1360255"/>
              <a:gd name="connsiteX1" fmla="*/ 7799 w 926746"/>
              <a:gd name="connsiteY1" fmla="*/ 1243096 h 1360255"/>
              <a:gd name="connsiteX2" fmla="*/ 50758 w 926746"/>
              <a:gd name="connsiteY2" fmla="*/ 960798 h 1360255"/>
              <a:gd name="connsiteX3" fmla="*/ 320782 w 926746"/>
              <a:gd name="connsiteY3" fmla="*/ 838059 h 1360255"/>
              <a:gd name="connsiteX4" fmla="*/ 363740 w 926746"/>
              <a:gd name="connsiteY4" fmla="*/ 46398 h 1360255"/>
              <a:gd name="connsiteX5" fmla="*/ 688997 w 926746"/>
              <a:gd name="connsiteY5" fmla="*/ 113904 h 1360255"/>
              <a:gd name="connsiteX6" fmla="*/ 682860 w 926746"/>
              <a:gd name="connsiteY6" fmla="*/ 285737 h 1360255"/>
              <a:gd name="connsiteX7" fmla="*/ 885378 w 926746"/>
              <a:gd name="connsiteY7" fmla="*/ 310285 h 1360255"/>
              <a:gd name="connsiteX8" fmla="*/ 879241 w 926746"/>
              <a:gd name="connsiteY8" fmla="*/ 739869 h 1360255"/>
              <a:gd name="connsiteX9" fmla="*/ 388288 w 926746"/>
              <a:gd name="connsiteY9" fmla="*/ 1267643 h 1360255"/>
              <a:gd name="connsiteX10" fmla="*/ 326919 w 926746"/>
              <a:gd name="connsiteY10" fmla="*/ 1341286 h 1360255"/>
              <a:gd name="connsiteX11" fmla="*/ 148948 w 926746"/>
              <a:gd name="connsiteY11" fmla="*/ 1353560 h 1360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6746" h="1360255">
                <a:moveTo>
                  <a:pt x="148948" y="1353560"/>
                </a:moveTo>
                <a:cubicBezTo>
                  <a:pt x="95761" y="1337195"/>
                  <a:pt x="24164" y="1308556"/>
                  <a:pt x="7799" y="1243096"/>
                </a:cubicBezTo>
                <a:cubicBezTo>
                  <a:pt x="-8566" y="1177636"/>
                  <a:pt x="-1406" y="1028304"/>
                  <a:pt x="50758" y="960798"/>
                </a:cubicBezTo>
                <a:cubicBezTo>
                  <a:pt x="102922" y="893292"/>
                  <a:pt x="268618" y="990459"/>
                  <a:pt x="320782" y="838059"/>
                </a:cubicBezTo>
                <a:cubicBezTo>
                  <a:pt x="372946" y="685659"/>
                  <a:pt x="302371" y="167091"/>
                  <a:pt x="363740" y="46398"/>
                </a:cubicBezTo>
                <a:cubicBezTo>
                  <a:pt x="425109" y="-74295"/>
                  <a:pt x="635810" y="74014"/>
                  <a:pt x="688997" y="113904"/>
                </a:cubicBezTo>
                <a:cubicBezTo>
                  <a:pt x="742184" y="153794"/>
                  <a:pt x="650130" y="253007"/>
                  <a:pt x="682860" y="285737"/>
                </a:cubicBezTo>
                <a:cubicBezTo>
                  <a:pt x="715590" y="318467"/>
                  <a:pt x="852648" y="234596"/>
                  <a:pt x="885378" y="310285"/>
                </a:cubicBezTo>
                <a:cubicBezTo>
                  <a:pt x="918108" y="385974"/>
                  <a:pt x="962089" y="580309"/>
                  <a:pt x="879241" y="739869"/>
                </a:cubicBezTo>
                <a:cubicBezTo>
                  <a:pt x="796393" y="899429"/>
                  <a:pt x="480341" y="1167407"/>
                  <a:pt x="388288" y="1267643"/>
                </a:cubicBezTo>
                <a:cubicBezTo>
                  <a:pt x="296235" y="1367879"/>
                  <a:pt x="371923" y="1330035"/>
                  <a:pt x="326919" y="1341286"/>
                </a:cubicBezTo>
                <a:cubicBezTo>
                  <a:pt x="281915" y="1352537"/>
                  <a:pt x="202135" y="1369925"/>
                  <a:pt x="148948" y="1353560"/>
                </a:cubicBezTo>
                <a:close/>
              </a:path>
            </a:pathLst>
          </a:cu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5" name="Rektangel 44">
            <a:extLst>
              <a:ext uri="{FF2B5EF4-FFF2-40B4-BE49-F238E27FC236}">
                <a16:creationId xmlns:a16="http://schemas.microsoft.com/office/drawing/2014/main" id="{2013EE96-308C-2B45-B7F7-70DEE8E44171}"/>
              </a:ext>
            </a:extLst>
          </p:cNvPr>
          <p:cNvSpPr/>
          <p:nvPr/>
        </p:nvSpPr>
        <p:spPr>
          <a:xfrm>
            <a:off x="4994023" y="2125805"/>
            <a:ext cx="3923783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Resten blir 1 och det skriver vi som minnessiffra. </a:t>
            </a:r>
          </a:p>
        </p:txBody>
      </p:sp>
      <p:sp>
        <p:nvSpPr>
          <p:cNvPr id="46" name="Rektangel 45">
            <a:extLst>
              <a:ext uri="{FF2B5EF4-FFF2-40B4-BE49-F238E27FC236}">
                <a16:creationId xmlns:a16="http://schemas.microsoft.com/office/drawing/2014/main" id="{4E82C504-15D8-E04B-9CDD-8A8268BB7C03}"/>
              </a:ext>
            </a:extLst>
          </p:cNvPr>
          <p:cNvSpPr/>
          <p:nvPr/>
        </p:nvSpPr>
        <p:spPr>
          <a:xfrm>
            <a:off x="4994023" y="2491134"/>
            <a:ext cx="3145262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18 ental dividerat med 3 är 6 ental. </a:t>
            </a:r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80C0A119-C6EF-F742-971A-9F4DC66F269B}"/>
              </a:ext>
            </a:extLst>
          </p:cNvPr>
          <p:cNvSpPr/>
          <p:nvPr/>
        </p:nvSpPr>
        <p:spPr>
          <a:xfrm>
            <a:off x="5046203" y="3858730"/>
            <a:ext cx="3036747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7 hundratal dividerat med 6 är 1 tiotal. </a:t>
            </a:r>
          </a:p>
        </p:txBody>
      </p:sp>
      <p:sp>
        <p:nvSpPr>
          <p:cNvPr id="50" name="Rektangel 49">
            <a:extLst>
              <a:ext uri="{FF2B5EF4-FFF2-40B4-BE49-F238E27FC236}">
                <a16:creationId xmlns:a16="http://schemas.microsoft.com/office/drawing/2014/main" id="{9BCCFDF9-7D5C-874D-AB52-9542C496292B}"/>
              </a:ext>
            </a:extLst>
          </p:cNvPr>
          <p:cNvSpPr/>
          <p:nvPr/>
        </p:nvSpPr>
        <p:spPr>
          <a:xfrm>
            <a:off x="2119791" y="4166507"/>
            <a:ext cx="493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b)</a:t>
            </a:r>
          </a:p>
        </p:txBody>
      </p:sp>
      <p:sp>
        <p:nvSpPr>
          <p:cNvPr id="61" name="Rektangel 60">
            <a:extLst>
              <a:ext uri="{FF2B5EF4-FFF2-40B4-BE49-F238E27FC236}">
                <a16:creationId xmlns:a16="http://schemas.microsoft.com/office/drawing/2014/main" id="{28416512-1F07-AD46-A13D-DE2557B0D843}"/>
              </a:ext>
            </a:extLst>
          </p:cNvPr>
          <p:cNvSpPr/>
          <p:nvPr/>
        </p:nvSpPr>
        <p:spPr>
          <a:xfrm>
            <a:off x="2688258" y="3997155"/>
            <a:ext cx="10434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7 2 0</a:t>
            </a:r>
          </a:p>
        </p:txBody>
      </p:sp>
      <p:sp>
        <p:nvSpPr>
          <p:cNvPr id="62" name="Rektangel 61">
            <a:extLst>
              <a:ext uri="{FF2B5EF4-FFF2-40B4-BE49-F238E27FC236}">
                <a16:creationId xmlns:a16="http://schemas.microsoft.com/office/drawing/2014/main" id="{C65C8E06-AE2D-F84D-86B5-A73E986DB397}"/>
              </a:ext>
            </a:extLst>
          </p:cNvPr>
          <p:cNvSpPr/>
          <p:nvPr/>
        </p:nvSpPr>
        <p:spPr>
          <a:xfrm>
            <a:off x="2976976" y="4304931"/>
            <a:ext cx="5799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6</a:t>
            </a:r>
          </a:p>
        </p:txBody>
      </p:sp>
      <p:cxnSp>
        <p:nvCxnSpPr>
          <p:cNvPr id="63" name="Rak 62">
            <a:extLst>
              <a:ext uri="{FF2B5EF4-FFF2-40B4-BE49-F238E27FC236}">
                <a16:creationId xmlns:a16="http://schemas.microsoft.com/office/drawing/2014/main" id="{611E5D99-A1D5-8640-980F-C11CFEF1A4EC}"/>
              </a:ext>
            </a:extLst>
          </p:cNvPr>
          <p:cNvCxnSpPr>
            <a:cxnSpLocks/>
          </p:cNvCxnSpPr>
          <p:nvPr/>
        </p:nvCxnSpPr>
        <p:spPr>
          <a:xfrm flipV="1">
            <a:off x="2671618" y="4377680"/>
            <a:ext cx="905175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4" name="Ellips 63">
            <a:extLst>
              <a:ext uri="{FF2B5EF4-FFF2-40B4-BE49-F238E27FC236}">
                <a16:creationId xmlns:a16="http://schemas.microsoft.com/office/drawing/2014/main" id="{0DA1DE14-9C6E-1643-8DEF-5A467B7834D7}"/>
              </a:ext>
            </a:extLst>
          </p:cNvPr>
          <p:cNvSpPr/>
          <p:nvPr/>
        </p:nvSpPr>
        <p:spPr>
          <a:xfrm rot="19314578">
            <a:off x="2790341" y="3984522"/>
            <a:ext cx="382020" cy="748811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2400">
              <a:latin typeface="Bradley Hand" pitchFamily="2" charset="77"/>
            </a:endParaRPr>
          </a:p>
        </p:txBody>
      </p:sp>
      <p:sp>
        <p:nvSpPr>
          <p:cNvPr id="65" name="Rektangel 64">
            <a:extLst>
              <a:ext uri="{FF2B5EF4-FFF2-40B4-BE49-F238E27FC236}">
                <a16:creationId xmlns:a16="http://schemas.microsoft.com/office/drawing/2014/main" id="{B76DBE9F-FA8D-5B4D-BD28-BCA6BE2C40D3}"/>
              </a:ext>
            </a:extLst>
          </p:cNvPr>
          <p:cNvSpPr/>
          <p:nvPr/>
        </p:nvSpPr>
        <p:spPr>
          <a:xfrm>
            <a:off x="3746910" y="4142366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</a:t>
            </a:r>
          </a:p>
        </p:txBody>
      </p:sp>
      <p:sp>
        <p:nvSpPr>
          <p:cNvPr id="66" name="Rektangel 65">
            <a:extLst>
              <a:ext uri="{FF2B5EF4-FFF2-40B4-BE49-F238E27FC236}">
                <a16:creationId xmlns:a16="http://schemas.microsoft.com/office/drawing/2014/main" id="{C0989FB1-B9F3-5C4C-B564-E3FA17AF546D}"/>
              </a:ext>
            </a:extLst>
          </p:cNvPr>
          <p:cNvSpPr/>
          <p:nvPr/>
        </p:nvSpPr>
        <p:spPr>
          <a:xfrm>
            <a:off x="3936773" y="4142366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2</a:t>
            </a:r>
          </a:p>
        </p:txBody>
      </p:sp>
      <p:sp>
        <p:nvSpPr>
          <p:cNvPr id="67" name="Rektangel 66">
            <a:extLst>
              <a:ext uri="{FF2B5EF4-FFF2-40B4-BE49-F238E27FC236}">
                <a16:creationId xmlns:a16="http://schemas.microsoft.com/office/drawing/2014/main" id="{D7567850-06E7-504A-8C68-626D95CF149B}"/>
              </a:ext>
            </a:extLst>
          </p:cNvPr>
          <p:cNvSpPr/>
          <p:nvPr/>
        </p:nvSpPr>
        <p:spPr>
          <a:xfrm>
            <a:off x="3535440" y="4142640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+mn-lt"/>
              </a:rPr>
              <a:t>=</a:t>
            </a:r>
          </a:p>
        </p:txBody>
      </p:sp>
      <p:sp>
        <p:nvSpPr>
          <p:cNvPr id="68" name="Rektangel 67">
            <a:extLst>
              <a:ext uri="{FF2B5EF4-FFF2-40B4-BE49-F238E27FC236}">
                <a16:creationId xmlns:a16="http://schemas.microsoft.com/office/drawing/2014/main" id="{B75E1A24-9F86-6A42-8DF6-923498C7DFF7}"/>
              </a:ext>
            </a:extLst>
          </p:cNvPr>
          <p:cNvSpPr/>
          <p:nvPr/>
        </p:nvSpPr>
        <p:spPr>
          <a:xfrm>
            <a:off x="2888233" y="3897857"/>
            <a:ext cx="2818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dirty="0">
                <a:latin typeface="Bradley Hand" pitchFamily="2" charset="77"/>
              </a:rPr>
              <a:t>1</a:t>
            </a:r>
          </a:p>
        </p:txBody>
      </p:sp>
      <p:sp>
        <p:nvSpPr>
          <p:cNvPr id="70" name="Rektangel 69">
            <a:extLst>
              <a:ext uri="{FF2B5EF4-FFF2-40B4-BE49-F238E27FC236}">
                <a16:creationId xmlns:a16="http://schemas.microsoft.com/office/drawing/2014/main" id="{49A3E940-6972-4E43-A65C-9A0BC23CB934}"/>
              </a:ext>
            </a:extLst>
          </p:cNvPr>
          <p:cNvSpPr/>
          <p:nvPr/>
        </p:nvSpPr>
        <p:spPr>
          <a:xfrm>
            <a:off x="5046204" y="4227987"/>
            <a:ext cx="3923783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Resten blir 1 och det skriver vi som minnessiffra. </a:t>
            </a:r>
          </a:p>
        </p:txBody>
      </p:sp>
      <p:sp>
        <p:nvSpPr>
          <p:cNvPr id="71" name="Rektangel 70">
            <a:extLst>
              <a:ext uri="{FF2B5EF4-FFF2-40B4-BE49-F238E27FC236}">
                <a16:creationId xmlns:a16="http://schemas.microsoft.com/office/drawing/2014/main" id="{75BD863F-1D3B-324D-B45A-3D15D6B70F9B}"/>
              </a:ext>
            </a:extLst>
          </p:cNvPr>
          <p:cNvSpPr/>
          <p:nvPr/>
        </p:nvSpPr>
        <p:spPr>
          <a:xfrm>
            <a:off x="5046204" y="4593316"/>
            <a:ext cx="3145262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12 tiotal dividerat med 6 är 2 tiotal. </a:t>
            </a:r>
          </a:p>
        </p:txBody>
      </p:sp>
      <p:sp>
        <p:nvSpPr>
          <p:cNvPr id="28" name="Frihandsfigur 27">
            <a:extLst>
              <a:ext uri="{FF2B5EF4-FFF2-40B4-BE49-F238E27FC236}">
                <a16:creationId xmlns:a16="http://schemas.microsoft.com/office/drawing/2014/main" id="{81B447E7-96D3-0E46-8D09-E7FF069127D2}"/>
              </a:ext>
            </a:extLst>
          </p:cNvPr>
          <p:cNvSpPr/>
          <p:nvPr/>
        </p:nvSpPr>
        <p:spPr>
          <a:xfrm>
            <a:off x="2882378" y="3931125"/>
            <a:ext cx="378150" cy="734344"/>
          </a:xfrm>
          <a:custGeom>
            <a:avLst/>
            <a:gdLst>
              <a:gd name="connsiteX0" fmla="*/ 375172 w 378150"/>
              <a:gd name="connsiteY0" fmla="*/ 609125 h 734344"/>
              <a:gd name="connsiteX1" fmla="*/ 368822 w 378150"/>
              <a:gd name="connsiteY1" fmla="*/ 707550 h 734344"/>
              <a:gd name="connsiteX2" fmla="*/ 286272 w 378150"/>
              <a:gd name="connsiteY2" fmla="*/ 732950 h 734344"/>
              <a:gd name="connsiteX3" fmla="*/ 149747 w 378150"/>
              <a:gd name="connsiteY3" fmla="*/ 675800 h 734344"/>
              <a:gd name="connsiteX4" fmla="*/ 140222 w 378150"/>
              <a:gd name="connsiteY4" fmla="*/ 291625 h 734344"/>
              <a:gd name="connsiteX5" fmla="*/ 22747 w 378150"/>
              <a:gd name="connsiteY5" fmla="*/ 155100 h 734344"/>
              <a:gd name="connsiteX6" fmla="*/ 22747 w 378150"/>
              <a:gd name="connsiteY6" fmla="*/ 155100 h 734344"/>
              <a:gd name="connsiteX7" fmla="*/ 522 w 378150"/>
              <a:gd name="connsiteY7" fmla="*/ 120175 h 734344"/>
              <a:gd name="connsiteX8" fmla="*/ 48147 w 378150"/>
              <a:gd name="connsiteY8" fmla="*/ 15400 h 734344"/>
              <a:gd name="connsiteX9" fmla="*/ 149747 w 378150"/>
              <a:gd name="connsiteY9" fmla="*/ 12225 h 734344"/>
              <a:gd name="connsiteX10" fmla="*/ 225947 w 378150"/>
              <a:gd name="connsiteY10" fmla="*/ 126525 h 734344"/>
              <a:gd name="connsiteX11" fmla="*/ 359297 w 378150"/>
              <a:gd name="connsiteY11" fmla="*/ 164625 h 734344"/>
              <a:gd name="connsiteX12" fmla="*/ 375172 w 378150"/>
              <a:gd name="connsiteY12" fmla="*/ 609125 h 73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8150" h="734344">
                <a:moveTo>
                  <a:pt x="375172" y="609125"/>
                </a:moveTo>
                <a:cubicBezTo>
                  <a:pt x="376759" y="699612"/>
                  <a:pt x="383639" y="686913"/>
                  <a:pt x="368822" y="707550"/>
                </a:cubicBezTo>
                <a:cubicBezTo>
                  <a:pt x="354005" y="728187"/>
                  <a:pt x="322785" y="738242"/>
                  <a:pt x="286272" y="732950"/>
                </a:cubicBezTo>
                <a:cubicBezTo>
                  <a:pt x="249759" y="727658"/>
                  <a:pt x="174089" y="749354"/>
                  <a:pt x="149747" y="675800"/>
                </a:cubicBezTo>
                <a:cubicBezTo>
                  <a:pt x="125405" y="602246"/>
                  <a:pt x="161389" y="378408"/>
                  <a:pt x="140222" y="291625"/>
                </a:cubicBezTo>
                <a:cubicBezTo>
                  <a:pt x="119055" y="204842"/>
                  <a:pt x="22747" y="155100"/>
                  <a:pt x="22747" y="155100"/>
                </a:cubicBezTo>
                <a:lnTo>
                  <a:pt x="22747" y="155100"/>
                </a:lnTo>
                <a:cubicBezTo>
                  <a:pt x="19043" y="149279"/>
                  <a:pt x="-3711" y="143458"/>
                  <a:pt x="522" y="120175"/>
                </a:cubicBezTo>
                <a:cubicBezTo>
                  <a:pt x="4755" y="96892"/>
                  <a:pt x="23276" y="33392"/>
                  <a:pt x="48147" y="15400"/>
                </a:cubicBezTo>
                <a:cubicBezTo>
                  <a:pt x="73018" y="-2592"/>
                  <a:pt x="120114" y="-6296"/>
                  <a:pt x="149747" y="12225"/>
                </a:cubicBezTo>
                <a:cubicBezTo>
                  <a:pt x="179380" y="30746"/>
                  <a:pt x="191022" y="101125"/>
                  <a:pt x="225947" y="126525"/>
                </a:cubicBezTo>
                <a:cubicBezTo>
                  <a:pt x="260872" y="151925"/>
                  <a:pt x="332839" y="83133"/>
                  <a:pt x="359297" y="164625"/>
                </a:cubicBezTo>
                <a:cubicBezTo>
                  <a:pt x="385755" y="246117"/>
                  <a:pt x="373585" y="518638"/>
                  <a:pt x="375172" y="609125"/>
                </a:cubicBezTo>
                <a:close/>
              </a:path>
            </a:pathLst>
          </a:cu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2" name="Ellips 71">
            <a:extLst>
              <a:ext uri="{FF2B5EF4-FFF2-40B4-BE49-F238E27FC236}">
                <a16:creationId xmlns:a16="http://schemas.microsoft.com/office/drawing/2014/main" id="{E97AFF72-52E9-4943-984B-88A667FCBD65}"/>
              </a:ext>
            </a:extLst>
          </p:cNvPr>
          <p:cNvSpPr/>
          <p:nvPr/>
        </p:nvSpPr>
        <p:spPr>
          <a:xfrm rot="2063382">
            <a:off x="3123584" y="3964975"/>
            <a:ext cx="334582" cy="748811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2400">
              <a:latin typeface="Bradley Hand" pitchFamily="2" charset="77"/>
            </a:endParaRPr>
          </a:p>
        </p:txBody>
      </p:sp>
      <p:sp>
        <p:nvSpPr>
          <p:cNvPr id="73" name="Rektangel 72">
            <a:extLst>
              <a:ext uri="{FF2B5EF4-FFF2-40B4-BE49-F238E27FC236}">
                <a16:creationId xmlns:a16="http://schemas.microsoft.com/office/drawing/2014/main" id="{FF55A44E-FB2B-CA45-B5BA-7F9BD0E6FB1C}"/>
              </a:ext>
            </a:extLst>
          </p:cNvPr>
          <p:cNvSpPr/>
          <p:nvPr/>
        </p:nvSpPr>
        <p:spPr>
          <a:xfrm>
            <a:off x="4165193" y="4142366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0</a:t>
            </a:r>
          </a:p>
        </p:txBody>
      </p:sp>
      <p:sp>
        <p:nvSpPr>
          <p:cNvPr id="74" name="Rektangel 73">
            <a:extLst>
              <a:ext uri="{FF2B5EF4-FFF2-40B4-BE49-F238E27FC236}">
                <a16:creationId xmlns:a16="http://schemas.microsoft.com/office/drawing/2014/main" id="{C376AB50-80A5-064E-AABA-7393D0619931}"/>
              </a:ext>
            </a:extLst>
          </p:cNvPr>
          <p:cNvSpPr/>
          <p:nvPr/>
        </p:nvSpPr>
        <p:spPr>
          <a:xfrm>
            <a:off x="5046204" y="4958645"/>
            <a:ext cx="3145262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0 ental dividerat med 6 är 0. </a:t>
            </a:r>
          </a:p>
        </p:txBody>
      </p:sp>
    </p:spTree>
    <p:extLst>
      <p:ext uri="{BB962C8B-B14F-4D97-AF65-F5344CB8AC3E}">
        <p14:creationId xmlns:p14="http://schemas.microsoft.com/office/powerpoint/2010/main" val="75835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17" grpId="0"/>
      <p:bldP spid="18" grpId="0"/>
      <p:bldP spid="20" grpId="0" animBg="1"/>
      <p:bldP spid="20" grpId="1" animBg="1"/>
      <p:bldP spid="22" grpId="0"/>
      <p:bldP spid="23" grpId="0"/>
      <p:bldP spid="24" grpId="0"/>
      <p:bldP spid="40" grpId="0"/>
      <p:bldP spid="44" grpId="0" animBg="1"/>
      <p:bldP spid="44" grpId="1" animBg="1"/>
      <p:bldP spid="45" grpId="0" animBg="1"/>
      <p:bldP spid="46" grpId="0" animBg="1"/>
      <p:bldP spid="49" grpId="0" animBg="1"/>
      <p:bldP spid="50" grpId="0"/>
      <p:bldP spid="61" grpId="0"/>
      <p:bldP spid="62" grpId="0"/>
      <p:bldP spid="64" grpId="0" animBg="1"/>
      <p:bldP spid="64" grpId="1" animBg="1"/>
      <p:bldP spid="65" grpId="0"/>
      <p:bldP spid="66" grpId="0"/>
      <p:bldP spid="67" grpId="0"/>
      <p:bldP spid="68" grpId="0"/>
      <p:bldP spid="70" grpId="0" animBg="1"/>
      <p:bldP spid="71" grpId="0" animBg="1"/>
      <p:bldP spid="28" grpId="0" animBg="1"/>
      <p:bldP spid="28" grpId="1" animBg="1"/>
      <p:bldP spid="72" grpId="0" animBg="1"/>
      <p:bldP spid="72" grpId="1" animBg="1"/>
      <p:bldP spid="73" grpId="0"/>
      <p:bldP spid="7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DE9298B-4876-5541-833A-AE4CC8BB7A4F}"/>
              </a:ext>
            </a:extLst>
          </p:cNvPr>
          <p:cNvSpPr/>
          <p:nvPr/>
        </p:nvSpPr>
        <p:spPr>
          <a:xfrm>
            <a:off x="3690646" y="264786"/>
            <a:ext cx="1255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i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sz="2400" i="1" dirty="0">
              <a:solidFill>
                <a:srgbClr val="8E2503"/>
              </a:solidFill>
              <a:effectLst/>
              <a:latin typeface="+mj-lt"/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277B4523-F0A5-3140-9D4D-581B8C625CDA}"/>
              </a:ext>
            </a:extLst>
          </p:cNvPr>
          <p:cNvSpPr/>
          <p:nvPr/>
        </p:nvSpPr>
        <p:spPr>
          <a:xfrm>
            <a:off x="1208311" y="1257486"/>
            <a:ext cx="78134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+mn-lt"/>
              </a:rPr>
              <a:t>Hassan tjänade 546 kronor på ett jobb som tog 3 timmar. </a:t>
            </a:r>
            <a:r>
              <a:rPr lang="sv-SE" dirty="0">
                <a:latin typeface="+mn-lt"/>
              </a:rPr>
              <a:t>  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6FED4495-BB7C-E646-923C-C80A9BD77C3F}"/>
              </a:ext>
            </a:extLst>
          </p:cNvPr>
          <p:cNvSpPr/>
          <p:nvPr/>
        </p:nvSpPr>
        <p:spPr>
          <a:xfrm>
            <a:off x="1208311" y="1684131"/>
            <a:ext cx="58370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+mn-lt"/>
              </a:rPr>
              <a:t>Hur mycket tjänade han i timmen? </a:t>
            </a:r>
            <a:r>
              <a:rPr lang="sv-SE" dirty="0">
                <a:latin typeface="+mn-lt"/>
              </a:rPr>
              <a:t>  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E214F62D-181C-C44B-BE91-822030D75BE6}"/>
              </a:ext>
            </a:extLst>
          </p:cNvPr>
          <p:cNvSpPr/>
          <p:nvPr/>
        </p:nvSpPr>
        <p:spPr>
          <a:xfrm>
            <a:off x="2965732" y="3114286"/>
            <a:ext cx="10434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5 4 6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E610EE08-3314-854E-82C3-BE4DFFFA119A}"/>
              </a:ext>
            </a:extLst>
          </p:cNvPr>
          <p:cNvSpPr/>
          <p:nvPr/>
        </p:nvSpPr>
        <p:spPr>
          <a:xfrm>
            <a:off x="3254450" y="3422062"/>
            <a:ext cx="5799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3</a:t>
            </a:r>
          </a:p>
        </p:txBody>
      </p:sp>
      <p:cxnSp>
        <p:nvCxnSpPr>
          <p:cNvPr id="23" name="Rak 22">
            <a:extLst>
              <a:ext uri="{FF2B5EF4-FFF2-40B4-BE49-F238E27FC236}">
                <a16:creationId xmlns:a16="http://schemas.microsoft.com/office/drawing/2014/main" id="{3C6D5D6D-BDAA-2646-8AEA-6B7B8B02FAF3}"/>
              </a:ext>
            </a:extLst>
          </p:cNvPr>
          <p:cNvCxnSpPr>
            <a:cxnSpLocks/>
          </p:cNvCxnSpPr>
          <p:nvPr/>
        </p:nvCxnSpPr>
        <p:spPr>
          <a:xfrm flipV="1">
            <a:off x="2949092" y="3494811"/>
            <a:ext cx="905175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Ellips 23">
            <a:extLst>
              <a:ext uri="{FF2B5EF4-FFF2-40B4-BE49-F238E27FC236}">
                <a16:creationId xmlns:a16="http://schemas.microsoft.com/office/drawing/2014/main" id="{284E918F-22E8-9140-9D94-99709545F222}"/>
              </a:ext>
            </a:extLst>
          </p:cNvPr>
          <p:cNvSpPr/>
          <p:nvPr/>
        </p:nvSpPr>
        <p:spPr>
          <a:xfrm rot="19314578">
            <a:off x="3067815" y="3101653"/>
            <a:ext cx="382020" cy="748811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2400">
              <a:latin typeface="Bradley Hand" pitchFamily="2" charset="77"/>
            </a:endParaRP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6C937240-F89A-DA43-BB7C-DDFE71DDC472}"/>
              </a:ext>
            </a:extLst>
          </p:cNvPr>
          <p:cNvSpPr/>
          <p:nvPr/>
        </p:nvSpPr>
        <p:spPr>
          <a:xfrm>
            <a:off x="4024384" y="3259497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</a:t>
            </a: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606F26B6-436C-7D47-ADFA-1617FFD191DC}"/>
              </a:ext>
            </a:extLst>
          </p:cNvPr>
          <p:cNvSpPr/>
          <p:nvPr/>
        </p:nvSpPr>
        <p:spPr>
          <a:xfrm>
            <a:off x="4214247" y="3259497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8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C4EF3970-2807-AD48-979D-B603F494D2BC}"/>
              </a:ext>
            </a:extLst>
          </p:cNvPr>
          <p:cNvSpPr/>
          <p:nvPr/>
        </p:nvSpPr>
        <p:spPr>
          <a:xfrm>
            <a:off x="3812914" y="3259771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+mn-lt"/>
              </a:rPr>
              <a:t>=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32A4B72B-5301-0A43-B746-F21511761C38}"/>
              </a:ext>
            </a:extLst>
          </p:cNvPr>
          <p:cNvSpPr/>
          <p:nvPr/>
        </p:nvSpPr>
        <p:spPr>
          <a:xfrm>
            <a:off x="3165707" y="3014988"/>
            <a:ext cx="2818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dirty="0">
                <a:latin typeface="Bradley Hand" pitchFamily="2" charset="77"/>
              </a:rPr>
              <a:t>2</a:t>
            </a:r>
          </a:p>
        </p:txBody>
      </p:sp>
      <p:sp>
        <p:nvSpPr>
          <p:cNvPr id="29" name="Frihandsfigur 28">
            <a:extLst>
              <a:ext uri="{FF2B5EF4-FFF2-40B4-BE49-F238E27FC236}">
                <a16:creationId xmlns:a16="http://schemas.microsoft.com/office/drawing/2014/main" id="{6B7FC878-CC56-4A40-B241-E133B6D4248A}"/>
              </a:ext>
            </a:extLst>
          </p:cNvPr>
          <p:cNvSpPr/>
          <p:nvPr/>
        </p:nvSpPr>
        <p:spPr>
          <a:xfrm>
            <a:off x="3159852" y="3048256"/>
            <a:ext cx="378150" cy="734344"/>
          </a:xfrm>
          <a:custGeom>
            <a:avLst/>
            <a:gdLst>
              <a:gd name="connsiteX0" fmla="*/ 375172 w 378150"/>
              <a:gd name="connsiteY0" fmla="*/ 609125 h 734344"/>
              <a:gd name="connsiteX1" fmla="*/ 368822 w 378150"/>
              <a:gd name="connsiteY1" fmla="*/ 707550 h 734344"/>
              <a:gd name="connsiteX2" fmla="*/ 286272 w 378150"/>
              <a:gd name="connsiteY2" fmla="*/ 732950 h 734344"/>
              <a:gd name="connsiteX3" fmla="*/ 149747 w 378150"/>
              <a:gd name="connsiteY3" fmla="*/ 675800 h 734344"/>
              <a:gd name="connsiteX4" fmla="*/ 140222 w 378150"/>
              <a:gd name="connsiteY4" fmla="*/ 291625 h 734344"/>
              <a:gd name="connsiteX5" fmla="*/ 22747 w 378150"/>
              <a:gd name="connsiteY5" fmla="*/ 155100 h 734344"/>
              <a:gd name="connsiteX6" fmla="*/ 22747 w 378150"/>
              <a:gd name="connsiteY6" fmla="*/ 155100 h 734344"/>
              <a:gd name="connsiteX7" fmla="*/ 522 w 378150"/>
              <a:gd name="connsiteY7" fmla="*/ 120175 h 734344"/>
              <a:gd name="connsiteX8" fmla="*/ 48147 w 378150"/>
              <a:gd name="connsiteY8" fmla="*/ 15400 h 734344"/>
              <a:gd name="connsiteX9" fmla="*/ 149747 w 378150"/>
              <a:gd name="connsiteY9" fmla="*/ 12225 h 734344"/>
              <a:gd name="connsiteX10" fmla="*/ 225947 w 378150"/>
              <a:gd name="connsiteY10" fmla="*/ 126525 h 734344"/>
              <a:gd name="connsiteX11" fmla="*/ 359297 w 378150"/>
              <a:gd name="connsiteY11" fmla="*/ 164625 h 734344"/>
              <a:gd name="connsiteX12" fmla="*/ 375172 w 378150"/>
              <a:gd name="connsiteY12" fmla="*/ 609125 h 73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8150" h="734344">
                <a:moveTo>
                  <a:pt x="375172" y="609125"/>
                </a:moveTo>
                <a:cubicBezTo>
                  <a:pt x="376759" y="699612"/>
                  <a:pt x="383639" y="686913"/>
                  <a:pt x="368822" y="707550"/>
                </a:cubicBezTo>
                <a:cubicBezTo>
                  <a:pt x="354005" y="728187"/>
                  <a:pt x="322785" y="738242"/>
                  <a:pt x="286272" y="732950"/>
                </a:cubicBezTo>
                <a:cubicBezTo>
                  <a:pt x="249759" y="727658"/>
                  <a:pt x="174089" y="749354"/>
                  <a:pt x="149747" y="675800"/>
                </a:cubicBezTo>
                <a:cubicBezTo>
                  <a:pt x="125405" y="602246"/>
                  <a:pt x="161389" y="378408"/>
                  <a:pt x="140222" y="291625"/>
                </a:cubicBezTo>
                <a:cubicBezTo>
                  <a:pt x="119055" y="204842"/>
                  <a:pt x="22747" y="155100"/>
                  <a:pt x="22747" y="155100"/>
                </a:cubicBezTo>
                <a:lnTo>
                  <a:pt x="22747" y="155100"/>
                </a:lnTo>
                <a:cubicBezTo>
                  <a:pt x="19043" y="149279"/>
                  <a:pt x="-3711" y="143458"/>
                  <a:pt x="522" y="120175"/>
                </a:cubicBezTo>
                <a:cubicBezTo>
                  <a:pt x="4755" y="96892"/>
                  <a:pt x="23276" y="33392"/>
                  <a:pt x="48147" y="15400"/>
                </a:cubicBezTo>
                <a:cubicBezTo>
                  <a:pt x="73018" y="-2592"/>
                  <a:pt x="120114" y="-6296"/>
                  <a:pt x="149747" y="12225"/>
                </a:cubicBezTo>
                <a:cubicBezTo>
                  <a:pt x="179380" y="30746"/>
                  <a:pt x="191022" y="101125"/>
                  <a:pt x="225947" y="126525"/>
                </a:cubicBezTo>
                <a:cubicBezTo>
                  <a:pt x="260872" y="151925"/>
                  <a:pt x="332839" y="83133"/>
                  <a:pt x="359297" y="164625"/>
                </a:cubicBezTo>
                <a:cubicBezTo>
                  <a:pt x="385755" y="246117"/>
                  <a:pt x="373585" y="518638"/>
                  <a:pt x="375172" y="609125"/>
                </a:cubicBezTo>
                <a:close/>
              </a:path>
            </a:pathLst>
          </a:cu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Ellips 29">
            <a:extLst>
              <a:ext uri="{FF2B5EF4-FFF2-40B4-BE49-F238E27FC236}">
                <a16:creationId xmlns:a16="http://schemas.microsoft.com/office/drawing/2014/main" id="{4D3CCF11-0171-4B4E-8BE5-720B9EEC148C}"/>
              </a:ext>
            </a:extLst>
          </p:cNvPr>
          <p:cNvSpPr/>
          <p:nvPr/>
        </p:nvSpPr>
        <p:spPr>
          <a:xfrm rot="2063382">
            <a:off x="3401058" y="3082106"/>
            <a:ext cx="334582" cy="748811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2400">
              <a:latin typeface="Bradley Hand" pitchFamily="2" charset="77"/>
            </a:endParaRP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1C48030B-0F74-A049-8885-06AC178DC730}"/>
              </a:ext>
            </a:extLst>
          </p:cNvPr>
          <p:cNvSpPr/>
          <p:nvPr/>
        </p:nvSpPr>
        <p:spPr>
          <a:xfrm>
            <a:off x="4442667" y="3259497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2</a:t>
            </a:r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E6B33DD5-5839-034D-821B-6979A95EC9BE}"/>
              </a:ext>
            </a:extLst>
          </p:cNvPr>
          <p:cNvSpPr/>
          <p:nvPr/>
        </p:nvSpPr>
        <p:spPr>
          <a:xfrm>
            <a:off x="1247597" y="4538672"/>
            <a:ext cx="10012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u="sng" dirty="0">
                <a:latin typeface="Bradley Hand" pitchFamily="2" charset="77"/>
              </a:rPr>
              <a:t>Svar:</a:t>
            </a: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C23C8ADA-6ED3-194B-AAC9-E2D4B3405752}"/>
              </a:ext>
            </a:extLst>
          </p:cNvPr>
          <p:cNvSpPr/>
          <p:nvPr/>
        </p:nvSpPr>
        <p:spPr>
          <a:xfrm>
            <a:off x="2136457" y="4549525"/>
            <a:ext cx="54039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Hassan tjänade 182 kronor i timmen.</a:t>
            </a:r>
          </a:p>
        </p:txBody>
      </p:sp>
    </p:spTree>
    <p:extLst>
      <p:ext uri="{BB962C8B-B14F-4D97-AF65-F5344CB8AC3E}">
        <p14:creationId xmlns:p14="http://schemas.microsoft.com/office/powerpoint/2010/main" val="2426030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21" grpId="0"/>
      <p:bldP spid="22" grpId="0"/>
      <p:bldP spid="24" grpId="0" animBg="1"/>
      <p:bldP spid="24" grpId="1" animBg="1"/>
      <p:bldP spid="25" grpId="0"/>
      <p:bldP spid="26" grpId="0"/>
      <p:bldP spid="27" grpId="0"/>
      <p:bldP spid="28" grpId="0"/>
      <p:bldP spid="29" grpId="0" animBg="1"/>
      <p:bldP spid="29" grpId="1" animBg="1"/>
      <p:bldP spid="30" grpId="0" animBg="1"/>
      <p:bldP spid="30" grpId="1" animBg="1"/>
      <p:bldP spid="31" grpId="0"/>
      <p:bldP spid="32" grpId="0"/>
      <p:bldP spid="33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35468</TotalTime>
  <Words>564</Words>
  <Application>Microsoft Macintosh PowerPoint</Application>
  <PresentationFormat>Bildspel på skärmen (4:3)</PresentationFormat>
  <Paragraphs>150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Bradley Hand</vt:lpstr>
      <vt:lpstr>Calibri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259</cp:revision>
  <dcterms:created xsi:type="dcterms:W3CDTF">2017-04-10T07:17:33Z</dcterms:created>
  <dcterms:modified xsi:type="dcterms:W3CDTF">2020-08-04T15:02:53Z</dcterms:modified>
</cp:coreProperties>
</file>